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hj3Z7RJ0QlhteL4X1JhV4Mklyy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9" name="Google Shape;19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8d2beba70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8d2beba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2" name="Google Shape;212;g88d2beba70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8d2beba70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88d2beba7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6" name="Google Shape;226;g88d2beba70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8d2beba70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88d2beba7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9" name="Google Shape;239;g88d2beba70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8d2beba70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88d2beba7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2" name="Google Shape;252;g88d2beba70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8d2beba70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88d2beba7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5" name="Google Shape;265;g88d2beba70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8da9e174b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88da9e174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8" name="Google Shape;278;g88da9e174b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8da9e174b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88da9e174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0" name="Google Shape;290;g88da9e174b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8da9e174b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88da9e174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3" name="Google Shape;303;g88da9e174b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8da9e174b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88da9e174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5" name="Google Shape;315;g88da9e174b_0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8da9e175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88da9e17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7" name="Google Shape;327;g88da9e175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9c462a81b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89c462a81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9" name="Google Shape;339;g89c462a81b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9c462a81b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89c462a81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1" name="Google Shape;351;g89c462a81b_0_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9c462a81b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89c462a81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3" name="Google Shape;363;g89c462a81b_0_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8da9e175d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88da9e175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9" name="Google Shape;379;g88da9e175d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88da9e175d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88da9e17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4" name="Google Shape;394;g88da9e175d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8da9e175d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88da9e175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8" name="Google Shape;408;g88da9e175d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8da9e175d_0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88da9e175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3" name="Google Shape;423;g88da9e175d_0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8fa8a02f1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88fa8a02f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8" name="Google Shape;438;g88fa8a02f1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88d2beba70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88d2beba7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3" name="Google Shape;453;g88d2beba70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8d2beba70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88d2beba7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4" name="Google Shape;464;g88d2beba70_0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8fa8a04a6_3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g88fa8a04a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6" name="Google Shape;476;g88fa8a04a6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8d2beba70_0_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88d2beba7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8" name="Google Shape;488;g88d2beba70_0_1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9c7afa60d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g89c7afa60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02" name="Google Shape;502;g89c7afa60d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9c7afa60d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g89c7afa60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4" name="Google Shape;514;g89c7afa60d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8fa8a02f1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g88fa8a02f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32" name="Google Shape;532;g88fa8a02f1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89c462a82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g89c462a8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0" name="Google Shape;550;g89c462a82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61" name="Google Shape;56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0" name="Google Shape;140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fa8a04a6_8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88fa8a04a6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1" name="Google Shape;151;g88fa8a04a6_8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9c462a81b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89c462a81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2" name="Google Shape;162;g89c462a81b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9c462a81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89c462a8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5" name="Google Shape;175;g89c462a81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9c462a81b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89c462a81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7" name="Google Shape;187;g89c462a81b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AE8E8"/>
            </a:gs>
            <a:gs pos="50000">
              <a:srgbClr val="E3E1E1"/>
            </a:gs>
            <a:gs pos="100000">
              <a:srgbClr val="BBB9B9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4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4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4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2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Relationship Id="rId4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g"/><Relationship Id="rId4" Type="http://schemas.openxmlformats.org/officeDocument/2006/relationships/image" Target="../media/image3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g"/><Relationship Id="rId4" Type="http://schemas.openxmlformats.org/officeDocument/2006/relationships/image" Target="../media/image41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Relationship Id="rId4" Type="http://schemas.openxmlformats.org/officeDocument/2006/relationships/image" Target="../media/image5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g"/><Relationship Id="rId4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1633653" y="553678"/>
            <a:ext cx="18411160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14225" y="1717696"/>
            <a:ext cx="9144000" cy="149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Uniaxiale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Projet CMV - 2020</a:t>
            </a:r>
            <a:r>
              <a:rPr b="1" lang="fr-FR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4226" y="4684454"/>
            <a:ext cx="9129774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Encadré par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M. PELT Laurent, M. CONTAL Erwan, M. HELBERT Guillaume, M.BOURGEOT Jean-Mathie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Présenté par 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BABA Halim , LAMBERT Corentin, ALAKOUM Asaad, ROUVIER Gabriel, GARNIER Dylan, FONTENELLE Edwin.</a:t>
            </a:r>
            <a:endParaRPr/>
          </a:p>
        </p:txBody>
      </p:sp>
      <p:sp>
        <p:nvSpPr>
          <p:cNvPr id="92" name="Google Shape;92;p1"/>
          <p:cNvSpPr txBox="1"/>
          <p:nvPr>
            <p:ph idx="12" type="sldNum"/>
          </p:nvPr>
        </p:nvSpPr>
        <p:spPr>
          <a:xfrm>
            <a:off x="6958182" y="64631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6546329" y="243141"/>
            <a:ext cx="24692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Brest, 16 juin 2020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p14:dur="1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/>
          <p:nvPr/>
        </p:nvSpPr>
        <p:spPr>
          <a:xfrm>
            <a:off x="-1633653" y="553678"/>
            <a:ext cx="18411160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 txBox="1"/>
          <p:nvPr>
            <p:ph idx="12" type="sldNum"/>
          </p:nvPr>
        </p:nvSpPr>
        <p:spPr>
          <a:xfrm>
            <a:off x="6958182" y="64631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03" name="Google Shape;2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"/>
          <p:cNvSpPr txBox="1"/>
          <p:nvPr/>
        </p:nvSpPr>
        <p:spPr>
          <a:xfrm>
            <a:off x="3084576" y="883687"/>
            <a:ext cx="299312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205" name="Google Shape;205;p6"/>
          <p:cNvSpPr txBox="1"/>
          <p:nvPr/>
        </p:nvSpPr>
        <p:spPr>
          <a:xfrm>
            <a:off x="897738" y="223932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2.	Conception CAO du 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système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linéaire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 de transmission du mouvement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227" y="2757525"/>
            <a:ext cx="4767825" cy="333867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07" name="Google Shape;207;p6"/>
          <p:cNvSpPr txBox="1"/>
          <p:nvPr/>
        </p:nvSpPr>
        <p:spPr>
          <a:xfrm>
            <a:off x="2830000" y="6096200"/>
            <a:ext cx="390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Système glissière à bille B21-GBME-15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-Conception </a:t>
            </a: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mécanique</a:t>
            </a:r>
            <a:endParaRPr/>
          </a:p>
        </p:txBody>
      </p:sp>
    </p:spTree>
  </p:cSld>
  <p:clrMapOvr>
    <a:masterClrMapping/>
  </p:clrMapOvr>
  <p:transition p14:dur="100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8d2beba70_0_4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88d2beba70_0_4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16" name="Google Shape;216;g88d2beba70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88d2beba70_0_4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218" name="Google Shape;218;g88d2beba70_0_4"/>
          <p:cNvSpPr txBox="1"/>
          <p:nvPr/>
        </p:nvSpPr>
        <p:spPr>
          <a:xfrm>
            <a:off x="897738" y="21746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2.	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Conception CAO du système linéaire de transmission du mouvement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g88d2beba70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00975"/>
            <a:ext cx="4610601" cy="252312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20" name="Google Shape;220;g88d2beba70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3000" y="2673450"/>
            <a:ext cx="4030166" cy="25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88d2beba70_0_4"/>
          <p:cNvSpPr txBox="1"/>
          <p:nvPr/>
        </p:nvSpPr>
        <p:spPr>
          <a:xfrm>
            <a:off x="701100" y="5605750"/>
            <a:ext cx="7741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Table support de la lame version final avec le système de fixation de la glissière.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g88d2beba70_0_4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8d2beba70_0_20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88d2beba70_0_20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30" name="Google Shape;230;g88d2beba70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88d2beba70_0_20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232" name="Google Shape;232;g88d2beba70_0_20"/>
          <p:cNvSpPr txBox="1"/>
          <p:nvPr/>
        </p:nvSpPr>
        <p:spPr>
          <a:xfrm>
            <a:off x="897738" y="223932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2.	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Conception CAO du système linéaire de transmission du mouvement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g88d2beba70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538" y="2776002"/>
            <a:ext cx="6845225" cy="33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88d2beba70_0_20"/>
          <p:cNvSpPr txBox="1"/>
          <p:nvPr/>
        </p:nvSpPr>
        <p:spPr>
          <a:xfrm>
            <a:off x="1835100" y="6217000"/>
            <a:ext cx="5492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Assemblage  glissière + table support de la lame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g88d2beba70_0_20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8d2beba70_0_35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88d2beba70_0_35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43" name="Google Shape;243;g88d2beba70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88d2beba70_0_35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245" name="Google Shape;245;g88d2beba70_0_35"/>
          <p:cNvSpPr txBox="1"/>
          <p:nvPr/>
        </p:nvSpPr>
        <p:spPr>
          <a:xfrm>
            <a:off x="906888" y="222837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2.	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Conception CAO du système linéaire de transmission du mouvement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g88d2beba70_0_35"/>
          <p:cNvSpPr txBox="1"/>
          <p:nvPr/>
        </p:nvSpPr>
        <p:spPr>
          <a:xfrm>
            <a:off x="1246025" y="6217000"/>
            <a:ext cx="6670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Assemblage 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glissière + table + pavée d’aluminium + plaque support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g88d2beba70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950" y="2801440"/>
            <a:ext cx="6840401" cy="340883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88d2beba70_0_35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8d2beba70_0_48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88d2beba70_0_48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56" name="Google Shape;256;g88d2beba70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88d2beba70_0_48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258" name="Google Shape;258;g88d2beba70_0_48"/>
          <p:cNvSpPr txBox="1"/>
          <p:nvPr/>
        </p:nvSpPr>
        <p:spPr>
          <a:xfrm>
            <a:off x="906888" y="232987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2.	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Conception CAO du système linéaire de transmission du mouvement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g88d2beba70_0_48"/>
          <p:cNvSpPr txBox="1"/>
          <p:nvPr/>
        </p:nvSpPr>
        <p:spPr>
          <a:xfrm>
            <a:off x="2742150" y="6000600"/>
            <a:ext cx="367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Assemblage 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support lame + lame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g88d2beba70_0_48"/>
          <p:cNvPicPr preferRelativeResize="0"/>
          <p:nvPr/>
        </p:nvPicPr>
        <p:blipFill rotWithShape="1">
          <a:blip r:embed="rId4">
            <a:alphaModFix/>
          </a:blip>
          <a:srcRect b="0" l="0" r="0" t="55545"/>
          <a:stretch/>
        </p:blipFill>
        <p:spPr>
          <a:xfrm>
            <a:off x="2223050" y="2894700"/>
            <a:ext cx="4697900" cy="31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88d2beba70_0_48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8d2beba70_0_61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88d2beba70_0_61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69" name="Google Shape;269;g88d2beba70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88d2beba70_0_61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271" name="Google Shape;271;g88d2beba70_0_61"/>
          <p:cNvSpPr txBox="1"/>
          <p:nvPr/>
        </p:nvSpPr>
        <p:spPr>
          <a:xfrm>
            <a:off x="897738" y="21567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2.	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Conception CAO du système linéaire de transmission du mouvement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g88d2beba70_0_61"/>
          <p:cNvSpPr txBox="1"/>
          <p:nvPr/>
        </p:nvSpPr>
        <p:spPr>
          <a:xfrm>
            <a:off x="1447350" y="6229050"/>
            <a:ext cx="624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Assemblage global du système de transmission du mouvement.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3" name="Google Shape;273;g88d2beba70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875" y="2696227"/>
            <a:ext cx="6730255" cy="35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88d2beba70_0_61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8da9e174b_0_7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88da9e174b_0_7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82" name="Google Shape;282;g88da9e174b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88da9e174b_0_7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284" name="Google Shape;284;g88da9e174b_0_7"/>
          <p:cNvSpPr txBox="1"/>
          <p:nvPr/>
        </p:nvSpPr>
        <p:spPr>
          <a:xfrm>
            <a:off x="897738" y="21567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3.	Principe de fonctionnement de la 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transmission du mouvement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g88da9e174b_0_7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  <p:pic>
        <p:nvPicPr>
          <p:cNvPr id="286" name="Google Shape;286;g88da9e174b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9250" y="2666000"/>
            <a:ext cx="6883741" cy="416225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8da9e174b_0_23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88da9e174b_0_23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94" name="Google Shape;294;g88da9e174b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88da9e174b_0_23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296" name="Google Shape;296;g88da9e174b_0_23"/>
          <p:cNvSpPr txBox="1"/>
          <p:nvPr/>
        </p:nvSpPr>
        <p:spPr>
          <a:xfrm>
            <a:off x="897738" y="21567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4.	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Plus de détail sur la transmission du mouvement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g88da9e174b_0_23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  <p:pic>
        <p:nvPicPr>
          <p:cNvPr id="298" name="Google Shape;298;g88da9e174b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00" y="2600428"/>
            <a:ext cx="2993100" cy="374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88da9e174b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1100" y="3166550"/>
            <a:ext cx="5416213" cy="314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8da9e174b_0_41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88da9e174b_0_41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7" name="Google Shape;307;g88da9e174b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88da9e174b_0_41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309" name="Google Shape;309;g88da9e174b_0_41"/>
          <p:cNvSpPr txBox="1"/>
          <p:nvPr/>
        </p:nvSpPr>
        <p:spPr>
          <a:xfrm>
            <a:off x="897738" y="21567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5.	Le système complet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g88da9e174b_0_41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  <p:pic>
        <p:nvPicPr>
          <p:cNvPr id="311" name="Google Shape;311;g88da9e174b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639" y="2548575"/>
            <a:ext cx="5826725" cy="39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8da9e174b_0_62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88da9e174b_0_62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19" name="Google Shape;319;g88da9e174b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88da9e174b_0_62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321" name="Google Shape;321;g88da9e174b_0_62"/>
          <p:cNvSpPr txBox="1"/>
          <p:nvPr/>
        </p:nvSpPr>
        <p:spPr>
          <a:xfrm>
            <a:off x="897738" y="21567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5.	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Le système complet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g88da9e174b_0_62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  <p:pic>
        <p:nvPicPr>
          <p:cNvPr id="323" name="Google Shape;323;g88da9e174b_0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038" y="2625223"/>
            <a:ext cx="5972275" cy="405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-1633653" y="553678"/>
            <a:ext cx="18411160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6958182" y="64631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2"/>
          <p:cNvGrpSpPr/>
          <p:nvPr/>
        </p:nvGrpSpPr>
        <p:grpSpPr>
          <a:xfrm>
            <a:off x="344199" y="2383342"/>
            <a:ext cx="6095998" cy="4061640"/>
            <a:chOff x="1" y="1179"/>
            <a:chExt cx="6095998" cy="4061640"/>
          </a:xfrm>
        </p:grpSpPr>
        <p:sp>
          <p:nvSpPr>
            <p:cNvPr id="104" name="Google Shape;104;p2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>
                <a:gd fmla="val 5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18400" spcFirstLastPara="1" rIns="18400" wrap="square" tIns="1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fr-FR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5400000">
              <a:off x="3085107" y="-2044909"/>
              <a:ext cx="964803" cy="505698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039018" y="48278"/>
              <a:ext cx="5009883" cy="870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27575" spcFirstLastPara="1" rIns="20300" wrap="square" tIns="203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imes New Roman"/>
                <a:buChar char="•"/>
              </a:pPr>
              <a:r>
                <a:rPr b="0" i="0" lang="fr-FR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Objectif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5400000">
              <a:off x="-222646" y="1512490"/>
              <a:ext cx="1484312" cy="1039018"/>
            </a:xfrm>
            <a:prstGeom prst="chevron">
              <a:avLst>
                <a:gd fmla="val 5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" y="1809352"/>
              <a:ext cx="1039018" cy="44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18400" spcFirstLastPara="1" rIns="18400" wrap="square" tIns="1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fr-FR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5400000">
              <a:off x="3085107" y="-756245"/>
              <a:ext cx="964803" cy="505698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1039018" y="1336942"/>
              <a:ext cx="5009883" cy="870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27575" spcFirstLastPara="1" rIns="20300" wrap="square" tIns="203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imes New Roman"/>
                <a:buChar char="•"/>
              </a:pPr>
              <a:r>
                <a:rPr b="0" i="0" lang="fr-FR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Démarche suivie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5400000">
              <a:off x="-222646" y="2801154"/>
              <a:ext cx="1484312" cy="1039018"/>
            </a:xfrm>
            <a:prstGeom prst="chevron">
              <a:avLst>
                <a:gd fmla="val 5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" y="3098016"/>
              <a:ext cx="1039018" cy="44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18400" spcFirstLastPara="1" rIns="18400" wrap="square" tIns="18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fr-FR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5400000">
              <a:off x="3085107" y="532418"/>
              <a:ext cx="964803" cy="505698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39018" y="2625605"/>
              <a:ext cx="5009883" cy="870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27575" spcFirstLastPara="1" rIns="20300" wrap="square" tIns="203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imes New Roman"/>
                <a:buChar char="•"/>
              </a:pPr>
              <a:r>
                <a:rPr b="0" i="0" lang="fr-FR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Résultats</a:t>
              </a:r>
              <a:endParaRPr/>
            </a:p>
          </p:txBody>
        </p:sp>
      </p:grpSp>
    </p:spTree>
  </p:cSld>
  <p:clrMapOvr>
    <a:masterClrMapping/>
  </p:clrMapOvr>
  <p:transition p14:dur="100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8da9e175d_0_0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88da9e175d_0_0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31" name="Google Shape;331;g88da9e175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88da9e175d_0_0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333" name="Google Shape;333;g88da9e175d_0_0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Mécanique vibratoire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g88da9e175d_0_0"/>
          <p:cNvSpPr txBox="1"/>
          <p:nvPr/>
        </p:nvSpPr>
        <p:spPr>
          <a:xfrm>
            <a:off x="849725" y="2239325"/>
            <a:ext cx="746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Calcul des pulsations propres sous abaqus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g88da9e175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463" y="2775025"/>
            <a:ext cx="5611075" cy="34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9c462a81b_0_69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89c462a81b_0_69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43" name="Google Shape;343;g89c462a81b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89c462a81b_0_69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345" name="Google Shape;345;g89c462a81b_0_69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Mécanique vibratoire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g89c462a81b_0_69"/>
          <p:cNvSpPr txBox="1"/>
          <p:nvPr/>
        </p:nvSpPr>
        <p:spPr>
          <a:xfrm>
            <a:off x="849725" y="2239325"/>
            <a:ext cx="746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Déplacement en fonction de temps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7" name="Google Shape;347;g89c462a81b_0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525" y="2888900"/>
            <a:ext cx="6044957" cy="34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9c462a81b_0_81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89c462a81b_0_81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55" name="Google Shape;355;g89c462a81b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89c462a81b_0_81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357" name="Google Shape;357;g89c462a81b_0_81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Mécanique vibratoire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g89c462a81b_0_81"/>
          <p:cNvSpPr txBox="1"/>
          <p:nvPr/>
        </p:nvSpPr>
        <p:spPr>
          <a:xfrm>
            <a:off x="849725" y="2239325"/>
            <a:ext cx="746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Vitesse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 en fonction de temps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9" name="Google Shape;359;g89c462a81b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175" y="2875050"/>
            <a:ext cx="5971675" cy="345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9c462a81b_0_53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89c462a81b_0_53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67" name="Google Shape;367;g89c462a81b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89c462a81b_0_53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369" name="Google Shape;369;g89c462a81b_0_53"/>
          <p:cNvSpPr txBox="1"/>
          <p:nvPr/>
        </p:nvSpPr>
        <p:spPr>
          <a:xfrm>
            <a:off x="906863" y="24855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Vibrations longitudinale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Vibrations transversales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Vibrations angulaires 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g89c462a81b_0_53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Mécanique vibratoire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1" name="Google Shape;371;g89c462a81b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9675" y="2695250"/>
            <a:ext cx="199072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89c462a81b_0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675" y="3589175"/>
            <a:ext cx="15525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89c462a81b_0_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9675" y="4217825"/>
            <a:ext cx="23050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89c462a81b_0_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9675" y="5099725"/>
            <a:ext cx="247650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89c462a81b_0_53"/>
          <p:cNvSpPr txBox="1"/>
          <p:nvPr/>
        </p:nvSpPr>
        <p:spPr>
          <a:xfrm>
            <a:off x="849725" y="2239325"/>
            <a:ext cx="746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Calcul des pulsations propres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8da9e175d_0_15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88da9e175d_0_15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83" name="Google Shape;383;g88da9e175d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88da9e175d_0_15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385" name="Google Shape;385;g88da9e175d_0_15"/>
          <p:cNvSpPr txBox="1"/>
          <p:nvPr/>
        </p:nvSpPr>
        <p:spPr>
          <a:xfrm>
            <a:off x="1006888" y="24895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Vibrations longitudinale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Vibrations transversales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Vibrations angulaires 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g88da9e175d_0_15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Mécanique vibratoire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7" name="Google Shape;387;g88da9e175d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3425" y="4224638"/>
            <a:ext cx="12954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88da9e175d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3463" y="2829650"/>
            <a:ext cx="10953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88da9e175d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1050" y="5714900"/>
            <a:ext cx="1152318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88da9e175d_0_15"/>
          <p:cNvSpPr txBox="1"/>
          <p:nvPr/>
        </p:nvSpPr>
        <p:spPr>
          <a:xfrm>
            <a:off x="802113" y="2258775"/>
            <a:ext cx="746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Calcul des pulsations propres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8da9e175d_0_38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88da9e175d_0_38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98" name="Google Shape;398;g88da9e175d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88da9e175d_0_38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400" name="Google Shape;400;g88da9e175d_0_38"/>
          <p:cNvSpPr txBox="1"/>
          <p:nvPr/>
        </p:nvSpPr>
        <p:spPr>
          <a:xfrm>
            <a:off x="4665163" y="273727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g88da9e175d_0_38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Mécanique vibratoire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g88da9e175d_0_38"/>
          <p:cNvSpPr txBox="1"/>
          <p:nvPr/>
        </p:nvSpPr>
        <p:spPr>
          <a:xfrm>
            <a:off x="747413" y="2137913"/>
            <a:ext cx="746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2.	Détermination de la course et fréquence de la table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3" name="Google Shape;403;g88da9e175d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900" y="2737275"/>
            <a:ext cx="3492225" cy="68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88da9e175d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900" y="3726354"/>
            <a:ext cx="3565100" cy="120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8da9e175d_0_57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88da9e175d_0_57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12" name="Google Shape;412;g88da9e175d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88da9e175d_0_57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414" name="Google Shape;414;g88da9e175d_0_57"/>
          <p:cNvSpPr txBox="1"/>
          <p:nvPr/>
        </p:nvSpPr>
        <p:spPr>
          <a:xfrm>
            <a:off x="897738" y="27745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g88da9e175d_0_57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Mécanique vibratoire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g88da9e175d_0_57"/>
          <p:cNvSpPr txBox="1"/>
          <p:nvPr/>
        </p:nvSpPr>
        <p:spPr>
          <a:xfrm>
            <a:off x="840588" y="2175613"/>
            <a:ext cx="746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2.	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Détermination de la course et fréquence de la table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7" name="Google Shape;417;g88da9e175d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63" y="3126188"/>
            <a:ext cx="8134900" cy="21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88da9e175d_0_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438" y="5939950"/>
            <a:ext cx="8047375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88da9e175d_0_57"/>
          <p:cNvSpPr txBox="1"/>
          <p:nvPr/>
        </p:nvSpPr>
        <p:spPr>
          <a:xfrm>
            <a:off x="581027" y="2571600"/>
            <a:ext cx="8434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On obtient l’équation suivante 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																	(3)	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On va donc tenter de résoudre cette équation 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																	    (4)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8da9e175d_0_75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88da9e175d_0_75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27" name="Google Shape;427;g88da9e175d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88da9e175d_0_75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429" name="Google Shape;429;g88da9e175d_0_75"/>
          <p:cNvSpPr txBox="1"/>
          <p:nvPr/>
        </p:nvSpPr>
        <p:spPr>
          <a:xfrm>
            <a:off x="897738" y="27745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g88da9e175d_0_75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Mécanique vibratoire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g88da9e175d_0_75"/>
          <p:cNvSpPr txBox="1"/>
          <p:nvPr/>
        </p:nvSpPr>
        <p:spPr>
          <a:xfrm>
            <a:off x="840588" y="2175613"/>
            <a:ext cx="746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2.	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Détermination de la course et fréquence de la table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g88da9e175d_0_75"/>
          <p:cNvSpPr txBox="1"/>
          <p:nvPr/>
        </p:nvSpPr>
        <p:spPr>
          <a:xfrm>
            <a:off x="581013" y="257160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Wexc=326 rad/s et Umax=0,006 m 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3" name="Google Shape;433;g88da9e175d_0_75" title="figure 1 : analyse transitoi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3188025"/>
            <a:ext cx="4166373" cy="292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88da9e175d_0_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4800" y="3188025"/>
            <a:ext cx="4166375" cy="291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88fa8a02f1_1_0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88fa8a02f1_1_0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42" name="Google Shape;442;g88fa8a02f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88fa8a02f1_1_0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444" name="Google Shape;444;g88fa8a02f1_1_0"/>
          <p:cNvSpPr txBox="1"/>
          <p:nvPr/>
        </p:nvSpPr>
        <p:spPr>
          <a:xfrm>
            <a:off x="897738" y="277455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g88fa8a02f1_1_0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Mécanique vibratoire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g88fa8a02f1_1_0"/>
          <p:cNvSpPr txBox="1"/>
          <p:nvPr/>
        </p:nvSpPr>
        <p:spPr>
          <a:xfrm>
            <a:off x="840588" y="2175613"/>
            <a:ext cx="7462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2.	Détermination de la course et fréquence de la table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g88fa8a02f1_1_0"/>
          <p:cNvSpPr txBox="1"/>
          <p:nvPr/>
        </p:nvSpPr>
        <p:spPr>
          <a:xfrm>
            <a:off x="581013" y="257160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Times New Roman"/>
                <a:ea typeface="Times New Roman"/>
                <a:cs typeface="Times New Roman"/>
                <a:sym typeface="Times New Roman"/>
              </a:rPr>
              <a:t>Wexc=40 rad/s  et Umax=0,1 m 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8" name="Google Shape;448;g88fa8a02f1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50" y="3243925"/>
            <a:ext cx="4057200" cy="307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88fa8a02f1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243925"/>
            <a:ext cx="4072540" cy="30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8d2beba70_0_74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88d2beba70_0_74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57" name="Google Shape;457;g88d2beba70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88d2beba70_0_74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459" name="Google Shape;459;g88d2beba70_0_74"/>
          <p:cNvSpPr txBox="1"/>
          <p:nvPr/>
        </p:nvSpPr>
        <p:spPr>
          <a:xfrm>
            <a:off x="906888" y="148227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4-Schéma de câblage des sécurités et implantation des capteurs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0" name="Google Shape;460;g88d2beba70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975" y="2542725"/>
            <a:ext cx="6808050" cy="3992061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-1633653" y="553678"/>
            <a:ext cx="18411160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>
            <p:ph idx="12" type="sldNum"/>
          </p:nvPr>
        </p:nvSpPr>
        <p:spPr>
          <a:xfrm>
            <a:off x="6958182" y="64631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3084576" y="959065"/>
            <a:ext cx="17491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Objectif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1" y="3028890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 d’une table uniaxiale avec un mouvement alterné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0" y="3754162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 de la fréquence propre d’une lame fixée sur cette table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p14:dur="100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8d2beba70_0_87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88d2beba70_0_87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68" name="Google Shape;468;g88d2beba70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88d2beba70_0_87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470" name="Google Shape;470;g88d2beba70_0_87"/>
          <p:cNvSpPr txBox="1"/>
          <p:nvPr/>
        </p:nvSpPr>
        <p:spPr>
          <a:xfrm>
            <a:off x="906888" y="148227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5-</a:t>
            </a: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Calcul du couple moteur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g88d2beba70_0_87"/>
          <p:cNvSpPr txBox="1"/>
          <p:nvPr/>
        </p:nvSpPr>
        <p:spPr>
          <a:xfrm>
            <a:off x="1917775" y="609620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Schéma Block du système.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2" name="Google Shape;472;g88d2beba70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00063"/>
            <a:ext cx="8839200" cy="334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88fa8a04a6_3_0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88fa8a04a6_3_0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80" name="Google Shape;480;g88fa8a04a6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88fa8a04a6_3_0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482" name="Google Shape;482;g88fa8a04a6_3_0"/>
          <p:cNvSpPr txBox="1"/>
          <p:nvPr/>
        </p:nvSpPr>
        <p:spPr>
          <a:xfrm>
            <a:off x="906888" y="148227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5-Calcul du couple moteur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3" name="Google Shape;483;g88fa8a04a6_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125" y="2043738"/>
            <a:ext cx="8820051" cy="392711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88fa8a04a6_3_0"/>
          <p:cNvSpPr txBox="1"/>
          <p:nvPr/>
        </p:nvSpPr>
        <p:spPr>
          <a:xfrm>
            <a:off x="1917775" y="609620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Schéma de simulation du moteur sous SIMULINK.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88d2beba70_0_100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g88d2beba70_0_100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92" name="Google Shape;492;g88d2beba70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88d2beba70_0_100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494" name="Google Shape;494;g88d2beba70_0_100"/>
          <p:cNvSpPr txBox="1"/>
          <p:nvPr/>
        </p:nvSpPr>
        <p:spPr>
          <a:xfrm>
            <a:off x="512951" y="1482275"/>
            <a:ext cx="7759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6-</a:t>
            </a: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Simulation OPENMECA du </a:t>
            </a: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schéma</a:t>
            </a: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cinématique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Google Shape;495;g88d2beba70_0_100"/>
          <p:cNvSpPr txBox="1"/>
          <p:nvPr/>
        </p:nvSpPr>
        <p:spPr>
          <a:xfrm>
            <a:off x="116575" y="5773900"/>
            <a:ext cx="492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Schéma cinématique du système moteur-poulie-courroie sur OPENMECA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6" name="Google Shape;496;g88d2beba70_0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200" y="2187825"/>
            <a:ext cx="3840650" cy="358607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497" name="Google Shape;497;g88d2beba70_0_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5225" y="2187825"/>
            <a:ext cx="4810350" cy="35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88d2beba70_0_100"/>
          <p:cNvSpPr txBox="1"/>
          <p:nvPr/>
        </p:nvSpPr>
        <p:spPr>
          <a:xfrm>
            <a:off x="4205225" y="5773900"/>
            <a:ext cx="492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imulation du schéma cinématique de système 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sur OPENMECA.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89c7afa60d_0_7"/>
          <p:cNvSpPr/>
          <p:nvPr/>
        </p:nvSpPr>
        <p:spPr>
          <a:xfrm>
            <a:off x="0" y="3028812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Récupération des données via la carte Nucleo STM32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g89c7afa60d_0_7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g89c7afa60d_0_7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07" name="Google Shape;507;g89c7afa60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89c7afa60d_0_7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509" name="Google Shape;509;g89c7afa60d_0_7"/>
          <p:cNvSpPr txBox="1"/>
          <p:nvPr/>
        </p:nvSpPr>
        <p:spPr>
          <a:xfrm>
            <a:off x="512951" y="1482275"/>
            <a:ext cx="7759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-Acquisition des données de l’accéléromètre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g89c7afa60d_0_7"/>
          <p:cNvSpPr/>
          <p:nvPr/>
        </p:nvSpPr>
        <p:spPr>
          <a:xfrm>
            <a:off x="9125" y="34290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 de cartes ni capteurs en notre possession, cette étape n’a pas pu être 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réalisée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89c7afa60d_0_20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g89c7afa60d_0_20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18" name="Google Shape;518;g89c7afa60d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g89c7afa60d_0_20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520" name="Google Shape;520;g89c7afa60d_0_20"/>
          <p:cNvSpPr txBox="1"/>
          <p:nvPr/>
        </p:nvSpPr>
        <p:spPr>
          <a:xfrm>
            <a:off x="512951" y="1482275"/>
            <a:ext cx="7759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-IHM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Google Shape;521;g89c7afa60d_0_20"/>
          <p:cNvSpPr/>
          <p:nvPr/>
        </p:nvSpPr>
        <p:spPr>
          <a:xfrm>
            <a:off x="0" y="23396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IHM codé en Python 3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g89c7afa60d_0_20"/>
          <p:cNvSpPr/>
          <p:nvPr/>
        </p:nvSpPr>
        <p:spPr>
          <a:xfrm>
            <a:off x="0" y="3331112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Organisée de la façon suivante 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3" name="Google Shape;523;g89c7afa60d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875" y="2018900"/>
            <a:ext cx="3084575" cy="1041771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g89c7afa60d_0_20"/>
          <p:cNvSpPr/>
          <p:nvPr/>
        </p:nvSpPr>
        <p:spPr>
          <a:xfrm>
            <a:off x="1039875" y="4021975"/>
            <a:ext cx="1796100" cy="6789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uart.py</a:t>
            </a:r>
            <a:endParaRPr sz="1200"/>
          </a:p>
        </p:txBody>
      </p:sp>
      <p:sp>
        <p:nvSpPr>
          <p:cNvPr id="525" name="Google Shape;525;g89c7afa60d_0_20"/>
          <p:cNvSpPr/>
          <p:nvPr/>
        </p:nvSpPr>
        <p:spPr>
          <a:xfrm>
            <a:off x="4385300" y="4021975"/>
            <a:ext cx="1796100" cy="6789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/>
              <a:t>windows</a:t>
            </a:r>
            <a:r>
              <a:rPr lang="fr-FR" sz="1300"/>
              <a:t>.py</a:t>
            </a:r>
            <a:endParaRPr sz="1200"/>
          </a:p>
        </p:txBody>
      </p:sp>
      <p:cxnSp>
        <p:nvCxnSpPr>
          <p:cNvPr id="526" name="Google Shape;526;g89c7afa60d_0_20"/>
          <p:cNvCxnSpPr>
            <a:stCxn id="524" idx="6"/>
            <a:endCxn id="525" idx="2"/>
          </p:cNvCxnSpPr>
          <p:nvPr/>
        </p:nvCxnSpPr>
        <p:spPr>
          <a:xfrm>
            <a:off x="2835975" y="4361425"/>
            <a:ext cx="1549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27" name="Google Shape;527;g89c7afa60d_0_20"/>
          <p:cNvSpPr txBox="1"/>
          <p:nvPr/>
        </p:nvSpPr>
        <p:spPr>
          <a:xfrm>
            <a:off x="3033675" y="4016750"/>
            <a:ext cx="828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/>
              <a:t>include</a:t>
            </a:r>
            <a:endParaRPr i="1" sz="1100"/>
          </a:p>
        </p:txBody>
      </p:sp>
      <p:sp>
        <p:nvSpPr>
          <p:cNvPr id="528" name="Google Shape;528;g89c7afa60d_0_20"/>
          <p:cNvSpPr/>
          <p:nvPr/>
        </p:nvSpPr>
        <p:spPr>
          <a:xfrm>
            <a:off x="0" y="53819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Bibliothèque utilisée</a:t>
            </a: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Tkinter, SciPy, mathplotlib, Numpy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8fa8a02f1_0_11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g88fa8a02f1_0_11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36" name="Google Shape;536;g88fa8a02f1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88fa8a02f1_0_11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538" name="Google Shape;538;g88fa8a02f1_0_11"/>
          <p:cNvSpPr txBox="1"/>
          <p:nvPr/>
        </p:nvSpPr>
        <p:spPr>
          <a:xfrm>
            <a:off x="512951" y="1482275"/>
            <a:ext cx="7759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8-IHM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g88fa8a02f1_0_11"/>
          <p:cNvSpPr/>
          <p:nvPr/>
        </p:nvSpPr>
        <p:spPr>
          <a:xfrm>
            <a:off x="0" y="2189887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Aperçu graphique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0" name="Google Shape;540;g88fa8a02f1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238" y="3203175"/>
            <a:ext cx="2167975" cy="11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88fa8a02f1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0288" y="2645350"/>
            <a:ext cx="3146725" cy="2270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2" name="Google Shape;542;g88fa8a02f1_0_11"/>
          <p:cNvCxnSpPr>
            <a:stCxn id="540" idx="3"/>
            <a:endCxn id="541" idx="1"/>
          </p:cNvCxnSpPr>
          <p:nvPr/>
        </p:nvCxnSpPr>
        <p:spPr>
          <a:xfrm>
            <a:off x="3253212" y="3778875"/>
            <a:ext cx="1677000" cy="1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43" name="Google Shape;543;g88fa8a02f1_0_11"/>
          <p:cNvSpPr/>
          <p:nvPr/>
        </p:nvSpPr>
        <p:spPr>
          <a:xfrm>
            <a:off x="0" y="5015012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Messages d’erreurs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4" name="Google Shape;544;g88fa8a02f1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4981" y="5523300"/>
            <a:ext cx="1864894" cy="10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88fa8a02f1_0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4738" y="5514425"/>
            <a:ext cx="1930025" cy="10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88fa8a02f1_0_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45538" y="5514420"/>
            <a:ext cx="1859000" cy="10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89c462a82d_0_0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89c462a82d_0_0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54" name="Google Shape;554;g89c462a82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g89c462a82d_0_0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556" name="Google Shape;556;g89c462a82d_0_0"/>
          <p:cNvSpPr txBox="1"/>
          <p:nvPr/>
        </p:nvSpPr>
        <p:spPr>
          <a:xfrm>
            <a:off x="512951" y="1482275"/>
            <a:ext cx="7759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9- Planning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7" name="Google Shape;557;g89c462a82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92075"/>
            <a:ext cx="8839199" cy="337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"/>
          <p:cNvSpPr/>
          <p:nvPr/>
        </p:nvSpPr>
        <p:spPr>
          <a:xfrm>
            <a:off x="-1633653" y="553678"/>
            <a:ext cx="18411160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7"/>
          <p:cNvSpPr txBox="1"/>
          <p:nvPr>
            <p:ph idx="12" type="sldNum"/>
          </p:nvPr>
        </p:nvSpPr>
        <p:spPr>
          <a:xfrm>
            <a:off x="6958182" y="64631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65" name="Google Shape;5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7"/>
          <p:cNvSpPr txBox="1"/>
          <p:nvPr/>
        </p:nvSpPr>
        <p:spPr>
          <a:xfrm>
            <a:off x="3084576" y="883687"/>
            <a:ext cx="19768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Résultats </a:t>
            </a:r>
            <a:endParaRPr/>
          </a:p>
        </p:txBody>
      </p:sp>
      <p:pic>
        <p:nvPicPr>
          <p:cNvPr id="567" name="Google Shape;56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350" y="1628742"/>
            <a:ext cx="7337296" cy="49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-1633653" y="553678"/>
            <a:ext cx="18411160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>
            <p:ph idx="12" type="sldNum"/>
          </p:nvPr>
        </p:nvSpPr>
        <p:spPr>
          <a:xfrm>
            <a:off x="6958182" y="64631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3066299" y="959065"/>
            <a:ext cx="299312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174" y="2624936"/>
            <a:ext cx="7463652" cy="396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-1633653" y="553678"/>
            <a:ext cx="18411160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>
            <p:ph idx="12" type="sldNum"/>
          </p:nvPr>
        </p:nvSpPr>
        <p:spPr>
          <a:xfrm>
            <a:off x="6958182" y="64631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3084576" y="883687"/>
            <a:ext cx="299312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157" y="2320882"/>
            <a:ext cx="6933958" cy="430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406094" y="1733466"/>
            <a:ext cx="35509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1-Dessin de l’ensemble</a:t>
            </a:r>
            <a:endParaRPr/>
          </a:p>
        </p:txBody>
      </p:sp>
    </p:spTree>
  </p:cSld>
  <p:clrMapOvr>
    <a:masterClrMapping/>
  </p:clrMapOvr>
  <p:transition p14:dur="1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8fa8a04a6_8_0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88fa8a04a6_8_0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55" name="Google Shape;155;g88fa8a04a6_8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88fa8a04a6_8_0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157" name="Google Shape;157;g88fa8a04a6_8_0"/>
          <p:cNvSpPr txBox="1"/>
          <p:nvPr/>
        </p:nvSpPr>
        <p:spPr>
          <a:xfrm>
            <a:off x="406107" y="1733475"/>
            <a:ext cx="752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1-Schémas cinématiques de l’ensemble</a:t>
            </a:r>
            <a:endParaRPr/>
          </a:p>
        </p:txBody>
      </p:sp>
      <p:pic>
        <p:nvPicPr>
          <p:cNvPr id="158" name="Google Shape;158;g88fa8a04a6_8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076" y="2335500"/>
            <a:ext cx="7526100" cy="4324956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9c462a81b_0_13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89c462a81b_0_13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66" name="Google Shape;166;g89c462a81b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89c462a81b_0_13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168" name="Google Shape;168;g89c462a81b_0_13"/>
          <p:cNvSpPr txBox="1"/>
          <p:nvPr/>
        </p:nvSpPr>
        <p:spPr>
          <a:xfrm>
            <a:off x="897738" y="223932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Conception CAO du système non-détails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g89c462a81b_0_13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  <p:pic>
        <p:nvPicPr>
          <p:cNvPr id="170" name="Google Shape;170;g89c462a81b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8713" y="2771150"/>
            <a:ext cx="5726570" cy="345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89c462a81b_0_13"/>
          <p:cNvSpPr txBox="1"/>
          <p:nvPr/>
        </p:nvSpPr>
        <p:spPr>
          <a:xfrm>
            <a:off x="2620650" y="6227625"/>
            <a:ext cx="390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9c462a81b_0_0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89c462a81b_0_0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79" name="Google Shape;179;g89c462a81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89c462a81b_0_0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181" name="Google Shape;181;g89c462a81b_0_0"/>
          <p:cNvSpPr txBox="1"/>
          <p:nvPr/>
        </p:nvSpPr>
        <p:spPr>
          <a:xfrm>
            <a:off x="897738" y="223932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Conception CAO du système non-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détails 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g89c462a81b_0_0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  <p:pic>
        <p:nvPicPr>
          <p:cNvPr id="183" name="Google Shape;183;g89c462a81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938" y="3006675"/>
            <a:ext cx="4100387" cy="345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9c462a81b_0_27"/>
          <p:cNvSpPr/>
          <p:nvPr/>
        </p:nvSpPr>
        <p:spPr>
          <a:xfrm>
            <a:off x="-1633653" y="553678"/>
            <a:ext cx="18411300" cy="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89c462a81b_0_27"/>
          <p:cNvSpPr txBox="1"/>
          <p:nvPr>
            <p:ph idx="12" type="sldNum"/>
          </p:nvPr>
        </p:nvSpPr>
        <p:spPr>
          <a:xfrm>
            <a:off x="6958182" y="64631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91" name="Google Shape;191;g89c462a81b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778"/>
            <a:ext cx="3084577" cy="14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89c462a81b_0_27"/>
          <p:cNvSpPr txBox="1"/>
          <p:nvPr/>
        </p:nvSpPr>
        <p:spPr>
          <a:xfrm>
            <a:off x="3084576" y="883687"/>
            <a:ext cx="299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Démarche suivie</a:t>
            </a:r>
            <a:endParaRPr/>
          </a:p>
        </p:txBody>
      </p:sp>
      <p:sp>
        <p:nvSpPr>
          <p:cNvPr id="193" name="Google Shape;193;g89c462a81b_0_27"/>
          <p:cNvSpPr txBox="1"/>
          <p:nvPr/>
        </p:nvSpPr>
        <p:spPr>
          <a:xfrm>
            <a:off x="897738" y="223932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Conception CAO du système non-détails 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g89c462a81b_0_27"/>
          <p:cNvSpPr txBox="1"/>
          <p:nvPr/>
        </p:nvSpPr>
        <p:spPr>
          <a:xfrm>
            <a:off x="441926" y="1716125"/>
            <a:ext cx="40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2-Conception mécanique</a:t>
            </a:r>
            <a:endParaRPr/>
          </a:p>
        </p:txBody>
      </p:sp>
      <p:pic>
        <p:nvPicPr>
          <p:cNvPr id="195" name="Google Shape;195;g89c462a81b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200" y="2972025"/>
            <a:ext cx="44196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2015-12-16T16:10:53Z</dcterms:created>
  <dc:creator>User</dc:creator>
</cp:coreProperties>
</file>