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2"/>
  </p:notesMasterIdLst>
  <p:handoutMasterIdLst>
    <p:handoutMasterId r:id="rId13"/>
  </p:handoutMasterIdLst>
  <p:sldIdLst>
    <p:sldId id="329" r:id="rId2"/>
    <p:sldId id="344" r:id="rId3"/>
    <p:sldId id="345" r:id="rId4"/>
    <p:sldId id="346" r:id="rId5"/>
    <p:sldId id="347" r:id="rId6"/>
    <p:sldId id="348" r:id="rId7"/>
    <p:sldId id="349" r:id="rId8"/>
    <p:sldId id="350" r:id="rId9"/>
    <p:sldId id="351" r:id="rId10"/>
    <p:sldId id="352" r:id="rId11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CC9900"/>
    <a:srgbClr val="FFFF00"/>
    <a:srgbClr val="FFB5A3"/>
    <a:srgbClr val="009900"/>
    <a:srgbClr val="DFDA00"/>
    <a:srgbClr val="FFFF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29" autoAdjust="0"/>
    <p:restoredTop sz="94687" autoAdjust="0"/>
  </p:normalViewPr>
  <p:slideViewPr>
    <p:cSldViewPr>
      <p:cViewPr varScale="1">
        <p:scale>
          <a:sx n="84" d="100"/>
          <a:sy n="84" d="100"/>
        </p:scale>
        <p:origin x="1474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endParaRPr lang="fr-F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endParaRPr lang="fr-F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endParaRPr lang="fr-F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fld id="{987762E8-13B6-4A1C-9C8C-D63441606F9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7746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fld id="{B29F6DAF-D2D6-48CF-A11C-6FCA040A0F6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180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4C78D-D9F3-4D66-B983-F3242C967545}" type="slidenum">
              <a:rPr lang="fr-FR"/>
              <a:pPr/>
              <a:t>2</a:t>
            </a:fld>
            <a:endParaRPr lang="fr-FR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9300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4C78D-D9F3-4D66-B983-F3242C967545}" type="slidenum">
              <a:rPr lang="fr-FR"/>
              <a:pPr/>
              <a:t>3</a:t>
            </a:fld>
            <a:endParaRPr lang="fr-FR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11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4C78D-D9F3-4D66-B983-F3242C967545}" type="slidenum">
              <a:rPr lang="fr-FR"/>
              <a:pPr/>
              <a:t>4</a:t>
            </a:fld>
            <a:endParaRPr lang="fr-FR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4199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4C78D-D9F3-4D66-B983-F3242C967545}" type="slidenum">
              <a:rPr lang="fr-FR"/>
              <a:pPr/>
              <a:t>5</a:t>
            </a:fld>
            <a:endParaRPr lang="fr-FR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8268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4C78D-D9F3-4D66-B983-F3242C967545}" type="slidenum">
              <a:rPr lang="fr-FR"/>
              <a:pPr/>
              <a:t>6</a:t>
            </a:fld>
            <a:endParaRPr lang="fr-FR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06968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4C78D-D9F3-4D66-B983-F3242C967545}" type="slidenum">
              <a:rPr lang="fr-FR"/>
              <a:pPr/>
              <a:t>7</a:t>
            </a:fld>
            <a:endParaRPr lang="fr-FR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0486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4C78D-D9F3-4D66-B983-F3242C967545}" type="slidenum">
              <a:rPr lang="fr-FR"/>
              <a:pPr/>
              <a:t>8</a:t>
            </a:fld>
            <a:endParaRPr lang="fr-FR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43825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4C78D-D9F3-4D66-B983-F3242C967545}" type="slidenum">
              <a:rPr lang="fr-FR"/>
              <a:pPr/>
              <a:t>9</a:t>
            </a:fld>
            <a:endParaRPr lang="fr-FR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50414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4C78D-D9F3-4D66-B983-F3242C967545}" type="slidenum">
              <a:rPr lang="fr-FR"/>
              <a:pPr/>
              <a:t>10</a:t>
            </a:fld>
            <a:endParaRPr lang="fr-FR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6413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EDE125-E37A-4BCB-9B06-7C3B6B90E47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5924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EDE125-E37A-4BCB-9B06-7C3B6B90E47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A0ADDF-29AC-4820-A88F-806854B867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776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EDE125-E37A-4BCB-9B06-7C3B6B90E47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A0ADDF-29AC-4820-A88F-806854B867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2541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EDE125-E37A-4BCB-9B06-7C3B6B90E47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A0ADDF-29AC-4820-A88F-806854B867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5562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EDE125-E37A-4BCB-9B06-7C3B6B90E47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A0ADDF-29AC-4820-A88F-806854B867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88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EDE125-E37A-4BCB-9B06-7C3B6B90E47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A0ADDF-29AC-4820-A88F-806854B867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2895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EDE125-E37A-4BCB-9B06-7C3B6B90E47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A0ADDF-29AC-4820-A88F-806854B867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211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EDE125-E37A-4BCB-9B06-7C3B6B90E47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A0ADDF-29AC-4820-A88F-806854B867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6237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EDE125-E37A-4BCB-9B06-7C3B6B90E47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DA0ADDF-29AC-4820-A88F-806854B867E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5" name="Text Box 258"/>
          <p:cNvSpPr txBox="1">
            <a:spLocks noChangeArrowheads="1"/>
          </p:cNvSpPr>
          <p:nvPr userDrawn="1"/>
        </p:nvSpPr>
        <p:spPr bwMode="auto">
          <a:xfrm>
            <a:off x="3419872" y="18356"/>
            <a:ext cx="5663615" cy="3143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FR" sz="1400" b="1" i="1" dirty="0" smtClean="0">
                <a:effectLst/>
                <a:latin typeface="Cambria"/>
                <a:ea typeface="Calibri"/>
                <a:cs typeface="Segoe UI"/>
              </a:rPr>
              <a:t>Module </a:t>
            </a:r>
            <a:r>
              <a:rPr lang="fr-FR" sz="1400" b="1" i="1" dirty="0">
                <a:effectLst/>
                <a:latin typeface="Cambria"/>
                <a:ea typeface="Calibri"/>
                <a:cs typeface="Segoe UI"/>
              </a:rPr>
              <a:t>1 : </a:t>
            </a:r>
            <a:r>
              <a:rPr lang="fr-FR" sz="1400" b="1" i="1" dirty="0" smtClean="0">
                <a:effectLst/>
                <a:latin typeface="Cambria"/>
                <a:ea typeface="Calibri"/>
                <a:cs typeface="Segoe UI"/>
              </a:rPr>
              <a:t> Perspectives </a:t>
            </a:r>
            <a:r>
              <a:rPr lang="fr-FR" sz="1400" b="1" i="1" dirty="0">
                <a:effectLst/>
                <a:latin typeface="Cambria"/>
                <a:ea typeface="Calibri"/>
                <a:cs typeface="Segoe UI"/>
              </a:rPr>
              <a:t>et Projections</a:t>
            </a:r>
            <a:endParaRPr lang="fr-FR" sz="1400" dirty="0">
              <a:effectLst/>
              <a:latin typeface="Segoe U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58731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EDE125-E37A-4BCB-9B06-7C3B6B90E47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A0ADDF-29AC-4820-A88F-806854B867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646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5EDE125-E37A-4BCB-9B06-7C3B6B90E47B}" type="datetimeFigureOut">
              <a:rPr lang="fr-FR" smtClean="0"/>
              <a:t>21/10/2020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A0ADDF-29AC-4820-A88F-806854B867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6541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1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1" name="Espace réservé du titre 1"/>
          <p:cNvSpPr>
            <a:spLocks noGrp="1"/>
          </p:cNvSpPr>
          <p:nvPr>
            <p:ph type="title"/>
          </p:nvPr>
        </p:nvSpPr>
        <p:spPr>
          <a:xfrm>
            <a:off x="1951080" y="238061"/>
            <a:ext cx="6869392" cy="7200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pic>
        <p:nvPicPr>
          <p:cNvPr id="26" name="Picture 2" descr="C:\Users\stephane\_travail\- elle &amp; lui -\ENIB\ENIB PTT JPG\LOGO ENIB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00806"/>
            <a:ext cx="1420813" cy="63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Connecteur droit 28"/>
          <p:cNvCxnSpPr/>
          <p:nvPr userDrawn="1"/>
        </p:nvCxnSpPr>
        <p:spPr>
          <a:xfrm>
            <a:off x="2051720" y="764704"/>
            <a:ext cx="6840760" cy="0"/>
          </a:xfrm>
          <a:prstGeom prst="line">
            <a:avLst/>
          </a:prstGeom>
          <a:ln w="19050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 userDrawn="1"/>
        </p:nvSpPr>
        <p:spPr>
          <a:xfrm>
            <a:off x="8820472" y="0"/>
            <a:ext cx="323528" cy="4725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FF9933"/>
                </a:solidFill>
              </a:defRPr>
            </a:lvl1pPr>
          </a:lstStyle>
          <a:p>
            <a:fld id="{BDA0ADDF-29AC-4820-A88F-806854B867EF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860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0ADDF-29AC-4820-A88F-806854B867EF}" type="slidenum">
              <a:rPr lang="fr-FR" smtClean="0"/>
              <a:pPr/>
              <a:t>1</a:t>
            </a:fld>
            <a:endParaRPr lang="fr-FR" dirty="0"/>
          </a:p>
        </p:txBody>
      </p:sp>
      <p:pic>
        <p:nvPicPr>
          <p:cNvPr id="4" name="Picture 6" descr="fleche_15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992" y="1731317"/>
            <a:ext cx="685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9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971600" y="1016149"/>
            <a:ext cx="732028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3716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8288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860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u="sng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EXEMPLE 1:</a:t>
            </a:r>
          </a:p>
          <a:p>
            <a:pPr eaLnBrk="1" hangingPunct="1"/>
            <a:endParaRPr lang="fr-FR" b="0" dirty="0" smtClean="0">
              <a:latin typeface="Arial Rounded MT Bol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0148" y="1672492"/>
            <a:ext cx="71042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spcBef>
                <a:spcPct val="50000"/>
              </a:spcBef>
            </a:pPr>
            <a:r>
              <a:rPr lang="fr-FR" b="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Commençons par la pièce </a:t>
            </a:r>
            <a:r>
              <a:rPr lang="fr-FR" b="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suivante:</a:t>
            </a:r>
            <a:endParaRPr lang="fr-FR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46996" y="5027815"/>
            <a:ext cx="71042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spcBef>
                <a:spcPct val="50000"/>
              </a:spcBef>
            </a:pPr>
            <a:r>
              <a:rPr lang="fr-FR" sz="2800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Nous allons faire le dessin à main levée</a:t>
            </a:r>
            <a:endParaRPr lang="fr-FR" sz="2800" i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0" name="Picture 4" descr="C:\Users\bruned\Desktop\PHOTOS\2015-09-08\SAM_791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2682811"/>
            <a:ext cx="2834640" cy="2125980"/>
          </a:xfrm>
          <a:prstGeom prst="rect">
            <a:avLst/>
          </a:prstGeom>
          <a:noFill/>
        </p:spPr>
      </p:pic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22803" y="315317"/>
            <a:ext cx="702119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r>
              <a:rPr lang="fr-FR" sz="2200" u="sng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PERSPECTIVE ISOMETRIQUE </a:t>
            </a:r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41892" y="5538194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0" dirty="0">
                <a:solidFill>
                  <a:srgbClr val="1A1A1A"/>
                </a:solidFill>
                <a:latin typeface="robotocondensedregular"/>
              </a:rPr>
              <a:t>Le dessin à main levée est une technique d'exécution sans </a:t>
            </a:r>
            <a:r>
              <a:rPr lang="fr-FR" b="0" dirty="0" smtClean="0">
                <a:solidFill>
                  <a:srgbClr val="1A1A1A"/>
                </a:solidFill>
                <a:latin typeface="robotocondensedregular"/>
              </a:rPr>
              <a:t>l’utilisation des instruments(règle, équerre, compas…)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731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1943291" y="247108"/>
            <a:ext cx="702119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r>
              <a:rPr lang="fr-FR" sz="2200" u="sng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PERSPECTIVE ISOMETRIQUE </a:t>
            </a:r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1619672" y="404664"/>
            <a:ext cx="723722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 bwMode="auto">
          <a:xfrm rot="19796406">
            <a:off x="2336429" y="1890951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40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3" name="Rectangle 2"/>
          <p:cNvSpPr txBox="1">
            <a:spLocks noChangeArrowheads="1"/>
          </p:cNvSpPr>
          <p:nvPr/>
        </p:nvSpPr>
        <p:spPr bwMode="auto">
          <a:xfrm rot="16200000">
            <a:off x="1469841" y="3218791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40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5" name="Connecteur droit avec flèche 24"/>
          <p:cNvCxnSpPr/>
          <p:nvPr/>
        </p:nvCxnSpPr>
        <p:spPr>
          <a:xfrm flipH="1">
            <a:off x="2339752" y="2924944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V="1">
            <a:off x="2339752" y="2060848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V="1">
            <a:off x="3275856" y="2564904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V="1">
            <a:off x="3275856" y="3212976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H="1">
            <a:off x="4716016" y="2564904"/>
            <a:ext cx="8384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H="1">
            <a:off x="3275856" y="3429000"/>
            <a:ext cx="8384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H="1" flipV="1">
            <a:off x="4716016" y="3212976"/>
            <a:ext cx="1872208" cy="108012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2"/>
          <p:cNvSpPr txBox="1">
            <a:spLocks noChangeArrowheads="1"/>
          </p:cNvSpPr>
          <p:nvPr/>
        </p:nvSpPr>
        <p:spPr bwMode="auto">
          <a:xfrm>
            <a:off x="251520" y="980728"/>
            <a:ext cx="871296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Enfin on effectue la cotation</a:t>
            </a:r>
            <a:endParaRPr lang="fr-FR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37" name="Connecteur droit avec flèche 36"/>
          <p:cNvCxnSpPr/>
          <p:nvPr/>
        </p:nvCxnSpPr>
        <p:spPr>
          <a:xfrm>
            <a:off x="4572000" y="4869160"/>
            <a:ext cx="0" cy="100811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>
            <a:off x="5724128" y="4797152"/>
            <a:ext cx="0" cy="100811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 flipV="1">
            <a:off x="4572000" y="4509120"/>
            <a:ext cx="576064" cy="36004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/>
          <p:nvPr/>
        </p:nvCxnSpPr>
        <p:spPr>
          <a:xfrm flipV="1">
            <a:off x="4572000" y="5517232"/>
            <a:ext cx="576064" cy="36004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/>
          <p:cNvCxnSpPr/>
          <p:nvPr/>
        </p:nvCxnSpPr>
        <p:spPr>
          <a:xfrm flipH="1" flipV="1">
            <a:off x="5148064" y="4509120"/>
            <a:ext cx="576064" cy="28803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/>
          <p:nvPr/>
        </p:nvCxnSpPr>
        <p:spPr>
          <a:xfrm flipH="1" flipV="1">
            <a:off x="5148064" y="5517232"/>
            <a:ext cx="576064" cy="28803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/>
          <p:cNvCxnSpPr/>
          <p:nvPr/>
        </p:nvCxnSpPr>
        <p:spPr>
          <a:xfrm flipH="1" flipV="1">
            <a:off x="1763688" y="4293096"/>
            <a:ext cx="576064" cy="288032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avec flèche 64"/>
          <p:cNvCxnSpPr/>
          <p:nvPr/>
        </p:nvCxnSpPr>
        <p:spPr>
          <a:xfrm flipH="1" flipV="1">
            <a:off x="1763688" y="2636912"/>
            <a:ext cx="576064" cy="288032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flipV="1">
            <a:off x="3995936" y="5877272"/>
            <a:ext cx="576064" cy="360040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avec flèche 68"/>
          <p:cNvCxnSpPr/>
          <p:nvPr/>
        </p:nvCxnSpPr>
        <p:spPr>
          <a:xfrm flipH="1" flipV="1">
            <a:off x="4716016" y="2132856"/>
            <a:ext cx="1872208" cy="1080120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 flipH="1" flipV="1">
            <a:off x="3779912" y="2060848"/>
            <a:ext cx="936104" cy="50405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 flipH="1" flipV="1">
            <a:off x="2339752" y="2924944"/>
            <a:ext cx="936104" cy="50405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 flipH="1" flipV="1">
            <a:off x="4716016" y="3212976"/>
            <a:ext cx="1872208" cy="1080120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 flipH="1" flipV="1">
            <a:off x="3275856" y="4077072"/>
            <a:ext cx="1368152" cy="792088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H="1" flipV="1">
            <a:off x="5148064" y="4509120"/>
            <a:ext cx="576064" cy="28803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/>
          <p:cNvCxnSpPr/>
          <p:nvPr/>
        </p:nvCxnSpPr>
        <p:spPr>
          <a:xfrm flipH="1" flipV="1">
            <a:off x="5148064" y="5517232"/>
            <a:ext cx="576064" cy="28803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V="1">
            <a:off x="2339752" y="2060848"/>
            <a:ext cx="1440160" cy="86409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 flipV="1">
            <a:off x="3275856" y="2564904"/>
            <a:ext cx="1440160" cy="86409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/>
          <p:nvPr/>
        </p:nvCxnSpPr>
        <p:spPr>
          <a:xfrm flipV="1">
            <a:off x="3275856" y="3212976"/>
            <a:ext cx="1440160" cy="86409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avec flèche 65"/>
          <p:cNvCxnSpPr/>
          <p:nvPr/>
        </p:nvCxnSpPr>
        <p:spPr>
          <a:xfrm flipV="1">
            <a:off x="5724128" y="4293096"/>
            <a:ext cx="864096" cy="50405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avec flèche 70"/>
          <p:cNvCxnSpPr/>
          <p:nvPr/>
        </p:nvCxnSpPr>
        <p:spPr>
          <a:xfrm flipV="1">
            <a:off x="5724128" y="5301208"/>
            <a:ext cx="864096" cy="50405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avec flèche 72"/>
          <p:cNvCxnSpPr/>
          <p:nvPr/>
        </p:nvCxnSpPr>
        <p:spPr>
          <a:xfrm flipV="1">
            <a:off x="4572000" y="4509120"/>
            <a:ext cx="576064" cy="360040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avec flèche 75"/>
          <p:cNvCxnSpPr/>
          <p:nvPr/>
        </p:nvCxnSpPr>
        <p:spPr>
          <a:xfrm flipV="1">
            <a:off x="4572000" y="5517232"/>
            <a:ext cx="576064" cy="360040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avec flèche 76"/>
          <p:cNvCxnSpPr/>
          <p:nvPr/>
        </p:nvCxnSpPr>
        <p:spPr>
          <a:xfrm flipH="1" flipV="1">
            <a:off x="2339752" y="4581128"/>
            <a:ext cx="2232248" cy="1296144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avec flèche 78"/>
          <p:cNvCxnSpPr/>
          <p:nvPr/>
        </p:nvCxnSpPr>
        <p:spPr>
          <a:xfrm flipH="1">
            <a:off x="2339752" y="2924944"/>
            <a:ext cx="8384" cy="1656184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avec flèche 79"/>
          <p:cNvCxnSpPr/>
          <p:nvPr/>
        </p:nvCxnSpPr>
        <p:spPr>
          <a:xfrm flipH="1">
            <a:off x="4716016" y="2564904"/>
            <a:ext cx="8384" cy="64807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avec flèche 81"/>
          <p:cNvCxnSpPr/>
          <p:nvPr/>
        </p:nvCxnSpPr>
        <p:spPr>
          <a:xfrm flipH="1">
            <a:off x="3275856" y="3429000"/>
            <a:ext cx="8384" cy="64807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avec flèche 83"/>
          <p:cNvCxnSpPr/>
          <p:nvPr/>
        </p:nvCxnSpPr>
        <p:spPr>
          <a:xfrm flipH="1">
            <a:off x="6588224" y="4293096"/>
            <a:ext cx="8384" cy="100811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avec flèche 85"/>
          <p:cNvCxnSpPr/>
          <p:nvPr/>
        </p:nvCxnSpPr>
        <p:spPr>
          <a:xfrm flipH="1">
            <a:off x="5724128" y="4797152"/>
            <a:ext cx="8384" cy="100811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avec flèche 86"/>
          <p:cNvCxnSpPr/>
          <p:nvPr/>
        </p:nvCxnSpPr>
        <p:spPr>
          <a:xfrm flipH="1">
            <a:off x="5148064" y="4509120"/>
            <a:ext cx="8384" cy="100811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/>
          <p:cNvCxnSpPr/>
          <p:nvPr/>
        </p:nvCxnSpPr>
        <p:spPr>
          <a:xfrm flipH="1">
            <a:off x="4572000" y="4869160"/>
            <a:ext cx="8384" cy="100811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avec flèche 69"/>
          <p:cNvCxnSpPr/>
          <p:nvPr/>
        </p:nvCxnSpPr>
        <p:spPr>
          <a:xfrm flipH="1">
            <a:off x="1907704" y="2708920"/>
            <a:ext cx="8384" cy="1656184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2"/>
          <p:cNvSpPr txBox="1">
            <a:spLocks noChangeArrowheads="1"/>
          </p:cNvSpPr>
          <p:nvPr/>
        </p:nvSpPr>
        <p:spPr bwMode="auto">
          <a:xfrm>
            <a:off x="179512" y="5157192"/>
            <a:ext cx="1656184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Ligne d’attache</a:t>
            </a:r>
            <a:endParaRPr lang="fr-FR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4" name="Connecteur droit avec flèche 73"/>
          <p:cNvCxnSpPr/>
          <p:nvPr/>
        </p:nvCxnSpPr>
        <p:spPr>
          <a:xfrm>
            <a:off x="2339752" y="2204864"/>
            <a:ext cx="0" cy="720080"/>
          </a:xfrm>
          <a:prstGeom prst="straightConnector1">
            <a:avLst/>
          </a:prstGeom>
          <a:ln w="19050">
            <a:solidFill>
              <a:srgbClr val="FF33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avec flèche 82"/>
          <p:cNvCxnSpPr/>
          <p:nvPr/>
        </p:nvCxnSpPr>
        <p:spPr>
          <a:xfrm>
            <a:off x="1763688" y="1916832"/>
            <a:ext cx="0" cy="720080"/>
          </a:xfrm>
          <a:prstGeom prst="straightConnector1">
            <a:avLst/>
          </a:prstGeom>
          <a:ln w="19050">
            <a:solidFill>
              <a:srgbClr val="FF33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avec flèche 84"/>
          <p:cNvCxnSpPr/>
          <p:nvPr/>
        </p:nvCxnSpPr>
        <p:spPr>
          <a:xfrm flipH="1" flipV="1">
            <a:off x="1763688" y="2060848"/>
            <a:ext cx="576064" cy="288032"/>
          </a:xfrm>
          <a:prstGeom prst="straightConnector1">
            <a:avLst/>
          </a:prstGeom>
          <a:ln w="19050">
            <a:solidFill>
              <a:srgbClr val="FF33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2"/>
          <p:cNvSpPr txBox="1">
            <a:spLocks noChangeArrowheads="1"/>
          </p:cNvSpPr>
          <p:nvPr/>
        </p:nvSpPr>
        <p:spPr bwMode="auto">
          <a:xfrm rot="1603066">
            <a:off x="1829438" y="1881864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12</a:t>
            </a:r>
            <a:endParaRPr lang="fr-FR" sz="1800" i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92" name="Connecteur droit avec flèche 91"/>
          <p:cNvCxnSpPr/>
          <p:nvPr/>
        </p:nvCxnSpPr>
        <p:spPr>
          <a:xfrm>
            <a:off x="395536" y="5517232"/>
            <a:ext cx="1368152" cy="0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avec flèche 93"/>
          <p:cNvCxnSpPr/>
          <p:nvPr/>
        </p:nvCxnSpPr>
        <p:spPr>
          <a:xfrm flipH="1">
            <a:off x="1763688" y="4365104"/>
            <a:ext cx="72008" cy="1152128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2"/>
          <p:cNvSpPr txBox="1">
            <a:spLocks noChangeArrowheads="1"/>
          </p:cNvSpPr>
          <p:nvPr/>
        </p:nvSpPr>
        <p:spPr bwMode="auto">
          <a:xfrm>
            <a:off x="251520" y="1556792"/>
            <a:ext cx="1656184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Ligne de cote</a:t>
            </a:r>
            <a:endParaRPr lang="fr-FR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03" name="Connecteur droit avec flèche 102"/>
          <p:cNvCxnSpPr/>
          <p:nvPr/>
        </p:nvCxnSpPr>
        <p:spPr>
          <a:xfrm>
            <a:off x="251520" y="1916832"/>
            <a:ext cx="1368152" cy="0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cteur droit avec flèche 103"/>
          <p:cNvCxnSpPr/>
          <p:nvPr/>
        </p:nvCxnSpPr>
        <p:spPr>
          <a:xfrm flipH="1" flipV="1">
            <a:off x="755576" y="1916832"/>
            <a:ext cx="1152128" cy="1296144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2"/>
          <p:cNvSpPr txBox="1">
            <a:spLocks noChangeArrowheads="1"/>
          </p:cNvSpPr>
          <p:nvPr/>
        </p:nvSpPr>
        <p:spPr bwMode="auto">
          <a:xfrm>
            <a:off x="323528" y="3717032"/>
            <a:ext cx="1296144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Cote (mm)</a:t>
            </a:r>
            <a:endParaRPr lang="fr-FR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10" name="Connecteur droit avec flèche 109"/>
          <p:cNvCxnSpPr/>
          <p:nvPr/>
        </p:nvCxnSpPr>
        <p:spPr>
          <a:xfrm>
            <a:off x="395536" y="4077072"/>
            <a:ext cx="1008112" cy="0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cteur droit avec flèche 111"/>
          <p:cNvCxnSpPr/>
          <p:nvPr/>
        </p:nvCxnSpPr>
        <p:spPr>
          <a:xfrm flipH="1">
            <a:off x="1403648" y="3573016"/>
            <a:ext cx="216024" cy="504056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eur droit avec flèche 114"/>
          <p:cNvCxnSpPr/>
          <p:nvPr/>
        </p:nvCxnSpPr>
        <p:spPr>
          <a:xfrm>
            <a:off x="1907704" y="4365104"/>
            <a:ext cx="0" cy="720080"/>
          </a:xfrm>
          <a:prstGeom prst="straightConnector1">
            <a:avLst/>
          </a:prstGeom>
          <a:ln w="19050">
            <a:solidFill>
              <a:srgbClr val="FF33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cteur droit avec flèche 115"/>
          <p:cNvCxnSpPr/>
          <p:nvPr/>
        </p:nvCxnSpPr>
        <p:spPr>
          <a:xfrm>
            <a:off x="2339752" y="4581128"/>
            <a:ext cx="0" cy="720080"/>
          </a:xfrm>
          <a:prstGeom prst="straightConnector1">
            <a:avLst/>
          </a:prstGeom>
          <a:ln w="19050">
            <a:solidFill>
              <a:srgbClr val="FF33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avec flèche 116"/>
          <p:cNvCxnSpPr/>
          <p:nvPr/>
        </p:nvCxnSpPr>
        <p:spPr>
          <a:xfrm flipH="1" flipV="1">
            <a:off x="1907704" y="4941168"/>
            <a:ext cx="432048" cy="216024"/>
          </a:xfrm>
          <a:prstGeom prst="straightConnector1">
            <a:avLst/>
          </a:prstGeom>
          <a:ln w="19050">
            <a:solidFill>
              <a:srgbClr val="FF33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2"/>
          <p:cNvSpPr txBox="1">
            <a:spLocks noChangeArrowheads="1"/>
          </p:cNvSpPr>
          <p:nvPr/>
        </p:nvSpPr>
        <p:spPr bwMode="auto">
          <a:xfrm rot="1603066">
            <a:off x="1829438" y="4618168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10</a:t>
            </a:r>
            <a:endParaRPr lang="fr-FR" sz="1800" i="1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23" name="Connecteur droit avec flèche 122"/>
          <p:cNvCxnSpPr/>
          <p:nvPr/>
        </p:nvCxnSpPr>
        <p:spPr>
          <a:xfrm flipH="1" flipV="1">
            <a:off x="3203848" y="1772816"/>
            <a:ext cx="576064" cy="288032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cteur droit avec flèche 123"/>
          <p:cNvCxnSpPr/>
          <p:nvPr/>
        </p:nvCxnSpPr>
        <p:spPr>
          <a:xfrm flipV="1">
            <a:off x="1907704" y="1844824"/>
            <a:ext cx="1440160" cy="864096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cteur droit avec flèche 125"/>
          <p:cNvCxnSpPr/>
          <p:nvPr/>
        </p:nvCxnSpPr>
        <p:spPr>
          <a:xfrm flipV="1">
            <a:off x="6588224" y="3068960"/>
            <a:ext cx="0" cy="1224136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eur droit avec flèche 130"/>
          <p:cNvCxnSpPr/>
          <p:nvPr/>
        </p:nvCxnSpPr>
        <p:spPr>
          <a:xfrm flipV="1">
            <a:off x="4716016" y="2060848"/>
            <a:ext cx="0" cy="504056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Rectangle 2"/>
          <p:cNvSpPr txBox="1">
            <a:spLocks noChangeArrowheads="1"/>
          </p:cNvSpPr>
          <p:nvPr/>
        </p:nvSpPr>
        <p:spPr bwMode="auto">
          <a:xfrm rot="1735330">
            <a:off x="5431913" y="2320032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60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39" name="Connecteur droit avec flèche 138"/>
          <p:cNvCxnSpPr/>
          <p:nvPr/>
        </p:nvCxnSpPr>
        <p:spPr>
          <a:xfrm flipV="1">
            <a:off x="3779912" y="908720"/>
            <a:ext cx="0" cy="1152128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cteur droit avec flèche 139"/>
          <p:cNvCxnSpPr/>
          <p:nvPr/>
        </p:nvCxnSpPr>
        <p:spPr>
          <a:xfrm flipV="1">
            <a:off x="6588224" y="2564904"/>
            <a:ext cx="0" cy="504056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cteur droit avec flèche 140"/>
          <p:cNvCxnSpPr/>
          <p:nvPr/>
        </p:nvCxnSpPr>
        <p:spPr>
          <a:xfrm flipH="1" flipV="1">
            <a:off x="3779912" y="1052736"/>
            <a:ext cx="2808312" cy="1656184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ectangle 2"/>
          <p:cNvSpPr txBox="1">
            <a:spLocks noChangeArrowheads="1"/>
          </p:cNvSpPr>
          <p:nvPr/>
        </p:nvSpPr>
        <p:spPr bwMode="auto">
          <a:xfrm rot="1735330">
            <a:off x="5071873" y="1455936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90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45" name="Connecteur droit avec flèche 144"/>
          <p:cNvCxnSpPr/>
          <p:nvPr/>
        </p:nvCxnSpPr>
        <p:spPr>
          <a:xfrm flipH="1" flipV="1">
            <a:off x="4716016" y="2564904"/>
            <a:ext cx="2376264" cy="1368152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cteur droit avec flèche 146"/>
          <p:cNvCxnSpPr/>
          <p:nvPr/>
        </p:nvCxnSpPr>
        <p:spPr>
          <a:xfrm flipH="1" flipV="1">
            <a:off x="6588224" y="4293096"/>
            <a:ext cx="504056" cy="288032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cteur droit avec flèche 148"/>
          <p:cNvCxnSpPr/>
          <p:nvPr/>
        </p:nvCxnSpPr>
        <p:spPr>
          <a:xfrm>
            <a:off x="7020272" y="3861048"/>
            <a:ext cx="0" cy="720080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Rectangle 2"/>
          <p:cNvSpPr txBox="1">
            <a:spLocks noChangeArrowheads="1"/>
          </p:cNvSpPr>
          <p:nvPr/>
        </p:nvSpPr>
        <p:spPr bwMode="auto">
          <a:xfrm rot="16200000">
            <a:off x="6582409" y="3866863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15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56" name="Connecteur droit avec flèche 155"/>
          <p:cNvCxnSpPr/>
          <p:nvPr/>
        </p:nvCxnSpPr>
        <p:spPr>
          <a:xfrm flipV="1">
            <a:off x="4499992" y="5805264"/>
            <a:ext cx="1224136" cy="792088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cteur droit avec flèche 156"/>
          <p:cNvCxnSpPr/>
          <p:nvPr/>
        </p:nvCxnSpPr>
        <p:spPr>
          <a:xfrm flipH="1" flipV="1">
            <a:off x="4067944" y="6165304"/>
            <a:ext cx="576064" cy="360040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Rectangle 2"/>
          <p:cNvSpPr txBox="1">
            <a:spLocks noChangeArrowheads="1"/>
          </p:cNvSpPr>
          <p:nvPr/>
        </p:nvSpPr>
        <p:spPr bwMode="auto">
          <a:xfrm rot="1994649">
            <a:off x="4210288" y="6075015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15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63" name="Connecteur droit avec flèche 162"/>
          <p:cNvCxnSpPr/>
          <p:nvPr/>
        </p:nvCxnSpPr>
        <p:spPr>
          <a:xfrm flipH="1" flipV="1">
            <a:off x="5724128" y="5805264"/>
            <a:ext cx="504056" cy="288032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cteur droit avec flèche 163"/>
          <p:cNvCxnSpPr/>
          <p:nvPr/>
        </p:nvCxnSpPr>
        <p:spPr>
          <a:xfrm flipH="1" flipV="1">
            <a:off x="4572000" y="5877272"/>
            <a:ext cx="1080120" cy="576064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cteur droit avec flèche 166"/>
          <p:cNvCxnSpPr/>
          <p:nvPr/>
        </p:nvCxnSpPr>
        <p:spPr>
          <a:xfrm flipV="1">
            <a:off x="5508104" y="6021288"/>
            <a:ext cx="648072" cy="432048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Rectangle 2"/>
          <p:cNvSpPr txBox="1">
            <a:spLocks noChangeArrowheads="1"/>
          </p:cNvSpPr>
          <p:nvPr/>
        </p:nvSpPr>
        <p:spPr bwMode="auto">
          <a:xfrm rot="19497501">
            <a:off x="5506866" y="5862817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15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72" name="Picture 4" descr="C:\Users\bruned\Desktop\PHOTOS\2015-09-08\SAM_791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4556" y="908720"/>
            <a:ext cx="2409444" cy="18088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3540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43" grpId="0"/>
      <p:bldP spid="72" grpId="0"/>
      <p:bldP spid="89" grpId="0"/>
      <p:bldP spid="89" grpId="1"/>
      <p:bldP spid="102" grpId="0"/>
      <p:bldP spid="109" grpId="0"/>
      <p:bldP spid="118" grpId="0"/>
      <p:bldP spid="118" grpId="1"/>
      <p:bldP spid="138" grpId="0"/>
      <p:bldP spid="144" grpId="0"/>
      <p:bldP spid="151" grpId="0"/>
      <p:bldP spid="162" grpId="0"/>
      <p:bldP spid="17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1979712" y="309972"/>
            <a:ext cx="702119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r>
              <a:rPr lang="fr-FR" sz="2200" u="sng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PERSPECTIVE ISOMETRIQUE </a:t>
            </a:r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1619672" y="404664"/>
            <a:ext cx="723722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628800"/>
            <a:ext cx="7353300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043608" y="1124744"/>
            <a:ext cx="723722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2200" u="sng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Rappel</a:t>
            </a:r>
            <a:endParaRPr lang="fr-FR" sz="2200" u="sng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971600" y="5013176"/>
            <a:ext cx="723722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Nous utiliserons le dessin isométrique</a:t>
            </a:r>
            <a:endParaRPr lang="fr-FR" sz="1800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70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3933056"/>
            <a:ext cx="168592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1556792"/>
            <a:ext cx="7343775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11560" y="980728"/>
            <a:ext cx="723722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 choisit l’orientation pour représenter le maximum de détails</a:t>
            </a:r>
            <a:endParaRPr lang="fr-FR" sz="1800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755576" y="3284984"/>
            <a:ext cx="723722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Le parallélépipède rectangle (40x40x90)enveloppe la pièce</a:t>
            </a:r>
            <a:endParaRPr lang="fr-FR" sz="1800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347864" y="3861048"/>
            <a:ext cx="64807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90</a:t>
            </a:r>
            <a:endParaRPr lang="fr-FR" sz="1800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1907704" y="4149080"/>
            <a:ext cx="64807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40</a:t>
            </a:r>
            <a:endParaRPr lang="fr-FR" sz="1800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483768" y="3717032"/>
            <a:ext cx="64807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40</a:t>
            </a:r>
            <a:endParaRPr lang="fr-FR" sz="1800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1882520" y="273968"/>
            <a:ext cx="702119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r>
              <a:rPr lang="fr-FR" sz="2200" u="sng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PERSPECTIVE ISOMETRIQUE </a:t>
            </a:r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2" name="Picture 4" descr="C:\Users\bruned\Desktop\PHOTOS\2015-09-08\SAM_791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4008" y="3861048"/>
            <a:ext cx="2834640" cy="21259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12562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1835696" y="292256"/>
            <a:ext cx="702119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r>
              <a:rPr lang="fr-FR" sz="2200" u="sng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PERSPECTIVE ISOMETRIQUE </a:t>
            </a:r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1619672" y="404664"/>
            <a:ext cx="723722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51520" y="1340768"/>
            <a:ext cx="856895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Construction du parallélépipède rectangle (40x40x90)qui enveloppe la pièce</a:t>
            </a:r>
            <a:endParaRPr lang="fr-FR" sz="1800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2" name="Connecteur droit avec flèche 11"/>
          <p:cNvCxnSpPr/>
          <p:nvPr/>
        </p:nvCxnSpPr>
        <p:spPr>
          <a:xfrm flipV="1">
            <a:off x="4499992" y="2780928"/>
            <a:ext cx="1080120" cy="64807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H="1" flipV="1">
            <a:off x="3203848" y="2708920"/>
            <a:ext cx="1304528" cy="72846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flipH="1">
            <a:off x="4499992" y="3429000"/>
            <a:ext cx="8384" cy="1224136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/>
          <p:cNvSpPr/>
          <p:nvPr/>
        </p:nvSpPr>
        <p:spPr>
          <a:xfrm>
            <a:off x="4067944" y="2924944"/>
            <a:ext cx="936104" cy="864096"/>
          </a:xfrm>
          <a:prstGeom prst="arc">
            <a:avLst>
              <a:gd name="adj1" fmla="val 11646751"/>
              <a:gd name="adj2" fmla="val 20332173"/>
            </a:avLst>
          </a:prstGeom>
          <a:ln w="28575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Arc 27"/>
          <p:cNvSpPr/>
          <p:nvPr/>
        </p:nvSpPr>
        <p:spPr>
          <a:xfrm>
            <a:off x="4067944" y="2924944"/>
            <a:ext cx="936104" cy="864096"/>
          </a:xfrm>
          <a:prstGeom prst="arc">
            <a:avLst>
              <a:gd name="adj1" fmla="val 20062411"/>
              <a:gd name="adj2" fmla="val 5873356"/>
            </a:avLst>
          </a:prstGeom>
          <a:ln w="28575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Arc 28"/>
          <p:cNvSpPr/>
          <p:nvPr/>
        </p:nvSpPr>
        <p:spPr>
          <a:xfrm>
            <a:off x="4067944" y="2924944"/>
            <a:ext cx="936104" cy="864096"/>
          </a:xfrm>
          <a:prstGeom prst="arc">
            <a:avLst>
              <a:gd name="adj1" fmla="val 5658533"/>
              <a:gd name="adj2" fmla="val 11998316"/>
            </a:avLst>
          </a:prstGeom>
          <a:ln w="28575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"/>
          <p:cNvSpPr txBox="1">
            <a:spLocks noChangeArrowheads="1"/>
          </p:cNvSpPr>
          <p:nvPr/>
        </p:nvSpPr>
        <p:spPr bwMode="auto">
          <a:xfrm>
            <a:off x="5076056" y="3356992"/>
            <a:ext cx="72008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120°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 bwMode="auto">
          <a:xfrm>
            <a:off x="4139952" y="2420888"/>
            <a:ext cx="72008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120°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3419872" y="3645024"/>
            <a:ext cx="72008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120°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031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7" grpId="0" animBg="1"/>
      <p:bldP spid="28" grpId="0" animBg="1"/>
      <p:bldP spid="29" grpId="0" animBg="1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1997504" y="273968"/>
            <a:ext cx="702119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r>
              <a:rPr lang="fr-FR" sz="2200" u="sng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PERSPECTIVE ISOMETRIQUE </a:t>
            </a:r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1619672" y="404664"/>
            <a:ext cx="723722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51520" y="980728"/>
            <a:ext cx="856895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Construction du parallélépipède rectangle (40x40x90)qui enveloppe la pièce</a:t>
            </a:r>
            <a:endParaRPr lang="fr-FR" sz="1800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 bwMode="auto">
          <a:xfrm rot="19796406">
            <a:off x="5576789" y="3115087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40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8" name="Connecteur droit avec flèche 17"/>
          <p:cNvCxnSpPr/>
          <p:nvPr/>
        </p:nvCxnSpPr>
        <p:spPr>
          <a:xfrm flipV="1">
            <a:off x="4716016" y="2852936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H="1" flipV="1">
            <a:off x="1907704" y="2132856"/>
            <a:ext cx="2816696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flipH="1">
            <a:off x="4716016" y="3717032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4716016" y="3717032"/>
            <a:ext cx="504056" cy="288032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6156176" y="2852936"/>
            <a:ext cx="504056" cy="288032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flipV="1">
            <a:off x="5148064" y="3068960"/>
            <a:ext cx="1440160" cy="864096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 flipH="1" flipV="1">
            <a:off x="1475656" y="2348880"/>
            <a:ext cx="2816696" cy="1592560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 flipV="1">
            <a:off x="4211960" y="3717032"/>
            <a:ext cx="504056" cy="288032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 flipV="1">
            <a:off x="1403648" y="2132856"/>
            <a:ext cx="504056" cy="288032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2"/>
          <p:cNvSpPr txBox="1">
            <a:spLocks noChangeArrowheads="1"/>
          </p:cNvSpPr>
          <p:nvPr/>
        </p:nvSpPr>
        <p:spPr bwMode="auto">
          <a:xfrm rot="1758655">
            <a:off x="2623910" y="2753109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90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4" name="Rectangle 2"/>
          <p:cNvSpPr txBox="1">
            <a:spLocks noChangeArrowheads="1"/>
          </p:cNvSpPr>
          <p:nvPr/>
        </p:nvSpPr>
        <p:spPr bwMode="auto">
          <a:xfrm rot="16200000">
            <a:off x="3846105" y="4442927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40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45" name="Connecteur droit avec flèche 44"/>
          <p:cNvCxnSpPr/>
          <p:nvPr/>
        </p:nvCxnSpPr>
        <p:spPr>
          <a:xfrm flipH="1">
            <a:off x="4283968" y="3933056"/>
            <a:ext cx="8384" cy="1656184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 flipV="1">
            <a:off x="4211960" y="5373216"/>
            <a:ext cx="504056" cy="288032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/>
          <p:nvPr/>
        </p:nvCxnSpPr>
        <p:spPr>
          <a:xfrm flipV="1">
            <a:off x="4716016" y="3068960"/>
            <a:ext cx="1080120" cy="64807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 flipH="1" flipV="1">
            <a:off x="3419872" y="2996952"/>
            <a:ext cx="1304528" cy="72846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H="1">
            <a:off x="4716016" y="3717032"/>
            <a:ext cx="8384" cy="1224136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rc 54"/>
          <p:cNvSpPr/>
          <p:nvPr/>
        </p:nvSpPr>
        <p:spPr>
          <a:xfrm>
            <a:off x="4283968" y="3212976"/>
            <a:ext cx="936104" cy="864096"/>
          </a:xfrm>
          <a:prstGeom prst="arc">
            <a:avLst>
              <a:gd name="adj1" fmla="val 11646751"/>
              <a:gd name="adj2" fmla="val 20332173"/>
            </a:avLst>
          </a:prstGeom>
          <a:ln w="28575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Arc 55"/>
          <p:cNvSpPr/>
          <p:nvPr/>
        </p:nvSpPr>
        <p:spPr>
          <a:xfrm>
            <a:off x="4283968" y="3212976"/>
            <a:ext cx="936104" cy="864096"/>
          </a:xfrm>
          <a:prstGeom prst="arc">
            <a:avLst>
              <a:gd name="adj1" fmla="val 20062411"/>
              <a:gd name="adj2" fmla="val 5873356"/>
            </a:avLst>
          </a:prstGeom>
          <a:ln w="28575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Arc 56"/>
          <p:cNvSpPr/>
          <p:nvPr/>
        </p:nvSpPr>
        <p:spPr>
          <a:xfrm>
            <a:off x="4283968" y="3212976"/>
            <a:ext cx="936104" cy="864096"/>
          </a:xfrm>
          <a:prstGeom prst="arc">
            <a:avLst>
              <a:gd name="adj1" fmla="val 5658533"/>
              <a:gd name="adj2" fmla="val 11998316"/>
            </a:avLst>
          </a:prstGeom>
          <a:ln w="28575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2"/>
          <p:cNvSpPr txBox="1">
            <a:spLocks noChangeArrowheads="1"/>
          </p:cNvSpPr>
          <p:nvPr/>
        </p:nvSpPr>
        <p:spPr bwMode="auto">
          <a:xfrm>
            <a:off x="5292080" y="3645024"/>
            <a:ext cx="72008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120°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9" name="Rectangle 2"/>
          <p:cNvSpPr txBox="1">
            <a:spLocks noChangeArrowheads="1"/>
          </p:cNvSpPr>
          <p:nvPr/>
        </p:nvSpPr>
        <p:spPr bwMode="auto">
          <a:xfrm>
            <a:off x="4355976" y="2708920"/>
            <a:ext cx="72008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120°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0" name="Rectangle 2"/>
          <p:cNvSpPr txBox="1">
            <a:spLocks noChangeArrowheads="1"/>
          </p:cNvSpPr>
          <p:nvPr/>
        </p:nvSpPr>
        <p:spPr bwMode="auto">
          <a:xfrm>
            <a:off x="3563888" y="3645024"/>
            <a:ext cx="720080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120°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732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43" grpId="0"/>
      <p:bldP spid="44" grpId="0"/>
      <p:bldP spid="55" grpId="0" animBg="1"/>
      <p:bldP spid="56" grpId="0" animBg="1"/>
      <p:bldP spid="57" grpId="0" animBg="1"/>
      <p:bldP spid="58" grpId="0"/>
      <p:bldP spid="59" grpId="0"/>
      <p:bldP spid="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1979712" y="201960"/>
            <a:ext cx="702119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r>
              <a:rPr lang="fr-FR" sz="2200" u="sng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PERSPECTIVE ISOMETRIQUE </a:t>
            </a:r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1619672" y="404664"/>
            <a:ext cx="723722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51520" y="980728"/>
            <a:ext cx="856895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Construction du parallélépipède rectangle (40x40x90)qui enveloppe la pièce</a:t>
            </a:r>
            <a:endParaRPr lang="fr-FR" sz="1800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2" name="Groupe 15"/>
          <p:cNvGrpSpPr/>
          <p:nvPr/>
        </p:nvGrpSpPr>
        <p:grpSpPr>
          <a:xfrm>
            <a:off x="2339752" y="2924944"/>
            <a:ext cx="4248472" cy="3240360"/>
            <a:chOff x="1691680" y="1844824"/>
            <a:chExt cx="4248472" cy="3240360"/>
          </a:xfrm>
        </p:grpSpPr>
        <p:cxnSp>
          <p:nvCxnSpPr>
            <p:cNvPr id="18" name="Connecteur droit avec flèche 17"/>
            <p:cNvCxnSpPr/>
            <p:nvPr/>
          </p:nvCxnSpPr>
          <p:spPr>
            <a:xfrm flipV="1">
              <a:off x="4499992" y="2564904"/>
              <a:ext cx="1440160" cy="864096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avec flèche 18"/>
            <p:cNvCxnSpPr/>
            <p:nvPr/>
          </p:nvCxnSpPr>
          <p:spPr>
            <a:xfrm flipH="1" flipV="1">
              <a:off x="1691680" y="1844824"/>
              <a:ext cx="2816696" cy="1592560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avec flèche 19"/>
            <p:cNvCxnSpPr/>
            <p:nvPr/>
          </p:nvCxnSpPr>
          <p:spPr>
            <a:xfrm flipH="1">
              <a:off x="4499992" y="3429000"/>
              <a:ext cx="8384" cy="1656184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Connecteur droit avec flèche 20"/>
          <p:cNvCxnSpPr/>
          <p:nvPr/>
        </p:nvCxnSpPr>
        <p:spPr>
          <a:xfrm flipH="1" flipV="1">
            <a:off x="3779912" y="2060848"/>
            <a:ext cx="2816696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H="1" flipV="1">
            <a:off x="2339752" y="4581128"/>
            <a:ext cx="2816696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H="1">
            <a:off x="6588224" y="3645024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H="1">
            <a:off x="2339752" y="2924944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V="1">
            <a:off x="5148064" y="5301208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V="1">
            <a:off x="2339752" y="2060848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4322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1979712" y="244624"/>
            <a:ext cx="702119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r>
              <a:rPr lang="fr-FR" sz="2200" u="sng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PERSPECTIVE ISOMETRIQUE </a:t>
            </a:r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1619672" y="404664"/>
            <a:ext cx="723722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51520" y="980728"/>
            <a:ext cx="889248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Réalisation de l’entaille horizontale: on construit un parallélépipède rectangle (40x15x60)</a:t>
            </a:r>
            <a:endParaRPr lang="fr-FR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 bwMode="auto">
          <a:xfrm rot="19796406">
            <a:off x="5648798" y="5779383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40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2" name="Groupe 15"/>
          <p:cNvGrpSpPr/>
          <p:nvPr/>
        </p:nvGrpSpPr>
        <p:grpSpPr>
          <a:xfrm>
            <a:off x="2339752" y="2924944"/>
            <a:ext cx="4248472" cy="3240360"/>
            <a:chOff x="1691680" y="1844824"/>
            <a:chExt cx="4248472" cy="3240360"/>
          </a:xfrm>
        </p:grpSpPr>
        <p:cxnSp>
          <p:nvCxnSpPr>
            <p:cNvPr id="18" name="Connecteur droit avec flèche 17"/>
            <p:cNvCxnSpPr/>
            <p:nvPr/>
          </p:nvCxnSpPr>
          <p:spPr>
            <a:xfrm flipV="1">
              <a:off x="4499992" y="2564904"/>
              <a:ext cx="1440160" cy="864096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avec flèche 18"/>
            <p:cNvCxnSpPr/>
            <p:nvPr/>
          </p:nvCxnSpPr>
          <p:spPr>
            <a:xfrm flipH="1" flipV="1">
              <a:off x="1691680" y="1844824"/>
              <a:ext cx="2816696" cy="1592560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avec flèche 19"/>
            <p:cNvCxnSpPr/>
            <p:nvPr/>
          </p:nvCxnSpPr>
          <p:spPr>
            <a:xfrm flipH="1">
              <a:off x="4499992" y="3429000"/>
              <a:ext cx="8384" cy="1656184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Connecteur droit avec flèche 35"/>
          <p:cNvCxnSpPr/>
          <p:nvPr/>
        </p:nvCxnSpPr>
        <p:spPr>
          <a:xfrm flipV="1">
            <a:off x="5148064" y="5805264"/>
            <a:ext cx="1440160" cy="864096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 flipH="1" flipV="1">
            <a:off x="4716016" y="2060848"/>
            <a:ext cx="1872208" cy="1080120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2"/>
          <p:cNvSpPr txBox="1">
            <a:spLocks noChangeArrowheads="1"/>
          </p:cNvSpPr>
          <p:nvPr/>
        </p:nvSpPr>
        <p:spPr bwMode="auto">
          <a:xfrm rot="1758655">
            <a:off x="5504230" y="2177045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60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4" name="Rectangle 2"/>
          <p:cNvSpPr txBox="1">
            <a:spLocks noChangeArrowheads="1"/>
          </p:cNvSpPr>
          <p:nvPr/>
        </p:nvSpPr>
        <p:spPr bwMode="auto">
          <a:xfrm rot="16200000">
            <a:off x="6654417" y="3434815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15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45" name="Connecteur droit avec flèche 44"/>
          <p:cNvCxnSpPr/>
          <p:nvPr/>
        </p:nvCxnSpPr>
        <p:spPr>
          <a:xfrm flipH="1">
            <a:off x="7092280" y="3356992"/>
            <a:ext cx="8384" cy="648072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 flipV="1">
            <a:off x="6588224" y="3933056"/>
            <a:ext cx="648072" cy="368424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 flipV="1">
            <a:off x="6588224" y="3284984"/>
            <a:ext cx="648072" cy="368424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flipH="1" flipV="1">
            <a:off x="3779912" y="2060848"/>
            <a:ext cx="2816696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H="1" flipV="1">
            <a:off x="2339752" y="4581128"/>
            <a:ext cx="2816696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H="1">
            <a:off x="6588224" y="3645024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H="1">
            <a:off x="2339752" y="2924944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V="1">
            <a:off x="5148064" y="5301208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V="1">
            <a:off x="2339752" y="2060848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V="1">
            <a:off x="3275856" y="2564904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V="1">
            <a:off x="5148064" y="4293096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V="1">
            <a:off x="3275856" y="3212976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H="1">
            <a:off x="6588224" y="3645024"/>
            <a:ext cx="8384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H="1">
            <a:off x="4716016" y="2564904"/>
            <a:ext cx="8384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H="1">
            <a:off x="3275856" y="3429000"/>
            <a:ext cx="8384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H="1" flipV="1">
            <a:off x="4716016" y="3212976"/>
            <a:ext cx="1872208" cy="108012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/>
          <p:nvPr/>
        </p:nvCxnSpPr>
        <p:spPr>
          <a:xfrm flipH="1" flipV="1">
            <a:off x="3275856" y="4077072"/>
            <a:ext cx="1872208" cy="108012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/>
          <p:nvPr/>
        </p:nvCxnSpPr>
        <p:spPr>
          <a:xfrm>
            <a:off x="4716016" y="1988840"/>
            <a:ext cx="0" cy="576064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>
            <a:off x="6588224" y="3068960"/>
            <a:ext cx="0" cy="576064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/>
          <p:nvPr/>
        </p:nvCxnSpPr>
        <p:spPr>
          <a:xfrm>
            <a:off x="5148064" y="6093296"/>
            <a:ext cx="0" cy="576064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/>
          <p:cNvCxnSpPr/>
          <p:nvPr/>
        </p:nvCxnSpPr>
        <p:spPr>
          <a:xfrm>
            <a:off x="6588224" y="5301208"/>
            <a:ext cx="0" cy="576064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7087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1925497" y="285024"/>
            <a:ext cx="702119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r>
              <a:rPr lang="fr-FR" sz="2200" u="sng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PERSPECTIVE ISOMETRIQUE </a:t>
            </a:r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1619672" y="404664"/>
            <a:ext cx="723722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 bwMode="auto">
          <a:xfrm rot="19796406">
            <a:off x="5504782" y="5851391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15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2" name="Groupe 15"/>
          <p:cNvGrpSpPr/>
          <p:nvPr/>
        </p:nvGrpSpPr>
        <p:grpSpPr>
          <a:xfrm>
            <a:off x="2339752" y="2924944"/>
            <a:ext cx="4248472" cy="3240360"/>
            <a:chOff x="1691680" y="1844824"/>
            <a:chExt cx="4248472" cy="3240360"/>
          </a:xfrm>
        </p:grpSpPr>
        <p:cxnSp>
          <p:nvCxnSpPr>
            <p:cNvPr id="18" name="Connecteur droit avec flèche 17"/>
            <p:cNvCxnSpPr/>
            <p:nvPr/>
          </p:nvCxnSpPr>
          <p:spPr>
            <a:xfrm flipV="1">
              <a:off x="4499992" y="2564904"/>
              <a:ext cx="1440160" cy="864096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avec flèche 18"/>
            <p:cNvCxnSpPr/>
            <p:nvPr/>
          </p:nvCxnSpPr>
          <p:spPr>
            <a:xfrm flipH="1" flipV="1">
              <a:off x="1691680" y="1844824"/>
              <a:ext cx="2816696" cy="1592560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avec flèche 19"/>
            <p:cNvCxnSpPr/>
            <p:nvPr/>
          </p:nvCxnSpPr>
          <p:spPr>
            <a:xfrm flipH="1">
              <a:off x="4499992" y="3429000"/>
              <a:ext cx="8384" cy="1656184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Connecteur droit avec flèche 35"/>
          <p:cNvCxnSpPr/>
          <p:nvPr/>
        </p:nvCxnSpPr>
        <p:spPr>
          <a:xfrm flipV="1">
            <a:off x="5580112" y="6021288"/>
            <a:ext cx="576064" cy="360040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2"/>
          <p:cNvSpPr txBox="1">
            <a:spLocks noChangeArrowheads="1"/>
          </p:cNvSpPr>
          <p:nvPr/>
        </p:nvSpPr>
        <p:spPr bwMode="auto">
          <a:xfrm rot="1758655">
            <a:off x="4280095" y="6065476"/>
            <a:ext cx="58769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sz="1800" i="1" dirty="0" smtClean="0">
                <a:solidFill>
                  <a:srgbClr val="00B0F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15</a:t>
            </a:r>
            <a:endParaRPr lang="fr-FR" sz="1800" i="1" dirty="0">
              <a:solidFill>
                <a:srgbClr val="00B0F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1" name="Connecteur droit avec flèche 20"/>
          <p:cNvCxnSpPr/>
          <p:nvPr/>
        </p:nvCxnSpPr>
        <p:spPr>
          <a:xfrm flipH="1" flipV="1">
            <a:off x="3779912" y="2060848"/>
            <a:ext cx="2816696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H="1" flipV="1">
            <a:off x="2339752" y="4581128"/>
            <a:ext cx="2816696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H="1">
            <a:off x="6588224" y="3645024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H="1">
            <a:off x="2339752" y="2924944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V="1">
            <a:off x="5148064" y="5301208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V="1">
            <a:off x="2339752" y="2060848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V="1">
            <a:off x="3275856" y="2564904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V="1">
            <a:off x="5148064" y="4293096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V="1">
            <a:off x="3275856" y="3212976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H="1">
            <a:off x="6588224" y="3645024"/>
            <a:ext cx="8384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H="1">
            <a:off x="4716016" y="2564904"/>
            <a:ext cx="8384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H="1">
            <a:off x="3275856" y="3429000"/>
            <a:ext cx="8384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H="1" flipV="1">
            <a:off x="4716016" y="3212976"/>
            <a:ext cx="1872208" cy="108012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/>
          <p:nvPr/>
        </p:nvCxnSpPr>
        <p:spPr>
          <a:xfrm flipH="1" flipV="1">
            <a:off x="3275856" y="4077072"/>
            <a:ext cx="1872208" cy="108012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2"/>
          <p:cNvSpPr txBox="1">
            <a:spLocks noChangeArrowheads="1"/>
          </p:cNvSpPr>
          <p:nvPr/>
        </p:nvSpPr>
        <p:spPr bwMode="auto">
          <a:xfrm>
            <a:off x="251520" y="980728"/>
            <a:ext cx="889248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Réalisation de l’entaille verticale: on construit un parallélépipède rectangle (40x15x60)</a:t>
            </a:r>
            <a:endParaRPr lang="fr-FR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37" name="Connecteur droit avec flèche 36"/>
          <p:cNvCxnSpPr/>
          <p:nvPr/>
        </p:nvCxnSpPr>
        <p:spPr>
          <a:xfrm>
            <a:off x="4572000" y="4869160"/>
            <a:ext cx="0" cy="100811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>
            <a:off x="5724128" y="4797152"/>
            <a:ext cx="0" cy="100811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 flipV="1">
            <a:off x="4572000" y="4509120"/>
            <a:ext cx="576064" cy="36004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/>
          <p:nvPr/>
        </p:nvCxnSpPr>
        <p:spPr>
          <a:xfrm flipV="1">
            <a:off x="4572000" y="5517232"/>
            <a:ext cx="576064" cy="36004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/>
          <p:cNvCxnSpPr/>
          <p:nvPr/>
        </p:nvCxnSpPr>
        <p:spPr>
          <a:xfrm flipH="1" flipV="1">
            <a:off x="5148064" y="4509120"/>
            <a:ext cx="576064" cy="28803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/>
          <p:nvPr/>
        </p:nvCxnSpPr>
        <p:spPr>
          <a:xfrm flipH="1" flipV="1">
            <a:off x="5148064" y="5517232"/>
            <a:ext cx="576064" cy="28803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/>
          <p:cNvCxnSpPr/>
          <p:nvPr/>
        </p:nvCxnSpPr>
        <p:spPr>
          <a:xfrm flipH="1" flipV="1">
            <a:off x="5724128" y="5805264"/>
            <a:ext cx="576064" cy="288032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avec flèche 64"/>
          <p:cNvCxnSpPr/>
          <p:nvPr/>
        </p:nvCxnSpPr>
        <p:spPr>
          <a:xfrm flipH="1" flipV="1">
            <a:off x="5148064" y="6165304"/>
            <a:ext cx="576064" cy="288032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avec flèche 66"/>
          <p:cNvCxnSpPr/>
          <p:nvPr/>
        </p:nvCxnSpPr>
        <p:spPr>
          <a:xfrm flipV="1">
            <a:off x="3995936" y="5877272"/>
            <a:ext cx="576064" cy="360040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flipV="1">
            <a:off x="4572000" y="6165304"/>
            <a:ext cx="576064" cy="360040"/>
          </a:xfrm>
          <a:prstGeom prst="straightConnector1">
            <a:avLst/>
          </a:prstGeom>
          <a:ln w="1905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avec flèche 68"/>
          <p:cNvCxnSpPr/>
          <p:nvPr/>
        </p:nvCxnSpPr>
        <p:spPr>
          <a:xfrm flipH="1" flipV="1">
            <a:off x="4139952" y="6165304"/>
            <a:ext cx="576064" cy="288032"/>
          </a:xfrm>
          <a:prstGeom prst="straightConnector1">
            <a:avLst/>
          </a:prstGeom>
          <a:ln w="1905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93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2002090" y="246536"/>
            <a:ext cx="702119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r>
              <a:rPr lang="fr-FR" sz="2200" u="sng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PERSPECTIVE ISOMETRIQUE </a:t>
            </a:r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1619672" y="404664"/>
            <a:ext cx="7237221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r"/>
            <a:endParaRPr lang="fr-FR" sz="22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2" name="Groupe 15"/>
          <p:cNvGrpSpPr/>
          <p:nvPr/>
        </p:nvGrpSpPr>
        <p:grpSpPr>
          <a:xfrm>
            <a:off x="2339752" y="2924944"/>
            <a:ext cx="4248472" cy="3240360"/>
            <a:chOff x="1691680" y="1844824"/>
            <a:chExt cx="4248472" cy="3240360"/>
          </a:xfrm>
        </p:grpSpPr>
        <p:cxnSp>
          <p:nvCxnSpPr>
            <p:cNvPr id="18" name="Connecteur droit avec flèche 17"/>
            <p:cNvCxnSpPr/>
            <p:nvPr/>
          </p:nvCxnSpPr>
          <p:spPr>
            <a:xfrm flipV="1">
              <a:off x="4499992" y="2564904"/>
              <a:ext cx="1440160" cy="864096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avec flèche 18"/>
            <p:cNvCxnSpPr/>
            <p:nvPr/>
          </p:nvCxnSpPr>
          <p:spPr>
            <a:xfrm flipH="1" flipV="1">
              <a:off x="1691680" y="1844824"/>
              <a:ext cx="2816696" cy="1592560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avec flèche 19"/>
            <p:cNvCxnSpPr/>
            <p:nvPr/>
          </p:nvCxnSpPr>
          <p:spPr>
            <a:xfrm flipH="1">
              <a:off x="4499992" y="3429000"/>
              <a:ext cx="8384" cy="1656184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Connecteur droit avec flèche 20"/>
          <p:cNvCxnSpPr/>
          <p:nvPr/>
        </p:nvCxnSpPr>
        <p:spPr>
          <a:xfrm flipH="1" flipV="1">
            <a:off x="3779912" y="2060848"/>
            <a:ext cx="2816696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H="1" flipV="1">
            <a:off x="2339752" y="4581128"/>
            <a:ext cx="2816696" cy="159256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H="1">
            <a:off x="6588224" y="3645024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H="1">
            <a:off x="2339752" y="2924944"/>
            <a:ext cx="8384" cy="1656184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V="1">
            <a:off x="5148064" y="5301208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V="1">
            <a:off x="2339752" y="2060848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V="1">
            <a:off x="3275856" y="2564904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V="1">
            <a:off x="5148064" y="4293096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V="1">
            <a:off x="3275856" y="3212976"/>
            <a:ext cx="1440160" cy="864096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H="1">
            <a:off x="6588224" y="3645024"/>
            <a:ext cx="8384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H="1">
            <a:off x="4716016" y="2564904"/>
            <a:ext cx="8384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H="1">
            <a:off x="3275856" y="3429000"/>
            <a:ext cx="8384" cy="64807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H="1" flipV="1">
            <a:off x="4716016" y="3212976"/>
            <a:ext cx="1872208" cy="108012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/>
          <p:nvPr/>
        </p:nvCxnSpPr>
        <p:spPr>
          <a:xfrm flipH="1" flipV="1">
            <a:off x="3275856" y="4077072"/>
            <a:ext cx="1872208" cy="108012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2"/>
          <p:cNvSpPr txBox="1">
            <a:spLocks noChangeArrowheads="1"/>
          </p:cNvSpPr>
          <p:nvPr/>
        </p:nvSpPr>
        <p:spPr bwMode="auto">
          <a:xfrm>
            <a:off x="251520" y="980728"/>
            <a:ext cx="871296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accent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r>
              <a:rPr lang="fr-FR" i="1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 repasse en trait fort les segments qui représentent des arrêtes vues</a:t>
            </a:r>
            <a:endParaRPr lang="fr-FR" i="1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37" name="Connecteur droit avec flèche 36"/>
          <p:cNvCxnSpPr/>
          <p:nvPr/>
        </p:nvCxnSpPr>
        <p:spPr>
          <a:xfrm>
            <a:off x="4572000" y="4869160"/>
            <a:ext cx="0" cy="100811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>
            <a:off x="5724128" y="4797152"/>
            <a:ext cx="0" cy="100811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 flipV="1">
            <a:off x="4572000" y="4509120"/>
            <a:ext cx="576064" cy="36004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/>
          <p:nvPr/>
        </p:nvCxnSpPr>
        <p:spPr>
          <a:xfrm flipV="1">
            <a:off x="4572000" y="5517232"/>
            <a:ext cx="576064" cy="360040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/>
          <p:cNvCxnSpPr/>
          <p:nvPr/>
        </p:nvCxnSpPr>
        <p:spPr>
          <a:xfrm flipH="1" flipV="1">
            <a:off x="5148064" y="4509120"/>
            <a:ext cx="576064" cy="28803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/>
          <p:nvPr/>
        </p:nvCxnSpPr>
        <p:spPr>
          <a:xfrm flipH="1" flipV="1">
            <a:off x="5148064" y="5517232"/>
            <a:ext cx="576064" cy="288032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 flipH="1" flipV="1">
            <a:off x="3779912" y="2060848"/>
            <a:ext cx="936104" cy="50405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 flipH="1" flipV="1">
            <a:off x="2339752" y="2924944"/>
            <a:ext cx="936104" cy="50405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 flipH="1" flipV="1">
            <a:off x="4716016" y="3212976"/>
            <a:ext cx="1872208" cy="1080120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 flipH="1" flipV="1">
            <a:off x="3275856" y="4077072"/>
            <a:ext cx="1368152" cy="792088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H="1" flipV="1">
            <a:off x="5148064" y="4509120"/>
            <a:ext cx="576064" cy="28803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/>
          <p:cNvCxnSpPr/>
          <p:nvPr/>
        </p:nvCxnSpPr>
        <p:spPr>
          <a:xfrm flipH="1" flipV="1">
            <a:off x="5148064" y="5517232"/>
            <a:ext cx="576064" cy="28803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V="1">
            <a:off x="2339752" y="2060848"/>
            <a:ext cx="1440160" cy="86409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 flipV="1">
            <a:off x="3275856" y="2564904"/>
            <a:ext cx="1440160" cy="86409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/>
          <p:nvPr/>
        </p:nvCxnSpPr>
        <p:spPr>
          <a:xfrm flipV="1">
            <a:off x="3275856" y="3212976"/>
            <a:ext cx="1440160" cy="86409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avec flèche 65"/>
          <p:cNvCxnSpPr/>
          <p:nvPr/>
        </p:nvCxnSpPr>
        <p:spPr>
          <a:xfrm flipV="1">
            <a:off x="5724128" y="4293096"/>
            <a:ext cx="864096" cy="50405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avec flèche 70"/>
          <p:cNvCxnSpPr/>
          <p:nvPr/>
        </p:nvCxnSpPr>
        <p:spPr>
          <a:xfrm flipV="1">
            <a:off x="5724128" y="5301208"/>
            <a:ext cx="864096" cy="504056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avec flèche 72"/>
          <p:cNvCxnSpPr/>
          <p:nvPr/>
        </p:nvCxnSpPr>
        <p:spPr>
          <a:xfrm flipV="1">
            <a:off x="4572000" y="4509120"/>
            <a:ext cx="576064" cy="360040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avec flèche 75"/>
          <p:cNvCxnSpPr/>
          <p:nvPr/>
        </p:nvCxnSpPr>
        <p:spPr>
          <a:xfrm flipV="1">
            <a:off x="4572000" y="5517232"/>
            <a:ext cx="576064" cy="360040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avec flèche 76"/>
          <p:cNvCxnSpPr/>
          <p:nvPr/>
        </p:nvCxnSpPr>
        <p:spPr>
          <a:xfrm flipH="1" flipV="1">
            <a:off x="2339752" y="4581128"/>
            <a:ext cx="2232248" cy="1296144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avec flèche 78"/>
          <p:cNvCxnSpPr/>
          <p:nvPr/>
        </p:nvCxnSpPr>
        <p:spPr>
          <a:xfrm flipH="1">
            <a:off x="2339752" y="2924944"/>
            <a:ext cx="8384" cy="1656184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avec flèche 79"/>
          <p:cNvCxnSpPr/>
          <p:nvPr/>
        </p:nvCxnSpPr>
        <p:spPr>
          <a:xfrm flipH="1">
            <a:off x="4716016" y="2564904"/>
            <a:ext cx="8384" cy="64807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avec flèche 81"/>
          <p:cNvCxnSpPr/>
          <p:nvPr/>
        </p:nvCxnSpPr>
        <p:spPr>
          <a:xfrm flipH="1">
            <a:off x="3275856" y="3429000"/>
            <a:ext cx="8384" cy="64807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avec flèche 83"/>
          <p:cNvCxnSpPr/>
          <p:nvPr/>
        </p:nvCxnSpPr>
        <p:spPr>
          <a:xfrm flipH="1">
            <a:off x="6588224" y="4293096"/>
            <a:ext cx="8384" cy="100811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avec flèche 85"/>
          <p:cNvCxnSpPr/>
          <p:nvPr/>
        </p:nvCxnSpPr>
        <p:spPr>
          <a:xfrm flipH="1">
            <a:off x="5724128" y="4797152"/>
            <a:ext cx="8384" cy="100811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avec flèche 86"/>
          <p:cNvCxnSpPr/>
          <p:nvPr/>
        </p:nvCxnSpPr>
        <p:spPr>
          <a:xfrm flipH="1">
            <a:off x="5148064" y="4509120"/>
            <a:ext cx="8384" cy="100811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/>
          <p:cNvCxnSpPr/>
          <p:nvPr/>
        </p:nvCxnSpPr>
        <p:spPr>
          <a:xfrm flipH="1">
            <a:off x="4572000" y="4869160"/>
            <a:ext cx="8384" cy="1008112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9" name="Picture 4" descr="C:\Users\bruned\Desktop\PHOTOS\2015-09-08\SAM_791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9360" y="1268760"/>
            <a:ext cx="2834640" cy="21259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71304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943</TotalTime>
  <Words>198</Words>
  <Application>Microsoft Office PowerPoint</Application>
  <PresentationFormat>Affichage à l'écran (4:3)</PresentationFormat>
  <Paragraphs>64</Paragraphs>
  <Slides>10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8" baseType="lpstr">
      <vt:lpstr>Arial</vt:lpstr>
      <vt:lpstr>Arial Rounded MT Bold</vt:lpstr>
      <vt:lpstr>Calibri</vt:lpstr>
      <vt:lpstr>Cambria</vt:lpstr>
      <vt:lpstr>robotocondensedregular</vt:lpstr>
      <vt:lpstr>Segoe UI</vt:lpstr>
      <vt:lpstr>Times New Roman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RVD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Herve</dc:creator>
  <cp:lastModifiedBy>BRUNED</cp:lastModifiedBy>
  <cp:revision>199</cp:revision>
  <cp:lastPrinted>2016-09-08T13:38:47Z</cp:lastPrinted>
  <dcterms:created xsi:type="dcterms:W3CDTF">2005-09-13T20:36:54Z</dcterms:created>
  <dcterms:modified xsi:type="dcterms:W3CDTF">2020-10-21T12:26:53Z</dcterms:modified>
</cp:coreProperties>
</file>