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308" r:id="rId2"/>
    <p:sldId id="310" r:id="rId3"/>
    <p:sldId id="277" r:id="rId4"/>
    <p:sldId id="258" r:id="rId5"/>
    <p:sldId id="259" r:id="rId6"/>
    <p:sldId id="260" r:id="rId7"/>
    <p:sldId id="311" r:id="rId8"/>
    <p:sldId id="261" r:id="rId9"/>
    <p:sldId id="262" r:id="rId10"/>
    <p:sldId id="263" r:id="rId11"/>
    <p:sldId id="268" r:id="rId12"/>
    <p:sldId id="313" r:id="rId13"/>
    <p:sldId id="315" r:id="rId14"/>
    <p:sldId id="316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9900"/>
    <a:srgbClr val="FFFF00"/>
    <a:srgbClr val="FFB5A3"/>
    <a:srgbClr val="009900"/>
    <a:srgbClr val="DFDA00"/>
    <a:srgbClr val="FFFF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87" autoAdjust="0"/>
  </p:normalViewPr>
  <p:slideViewPr>
    <p:cSldViewPr>
      <p:cViewPr varScale="1">
        <p:scale>
          <a:sx n="84" d="100"/>
          <a:sy n="84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fld id="{987762E8-13B6-4A1C-9C8C-D63441606F9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74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b="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fld id="{B29F6DAF-D2D6-48CF-A11C-6FCA040A0F6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180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4C78D-D9F3-4D66-B983-F3242C967545}" type="slidenum">
              <a:rPr lang="fr-FR"/>
              <a:pPr/>
              <a:t>2</a:t>
            </a:fld>
            <a:endParaRPr lang="fr-FR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40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92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0ADDF-29AC-4820-A88F-806854B86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77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0ADDF-29AC-4820-A88F-806854B86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54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0ADDF-29AC-4820-A88F-806854B86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56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0ADDF-29AC-4820-A88F-806854B86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8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0ADDF-29AC-4820-A88F-806854B86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89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0ADDF-29AC-4820-A88F-806854B86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11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0ADDF-29AC-4820-A88F-806854B86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23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DA0ADDF-29AC-4820-A88F-806854B867E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ext Box 258"/>
          <p:cNvSpPr txBox="1">
            <a:spLocks noChangeArrowheads="1"/>
          </p:cNvSpPr>
          <p:nvPr userDrawn="1"/>
        </p:nvSpPr>
        <p:spPr bwMode="auto">
          <a:xfrm>
            <a:off x="3419872" y="18356"/>
            <a:ext cx="5663615" cy="314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r-FR" sz="1400" b="1" i="1" dirty="0" smtClean="0">
                <a:effectLst/>
                <a:latin typeface="Cambria"/>
                <a:ea typeface="Calibri"/>
                <a:cs typeface="Segoe UI"/>
              </a:rPr>
              <a:t>Module </a:t>
            </a:r>
            <a:r>
              <a:rPr lang="fr-FR" sz="1400" b="1" i="1" dirty="0">
                <a:effectLst/>
                <a:latin typeface="Cambria"/>
                <a:ea typeface="Calibri"/>
                <a:cs typeface="Segoe UI"/>
              </a:rPr>
              <a:t>1 : </a:t>
            </a:r>
            <a:r>
              <a:rPr lang="fr-FR" sz="1400" b="1" i="1" dirty="0" smtClean="0">
                <a:effectLst/>
                <a:latin typeface="Cambria"/>
                <a:ea typeface="Calibri"/>
                <a:cs typeface="Segoe UI"/>
              </a:rPr>
              <a:t> Perspectives </a:t>
            </a:r>
            <a:r>
              <a:rPr lang="fr-FR" sz="1400" b="1" i="1" dirty="0">
                <a:effectLst/>
                <a:latin typeface="Cambria"/>
                <a:ea typeface="Calibri"/>
                <a:cs typeface="Segoe UI"/>
              </a:rPr>
              <a:t>et Projections</a:t>
            </a:r>
            <a:endParaRPr lang="fr-FR" sz="1400" dirty="0">
              <a:effectLst/>
              <a:latin typeface="Segoe U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873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0ADDF-29AC-4820-A88F-806854B86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4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EDE125-E37A-4BCB-9B06-7C3B6B90E47B}" type="datetimeFigureOut">
              <a:rPr lang="fr-FR" smtClean="0"/>
              <a:t>20/10/2020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A0ADDF-29AC-4820-A88F-806854B867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54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Espace réservé du titre 1"/>
          <p:cNvSpPr>
            <a:spLocks noGrp="1"/>
          </p:cNvSpPr>
          <p:nvPr>
            <p:ph type="title"/>
          </p:nvPr>
        </p:nvSpPr>
        <p:spPr>
          <a:xfrm>
            <a:off x="1951080" y="238061"/>
            <a:ext cx="6869392" cy="7200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26" name="Picture 2" descr="C:\Users\stephane\_travail\- elle &amp; lui -\ENIB\ENIB PTT JPG\LOGO ENIB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0806"/>
            <a:ext cx="1420813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necteur droit 28"/>
          <p:cNvCxnSpPr/>
          <p:nvPr userDrawn="1"/>
        </p:nvCxnSpPr>
        <p:spPr>
          <a:xfrm>
            <a:off x="2051720" y="764704"/>
            <a:ext cx="6840760" cy="0"/>
          </a:xfrm>
          <a:prstGeom prst="line">
            <a:avLst/>
          </a:prstGeom>
          <a:ln w="190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 userDrawn="1"/>
        </p:nvSpPr>
        <p:spPr>
          <a:xfrm>
            <a:off x="8820472" y="0"/>
            <a:ext cx="323528" cy="4725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9933"/>
                </a:solidFill>
              </a:defRPr>
            </a:lvl1pPr>
          </a:lstStyle>
          <a:p>
            <a:fld id="{BDA0ADDF-29AC-4820-A88F-806854B867E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60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slide" Target="slide3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Text Box 258"/>
          <p:cNvSpPr txBox="1">
            <a:spLocks noChangeArrowheads="1"/>
          </p:cNvSpPr>
          <p:nvPr/>
        </p:nvSpPr>
        <p:spPr bwMode="auto">
          <a:xfrm>
            <a:off x="3419872" y="-7912"/>
            <a:ext cx="5663615" cy="314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fr-FR" sz="1400" b="1" i="1" dirty="0" smtClean="0">
                <a:effectLst/>
                <a:latin typeface="Cambria"/>
                <a:ea typeface="Calibri"/>
                <a:cs typeface="Segoe UI"/>
              </a:rPr>
              <a:t>Module </a:t>
            </a:r>
            <a:r>
              <a:rPr lang="fr-FR" sz="1400" b="1" i="1" dirty="0">
                <a:effectLst/>
                <a:latin typeface="Cambria"/>
                <a:ea typeface="Calibri"/>
                <a:cs typeface="Segoe UI"/>
              </a:rPr>
              <a:t>1 : </a:t>
            </a:r>
            <a:r>
              <a:rPr lang="fr-FR" sz="1400" b="1" i="1" dirty="0" smtClean="0">
                <a:effectLst/>
                <a:latin typeface="Cambria"/>
                <a:ea typeface="Calibri"/>
                <a:cs typeface="Segoe UI"/>
              </a:rPr>
              <a:t> Perspectives </a:t>
            </a:r>
            <a:r>
              <a:rPr lang="fr-FR" sz="1400" b="1" i="1" dirty="0">
                <a:effectLst/>
                <a:latin typeface="Cambria"/>
                <a:ea typeface="Calibri"/>
                <a:cs typeface="Segoe UI"/>
              </a:rPr>
              <a:t>et Projections</a:t>
            </a:r>
            <a:endParaRPr lang="fr-FR" sz="1400" dirty="0">
              <a:effectLst/>
              <a:latin typeface="Segoe UI"/>
              <a:ea typeface="Calibri"/>
              <a:cs typeface="Times New Roman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 de texte 146"/>
          <p:cNvSpPr txBox="1">
            <a:spLocks noChangeArrowheads="1"/>
          </p:cNvSpPr>
          <p:nvPr/>
        </p:nvSpPr>
        <p:spPr bwMode="auto">
          <a:xfrm>
            <a:off x="1259632" y="2060847"/>
            <a:ext cx="6480720" cy="2304257"/>
          </a:xfrm>
          <a:prstGeom prst="rect">
            <a:avLst/>
          </a:prstGeom>
          <a:noFill/>
          <a:ln w="85725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03648" y="1092800"/>
            <a:ext cx="640871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altLang="fr-F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alt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Segoe UI" pitchFamily="34" charset="0"/>
              </a:rPr>
              <a:t>DESSIN INDUSTRIEL : </a:t>
            </a:r>
            <a:endParaRPr kumimoji="0" lang="fr-FR" alt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Segoe U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Segoe UI" pitchFamily="34" charset="0"/>
              </a:rPr>
              <a:t>Généralités et Perspectives</a:t>
            </a:r>
            <a:endParaRPr kumimoji="0" lang="fr-FR" alt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915743" cy="42820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9552" y="924396"/>
            <a:ext cx="3296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Nomenclature: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2666" r="2425" b="4764"/>
          <a:stretch/>
        </p:blipFill>
        <p:spPr bwMode="auto">
          <a:xfrm>
            <a:off x="2006097" y="1041990"/>
            <a:ext cx="6238311" cy="581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79512" y="836712"/>
            <a:ext cx="3296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Principaux types de traits: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9512" y="1012666"/>
            <a:ext cx="3296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Vocabulaire: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3747" y="1628800"/>
            <a:ext cx="41044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Arbre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Alésage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Epaulement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Lamage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Méplat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Nervure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Fraisure</a:t>
            </a:r>
          </a:p>
        </p:txBody>
      </p:sp>
    </p:spTree>
    <p:extLst>
      <p:ext uri="{BB962C8B-B14F-4D97-AF65-F5344CB8AC3E}">
        <p14:creationId xmlns:p14="http://schemas.microsoft.com/office/powerpoint/2010/main" val="229426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95" y="1628800"/>
            <a:ext cx="3626724" cy="207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79512" y="1012666"/>
            <a:ext cx="3296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Vocabulaire: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34490"/>
            <a:ext cx="1568877" cy="151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3861048"/>
            <a:ext cx="4551036" cy="2472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1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leau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338437"/>
              </p:ext>
            </p:extLst>
          </p:nvPr>
        </p:nvGraphicFramePr>
        <p:xfrm>
          <a:off x="323528" y="1526121"/>
          <a:ext cx="8640000" cy="4908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/>
                <a:gridCol w="3600000"/>
                <a:gridCol w="720000"/>
                <a:gridCol w="3600000"/>
              </a:tblGrid>
              <a:tr h="245445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5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9512" y="1012666"/>
            <a:ext cx="3296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Vocabulaire: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4" name="Group 721"/>
          <p:cNvGrpSpPr>
            <a:grpSpLocks/>
          </p:cNvGrpSpPr>
          <p:nvPr/>
        </p:nvGrpSpPr>
        <p:grpSpPr bwMode="auto">
          <a:xfrm>
            <a:off x="1475656" y="1616228"/>
            <a:ext cx="2751582" cy="2256969"/>
            <a:chOff x="105" y="0"/>
            <a:chExt cx="1949450" cy="1498600"/>
          </a:xfrm>
        </p:grpSpPr>
        <p:pic>
          <p:nvPicPr>
            <p:cNvPr id="55" name="Picture 7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75" y="2540"/>
              <a:ext cx="821055" cy="719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7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065" y="0"/>
              <a:ext cx="745490" cy="719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7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415" y="777240"/>
              <a:ext cx="1275080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AutoShape 725"/>
            <p:cNvSpPr>
              <a:spLocks noChangeArrowheads="1"/>
            </p:cNvSpPr>
            <p:nvPr/>
          </p:nvSpPr>
          <p:spPr bwMode="auto">
            <a:xfrm rot="-1069139">
              <a:off x="105" y="467360"/>
              <a:ext cx="269875" cy="107950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59" name="AutoShape 726"/>
            <p:cNvSpPr>
              <a:spLocks noChangeArrowheads="1"/>
            </p:cNvSpPr>
            <p:nvPr/>
          </p:nvSpPr>
          <p:spPr bwMode="auto">
            <a:xfrm rot="-7853195">
              <a:off x="1642215" y="434340"/>
              <a:ext cx="269875" cy="107950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cxnSp>
          <p:nvCxnSpPr>
            <p:cNvPr id="60" name="Line 727"/>
            <p:cNvCxnSpPr/>
            <p:nvPr/>
          </p:nvCxnSpPr>
          <p:spPr bwMode="auto">
            <a:xfrm>
              <a:off x="1024995" y="1131252"/>
              <a:ext cx="72771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5" name="ZoneTexte 64"/>
          <p:cNvSpPr txBox="1"/>
          <p:nvPr/>
        </p:nvSpPr>
        <p:spPr>
          <a:xfrm>
            <a:off x="395536" y="1556792"/>
            <a:ext cx="615553" cy="2028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Alésage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755505" y="1685578"/>
            <a:ext cx="615553" cy="2028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Arbre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0" name="Group 733"/>
          <p:cNvGrpSpPr>
            <a:grpSpLocks/>
          </p:cNvGrpSpPr>
          <p:nvPr/>
        </p:nvGrpSpPr>
        <p:grpSpPr bwMode="auto">
          <a:xfrm>
            <a:off x="6104466" y="1762350"/>
            <a:ext cx="2211950" cy="1882478"/>
            <a:chOff x="5716" y="4"/>
            <a:chExt cx="1670050" cy="1480185"/>
          </a:xfrm>
        </p:grpSpPr>
        <p:pic>
          <p:nvPicPr>
            <p:cNvPr id="71" name="Picture 73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91" y="4"/>
              <a:ext cx="991870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7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" y="758829"/>
              <a:ext cx="1622425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3" name="Line 736"/>
            <p:cNvCxnSpPr/>
            <p:nvPr/>
          </p:nvCxnSpPr>
          <p:spPr bwMode="auto">
            <a:xfrm>
              <a:off x="5716" y="1121414"/>
              <a:ext cx="16700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" name="Group 737"/>
          <p:cNvGrpSpPr>
            <a:grpSpLocks/>
          </p:cNvGrpSpPr>
          <p:nvPr/>
        </p:nvGrpSpPr>
        <p:grpSpPr bwMode="auto">
          <a:xfrm>
            <a:off x="1451457" y="4142512"/>
            <a:ext cx="2873091" cy="2143712"/>
            <a:chOff x="0" y="2738"/>
            <a:chExt cx="1983105" cy="1515110"/>
          </a:xfrm>
        </p:grpSpPr>
        <p:pic>
          <p:nvPicPr>
            <p:cNvPr id="83" name="Picture 73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96488"/>
              <a:ext cx="1983105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73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" y="2738"/>
              <a:ext cx="824230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AutoShape 740"/>
            <p:cNvSpPr>
              <a:spLocks noChangeArrowheads="1"/>
            </p:cNvSpPr>
            <p:nvPr/>
          </p:nvSpPr>
          <p:spPr bwMode="auto">
            <a:xfrm rot="-20189916">
              <a:off x="446405" y="251658"/>
              <a:ext cx="269875" cy="107950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75" name="Group 741"/>
          <p:cNvGrpSpPr>
            <a:grpSpLocks/>
          </p:cNvGrpSpPr>
          <p:nvPr/>
        </p:nvGrpSpPr>
        <p:grpSpPr bwMode="auto">
          <a:xfrm>
            <a:off x="5781848" y="4154207"/>
            <a:ext cx="2563935" cy="1943672"/>
            <a:chOff x="5641" y="2738"/>
            <a:chExt cx="1689735" cy="1478280"/>
          </a:xfrm>
        </p:grpSpPr>
        <p:pic>
          <p:nvPicPr>
            <p:cNvPr id="76" name="Picture 74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71" y="2738"/>
              <a:ext cx="1056005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AutoShape 743"/>
            <p:cNvSpPr>
              <a:spLocks noChangeArrowheads="1"/>
            </p:cNvSpPr>
            <p:nvPr/>
          </p:nvSpPr>
          <p:spPr bwMode="auto">
            <a:xfrm rot="-20189916">
              <a:off x="290121" y="195778"/>
              <a:ext cx="269875" cy="107950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78" name="AutoShape 744"/>
            <p:cNvSpPr>
              <a:spLocks noChangeArrowheads="1"/>
            </p:cNvSpPr>
            <p:nvPr/>
          </p:nvSpPr>
          <p:spPr bwMode="auto">
            <a:xfrm rot="-20189916">
              <a:off x="686361" y="43378"/>
              <a:ext cx="269875" cy="107950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pic>
          <p:nvPicPr>
            <p:cNvPr id="79" name="Picture 74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" y="759658"/>
              <a:ext cx="1648460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0" name="Line 746"/>
            <p:cNvCxnSpPr/>
            <p:nvPr/>
          </p:nvCxnSpPr>
          <p:spPr bwMode="auto">
            <a:xfrm>
              <a:off x="7546" y="1139388"/>
              <a:ext cx="16878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Line 747"/>
            <p:cNvCxnSpPr/>
            <p:nvPr/>
          </p:nvCxnSpPr>
          <p:spPr bwMode="auto">
            <a:xfrm>
              <a:off x="912421" y="964128"/>
              <a:ext cx="0" cy="3200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Line 748"/>
            <p:cNvCxnSpPr/>
            <p:nvPr/>
          </p:nvCxnSpPr>
          <p:spPr bwMode="auto">
            <a:xfrm>
              <a:off x="1301041" y="964128"/>
              <a:ext cx="0" cy="3314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6" name="ZoneTexte 85"/>
          <p:cNvSpPr txBox="1"/>
          <p:nvPr/>
        </p:nvSpPr>
        <p:spPr>
          <a:xfrm>
            <a:off x="395536" y="4208940"/>
            <a:ext cx="615553" cy="2028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Arrondi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4716016" y="4257852"/>
            <a:ext cx="615553" cy="2028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Bossage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5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86" grpId="0"/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leau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3037"/>
              </p:ext>
            </p:extLst>
          </p:nvPr>
        </p:nvGraphicFramePr>
        <p:xfrm>
          <a:off x="323528" y="1526121"/>
          <a:ext cx="8640000" cy="4908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/>
                <a:gridCol w="3600000"/>
                <a:gridCol w="720000"/>
                <a:gridCol w="3600000"/>
              </a:tblGrid>
              <a:tr h="245445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5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9512" y="1012666"/>
            <a:ext cx="3296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Vocabulaire: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395536" y="1556792"/>
            <a:ext cx="615553" cy="2028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dirty="0" err="1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Chambrage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755505" y="1685578"/>
            <a:ext cx="615553" cy="2028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Chanfrein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395536" y="4208940"/>
            <a:ext cx="615553" cy="2028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Congé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4716016" y="4257852"/>
            <a:ext cx="615553" cy="2028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Embase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3" name="Group 728"/>
          <p:cNvGrpSpPr>
            <a:grpSpLocks/>
          </p:cNvGrpSpPr>
          <p:nvPr/>
        </p:nvGrpSpPr>
        <p:grpSpPr bwMode="auto">
          <a:xfrm>
            <a:off x="1755233" y="1546224"/>
            <a:ext cx="2228027" cy="2241287"/>
            <a:chOff x="526" y="5431"/>
            <a:chExt cx="1339850" cy="1483995"/>
          </a:xfrm>
        </p:grpSpPr>
        <p:pic>
          <p:nvPicPr>
            <p:cNvPr id="46" name="Picture 7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21" y="5431"/>
              <a:ext cx="772795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73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" y="768066"/>
              <a:ext cx="1339215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AutoShape 731"/>
            <p:cNvSpPr>
              <a:spLocks noChangeArrowheads="1"/>
            </p:cNvSpPr>
            <p:nvPr/>
          </p:nvSpPr>
          <p:spPr bwMode="auto">
            <a:xfrm rot="-7853195">
              <a:off x="776496" y="483586"/>
              <a:ext cx="269875" cy="107950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cxnSp>
          <p:nvCxnSpPr>
            <p:cNvPr id="49" name="Line 732"/>
            <p:cNvCxnSpPr/>
            <p:nvPr/>
          </p:nvCxnSpPr>
          <p:spPr bwMode="auto">
            <a:xfrm>
              <a:off x="612666" y="1147796"/>
              <a:ext cx="72771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4" name="Group 749"/>
          <p:cNvGrpSpPr>
            <a:grpSpLocks/>
          </p:cNvGrpSpPr>
          <p:nvPr/>
        </p:nvGrpSpPr>
        <p:grpSpPr bwMode="auto">
          <a:xfrm>
            <a:off x="5848872" y="1556792"/>
            <a:ext cx="2680732" cy="2200012"/>
            <a:chOff x="5483" y="5496"/>
            <a:chExt cx="1790065" cy="1483995"/>
          </a:xfrm>
        </p:grpSpPr>
        <p:pic>
          <p:nvPicPr>
            <p:cNvPr id="43" name="Picture 75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23" y="5496"/>
              <a:ext cx="721360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75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" y="768131"/>
              <a:ext cx="1790065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AutoShape 752"/>
            <p:cNvSpPr>
              <a:spLocks noChangeArrowheads="1"/>
            </p:cNvSpPr>
            <p:nvPr/>
          </p:nvSpPr>
          <p:spPr bwMode="auto">
            <a:xfrm rot="-20189916">
              <a:off x="350288" y="296326"/>
              <a:ext cx="269875" cy="107950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35" name="Group 753"/>
          <p:cNvGrpSpPr>
            <a:grpSpLocks/>
          </p:cNvGrpSpPr>
          <p:nvPr/>
        </p:nvGrpSpPr>
        <p:grpSpPr bwMode="auto">
          <a:xfrm>
            <a:off x="2006282" y="4276437"/>
            <a:ext cx="2349694" cy="1960875"/>
            <a:chOff x="221" y="7928"/>
            <a:chExt cx="1725930" cy="1510050"/>
          </a:xfrm>
        </p:grpSpPr>
        <p:pic>
          <p:nvPicPr>
            <p:cNvPr id="40" name="Picture 75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91" y="7928"/>
              <a:ext cx="785495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5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" y="796618"/>
              <a:ext cx="1725930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AutoShape 756"/>
            <p:cNvSpPr>
              <a:spLocks noChangeArrowheads="1"/>
            </p:cNvSpPr>
            <p:nvPr/>
          </p:nvSpPr>
          <p:spPr bwMode="auto">
            <a:xfrm rot="1410084">
              <a:off x="466073" y="114333"/>
              <a:ext cx="269875" cy="107950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36" name="Group 757"/>
          <p:cNvGrpSpPr>
            <a:grpSpLocks/>
          </p:cNvGrpSpPr>
          <p:nvPr/>
        </p:nvGrpSpPr>
        <p:grpSpPr bwMode="auto">
          <a:xfrm>
            <a:off x="6466528" y="4077072"/>
            <a:ext cx="1659341" cy="2292108"/>
            <a:chOff x="5770" y="8065"/>
            <a:chExt cx="1093470" cy="1513859"/>
          </a:xfrm>
        </p:grpSpPr>
        <p:pic>
          <p:nvPicPr>
            <p:cNvPr id="37" name="Picture 75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40" y="8065"/>
              <a:ext cx="901700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AutoShape 759"/>
            <p:cNvSpPr>
              <a:spLocks noChangeArrowheads="1"/>
            </p:cNvSpPr>
            <p:nvPr/>
          </p:nvSpPr>
          <p:spPr bwMode="auto">
            <a:xfrm rot="20307301">
              <a:off x="5770" y="568155"/>
              <a:ext cx="269875" cy="107950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pic>
          <p:nvPicPr>
            <p:cNvPr id="39" name="Picture 76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40" y="800564"/>
              <a:ext cx="927100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44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utoUpdateAnimBg="0"/>
      <p:bldP spid="65" grpId="0"/>
      <p:bldP spid="66" grpId="0"/>
      <p:bldP spid="86" grpId="0"/>
      <p:bldP spid="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leau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606819"/>
              </p:ext>
            </p:extLst>
          </p:nvPr>
        </p:nvGraphicFramePr>
        <p:xfrm>
          <a:off x="323528" y="1526121"/>
          <a:ext cx="8640000" cy="4908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/>
                <a:gridCol w="3600000"/>
                <a:gridCol w="720000"/>
                <a:gridCol w="3600000"/>
              </a:tblGrid>
              <a:tr h="245445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5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9512" y="1012666"/>
            <a:ext cx="3296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Vocabulaire: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395536" y="1556792"/>
            <a:ext cx="615553" cy="2028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Encoche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755505" y="1685578"/>
            <a:ext cx="615553" cy="2028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Entaille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395536" y="4208940"/>
            <a:ext cx="615553" cy="21723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Epaulement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4716016" y="4257852"/>
            <a:ext cx="615553" cy="2028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Evidement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7" name="Group 764"/>
          <p:cNvGrpSpPr>
            <a:grpSpLocks/>
          </p:cNvGrpSpPr>
          <p:nvPr/>
        </p:nvGrpSpPr>
        <p:grpSpPr bwMode="auto">
          <a:xfrm>
            <a:off x="6051001" y="1710536"/>
            <a:ext cx="2035427" cy="2026032"/>
            <a:chOff x="5877" y="10610"/>
            <a:chExt cx="1120775" cy="1537353"/>
          </a:xfrm>
        </p:grpSpPr>
        <p:pic>
          <p:nvPicPr>
            <p:cNvPr id="50" name="Picture 76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87" y="10610"/>
              <a:ext cx="592455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76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" y="826603"/>
              <a:ext cx="1120775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AutoShape 767"/>
            <p:cNvSpPr>
              <a:spLocks noChangeArrowheads="1"/>
            </p:cNvSpPr>
            <p:nvPr/>
          </p:nvSpPr>
          <p:spPr bwMode="auto">
            <a:xfrm rot="20111803">
              <a:off x="364017" y="518598"/>
              <a:ext cx="269875" cy="107950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53" name="AutoShape 768"/>
            <p:cNvSpPr>
              <a:spLocks noChangeArrowheads="1"/>
            </p:cNvSpPr>
            <p:nvPr/>
          </p:nvSpPr>
          <p:spPr bwMode="auto">
            <a:xfrm rot="20111803">
              <a:off x="162087" y="320487"/>
              <a:ext cx="269875" cy="107950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763688" y="1815584"/>
            <a:ext cx="2354629" cy="2026032"/>
            <a:chOff x="0" y="0"/>
            <a:chExt cx="1813035" cy="1450427"/>
          </a:xfrm>
        </p:grpSpPr>
        <p:pic>
          <p:nvPicPr>
            <p:cNvPr id="29" name="Picture 7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8180" y="0"/>
              <a:ext cx="614855" cy="725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7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5213"/>
              <a:ext cx="1135118" cy="725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AutoShape 763"/>
            <p:cNvSpPr>
              <a:spLocks noChangeArrowheads="1"/>
            </p:cNvSpPr>
            <p:nvPr/>
          </p:nvSpPr>
          <p:spPr bwMode="auto">
            <a:xfrm rot="20111803">
              <a:off x="1308538" y="362607"/>
              <a:ext cx="269875" cy="107950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32" name="AutoShape 719"/>
            <p:cNvSpPr>
              <a:spLocks noChangeArrowheads="1"/>
            </p:cNvSpPr>
            <p:nvPr/>
          </p:nvSpPr>
          <p:spPr bwMode="auto">
            <a:xfrm rot="20111803">
              <a:off x="1087821" y="220717"/>
              <a:ext cx="269875" cy="107950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pic>
        <p:nvPicPr>
          <p:cNvPr id="20" name="Picture 80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29" y="4005064"/>
            <a:ext cx="1221741" cy="111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808"/>
          <p:cNvSpPr>
            <a:spLocks noChangeArrowheads="1"/>
          </p:cNvSpPr>
          <p:nvPr/>
        </p:nvSpPr>
        <p:spPr bwMode="auto">
          <a:xfrm rot="663970">
            <a:off x="2266632" y="4323740"/>
            <a:ext cx="375921" cy="166682"/>
          </a:xfrm>
          <a:prstGeom prst="stripedRightArrow">
            <a:avLst>
              <a:gd name="adj1" fmla="val 50000"/>
              <a:gd name="adj2" fmla="val 62500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pic>
        <p:nvPicPr>
          <p:cNvPr id="23" name="Picture 80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31" y="5390874"/>
            <a:ext cx="2174240" cy="895350"/>
          </a:xfrm>
          <a:prstGeom prst="rect">
            <a:avLst/>
          </a:prstGeom>
          <a:noFill/>
          <a:extLst/>
        </p:spPr>
      </p:pic>
      <p:grpSp>
        <p:nvGrpSpPr>
          <p:cNvPr id="24" name="Groupe 23"/>
          <p:cNvGrpSpPr>
            <a:grpSpLocks/>
          </p:cNvGrpSpPr>
          <p:nvPr/>
        </p:nvGrpSpPr>
        <p:grpSpPr bwMode="auto">
          <a:xfrm>
            <a:off x="6310709" y="4112320"/>
            <a:ext cx="1357635" cy="1882666"/>
            <a:chOff x="111289253" y="105832435"/>
            <a:chExt cx="1043305" cy="1446840"/>
          </a:xfrm>
        </p:grpSpPr>
        <p:pic>
          <p:nvPicPr>
            <p:cNvPr id="25" name="Picture 8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55953" y="105832435"/>
              <a:ext cx="656590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89253" y="106557915"/>
              <a:ext cx="1017270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AutoShape 812"/>
            <p:cNvSpPr>
              <a:spLocks noChangeArrowheads="1"/>
            </p:cNvSpPr>
            <p:nvPr/>
          </p:nvSpPr>
          <p:spPr bwMode="auto">
            <a:xfrm rot="12635476">
              <a:off x="112062683" y="106255342"/>
              <a:ext cx="269875" cy="107950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8350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utoUpdateAnimBg="0"/>
      <p:bldP spid="65" grpId="0"/>
      <p:bldP spid="66" grpId="0"/>
      <p:bldP spid="86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leau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854974"/>
              </p:ext>
            </p:extLst>
          </p:nvPr>
        </p:nvGraphicFramePr>
        <p:xfrm>
          <a:off x="323528" y="1526121"/>
          <a:ext cx="8640000" cy="4908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/>
                <a:gridCol w="3600000"/>
                <a:gridCol w="720000"/>
                <a:gridCol w="3600000"/>
              </a:tblGrid>
              <a:tr h="245445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5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9512" y="1012666"/>
            <a:ext cx="3296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Vocabulaire: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395536" y="1556792"/>
            <a:ext cx="615553" cy="2028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Fraisure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755505" y="1685578"/>
            <a:ext cx="615553" cy="2028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Gorge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395536" y="4208940"/>
            <a:ext cx="615553" cy="21723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Lamage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4716016" y="4257852"/>
            <a:ext cx="615553" cy="2028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Lumière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Groupe 18"/>
          <p:cNvGrpSpPr>
            <a:grpSpLocks/>
          </p:cNvGrpSpPr>
          <p:nvPr/>
        </p:nvGrpSpPr>
        <p:grpSpPr bwMode="auto">
          <a:xfrm>
            <a:off x="1441088" y="1874308"/>
            <a:ext cx="2721826" cy="1739219"/>
            <a:chOff x="108005033" y="107334734"/>
            <a:chExt cx="2028825" cy="1291273"/>
          </a:xfrm>
        </p:grpSpPr>
        <p:pic>
          <p:nvPicPr>
            <p:cNvPr id="20" name="Picture 8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7073" y="107543967"/>
              <a:ext cx="946785" cy="1082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5033" y="107456337"/>
              <a:ext cx="772795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AutoShape 816"/>
            <p:cNvSpPr>
              <a:spLocks noChangeArrowheads="1"/>
            </p:cNvSpPr>
            <p:nvPr/>
          </p:nvSpPr>
          <p:spPr bwMode="auto">
            <a:xfrm rot="6063970">
              <a:off x="108270463" y="107415697"/>
              <a:ext cx="269875" cy="107950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23" name="Groupe 22"/>
          <p:cNvGrpSpPr>
            <a:grpSpLocks/>
          </p:cNvGrpSpPr>
          <p:nvPr/>
        </p:nvGrpSpPr>
        <p:grpSpPr bwMode="auto">
          <a:xfrm>
            <a:off x="6372200" y="1657539"/>
            <a:ext cx="1855008" cy="2192028"/>
            <a:chOff x="111203528" y="107074135"/>
            <a:chExt cx="1262380" cy="1492250"/>
          </a:xfrm>
        </p:grpSpPr>
        <p:pic>
          <p:nvPicPr>
            <p:cNvPr id="24" name="Picture 8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89253" y="107074135"/>
              <a:ext cx="965835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03528" y="107845025"/>
              <a:ext cx="1262380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AutoShape 820"/>
            <p:cNvSpPr>
              <a:spLocks noChangeArrowheads="1"/>
            </p:cNvSpPr>
            <p:nvPr/>
          </p:nvSpPr>
          <p:spPr bwMode="auto">
            <a:xfrm rot="18862899">
              <a:off x="111384503" y="107679295"/>
              <a:ext cx="269875" cy="107950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27" name="Groupe 26"/>
          <p:cNvGrpSpPr>
            <a:grpSpLocks/>
          </p:cNvGrpSpPr>
          <p:nvPr/>
        </p:nvGrpSpPr>
        <p:grpSpPr bwMode="auto">
          <a:xfrm>
            <a:off x="1200278" y="4492916"/>
            <a:ext cx="3351903" cy="1604435"/>
            <a:chOff x="108003763" y="108733064"/>
            <a:chExt cx="2263140" cy="1083310"/>
          </a:xfrm>
        </p:grpSpPr>
        <p:pic>
          <p:nvPicPr>
            <p:cNvPr id="28" name="Picture 82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3763" y="108934927"/>
              <a:ext cx="721360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2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8023" y="108733064"/>
              <a:ext cx="1198880" cy="1083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AutoShape 824"/>
            <p:cNvSpPr>
              <a:spLocks noChangeArrowheads="1"/>
            </p:cNvSpPr>
            <p:nvPr/>
          </p:nvSpPr>
          <p:spPr bwMode="auto">
            <a:xfrm rot="6143441">
              <a:off x="108270463" y="108922862"/>
              <a:ext cx="269875" cy="107950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5865974" y="4259400"/>
            <a:ext cx="2683638" cy="1849112"/>
            <a:chOff x="0" y="0"/>
            <a:chExt cx="1872691" cy="1165406"/>
          </a:xfrm>
        </p:grpSpPr>
        <p:pic>
          <p:nvPicPr>
            <p:cNvPr id="32" name="Picture 8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2608"/>
              <a:ext cx="614477" cy="72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53" y="0"/>
              <a:ext cx="1221638" cy="72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AutoShape 828"/>
            <p:cNvSpPr>
              <a:spLocks noChangeArrowheads="1"/>
            </p:cNvSpPr>
            <p:nvPr/>
          </p:nvSpPr>
          <p:spPr bwMode="auto">
            <a:xfrm rot="18482183">
              <a:off x="102412" y="863194"/>
              <a:ext cx="269747" cy="107908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35" name="AutoShape 829"/>
            <p:cNvSpPr>
              <a:spLocks noChangeArrowheads="1"/>
            </p:cNvSpPr>
            <p:nvPr/>
          </p:nvSpPr>
          <p:spPr bwMode="auto">
            <a:xfrm rot="15991234">
              <a:off x="354787" y="976579"/>
              <a:ext cx="269747" cy="107908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36" name="AutoShape 830"/>
            <p:cNvSpPr>
              <a:spLocks noChangeArrowheads="1"/>
            </p:cNvSpPr>
            <p:nvPr/>
          </p:nvSpPr>
          <p:spPr bwMode="auto">
            <a:xfrm rot="17746073">
              <a:off x="-80467" y="746150"/>
              <a:ext cx="269747" cy="107908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4764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86" grpId="0"/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leau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730493"/>
              </p:ext>
            </p:extLst>
          </p:nvPr>
        </p:nvGraphicFramePr>
        <p:xfrm>
          <a:off x="323528" y="1526121"/>
          <a:ext cx="8640000" cy="4908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/>
                <a:gridCol w="3600000"/>
                <a:gridCol w="720000"/>
                <a:gridCol w="3600000"/>
              </a:tblGrid>
              <a:tr h="245445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45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9512" y="1012666"/>
            <a:ext cx="3296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Vocabulaire: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395536" y="1556792"/>
            <a:ext cx="615553" cy="2028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Méplat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755505" y="1685578"/>
            <a:ext cx="615553" cy="2028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Nervure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395536" y="4208940"/>
            <a:ext cx="615553" cy="21723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Profilés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4716016" y="3284984"/>
            <a:ext cx="553998" cy="30963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Queue d’aronde</a:t>
            </a:r>
            <a:endParaRPr lang="fr-FR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7" name="Picture 83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33317"/>
            <a:ext cx="2222904" cy="163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3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69" y="1685578"/>
            <a:ext cx="1032612" cy="109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3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86" y="1739909"/>
            <a:ext cx="798976" cy="109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835"/>
          <p:cNvSpPr>
            <a:spLocks noChangeArrowheads="1"/>
          </p:cNvSpPr>
          <p:nvPr/>
        </p:nvSpPr>
        <p:spPr bwMode="auto">
          <a:xfrm rot="8695096">
            <a:off x="1913270" y="2249802"/>
            <a:ext cx="407661" cy="162488"/>
          </a:xfrm>
          <a:prstGeom prst="stripedRightArrow">
            <a:avLst>
              <a:gd name="adj1" fmla="val 50000"/>
              <a:gd name="adj2" fmla="val 62500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41" name="AutoShape 836"/>
          <p:cNvSpPr>
            <a:spLocks noChangeArrowheads="1"/>
          </p:cNvSpPr>
          <p:nvPr/>
        </p:nvSpPr>
        <p:spPr bwMode="auto">
          <a:xfrm rot="13659840">
            <a:off x="4012276" y="2409685"/>
            <a:ext cx="407660" cy="162487"/>
          </a:xfrm>
          <a:prstGeom prst="stripedRightArrow">
            <a:avLst>
              <a:gd name="adj1" fmla="val 50000"/>
              <a:gd name="adj2" fmla="val 62500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6537800" y="1756306"/>
            <a:ext cx="1706607" cy="1760943"/>
            <a:chOff x="6537801" y="2056114"/>
            <a:chExt cx="1416050" cy="1461135"/>
          </a:xfrm>
        </p:grpSpPr>
        <p:pic>
          <p:nvPicPr>
            <p:cNvPr id="42" name="Picture 838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2056114"/>
              <a:ext cx="604520" cy="7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839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801" y="2796524"/>
              <a:ext cx="1416050" cy="72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AutoShape 840"/>
            <p:cNvSpPr>
              <a:spLocks noChangeArrowheads="1"/>
            </p:cNvSpPr>
            <p:nvPr/>
          </p:nvSpPr>
          <p:spPr bwMode="auto">
            <a:xfrm rot="8982352">
              <a:off x="7245191" y="2305034"/>
              <a:ext cx="269240" cy="107315"/>
            </a:xfrm>
            <a:prstGeom prst="stripedRightArrow">
              <a:avLst>
                <a:gd name="adj1" fmla="val 50000"/>
                <a:gd name="adj2" fmla="val 62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45" name="Groupe 44"/>
          <p:cNvGrpSpPr>
            <a:grpSpLocks/>
          </p:cNvGrpSpPr>
          <p:nvPr/>
        </p:nvGrpSpPr>
        <p:grpSpPr bwMode="auto">
          <a:xfrm>
            <a:off x="1372162" y="4325341"/>
            <a:ext cx="3049530" cy="1928105"/>
            <a:chOff x="107773893" y="113193665"/>
            <a:chExt cx="2259965" cy="1320165"/>
          </a:xfrm>
        </p:grpSpPr>
        <p:pic>
          <p:nvPicPr>
            <p:cNvPr id="46" name="Picture 89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73893" y="113193665"/>
              <a:ext cx="619125" cy="542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89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97083" y="114149975"/>
              <a:ext cx="360045" cy="360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89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98123" y="113193665"/>
              <a:ext cx="683895" cy="53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9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98123" y="114153785"/>
              <a:ext cx="405130" cy="360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89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45848" y="113250815"/>
              <a:ext cx="588010" cy="53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89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14428" y="114153785"/>
              <a:ext cx="385445" cy="360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e 51"/>
          <p:cNvGrpSpPr>
            <a:grpSpLocks/>
          </p:cNvGrpSpPr>
          <p:nvPr/>
        </p:nvGrpSpPr>
        <p:grpSpPr bwMode="auto">
          <a:xfrm>
            <a:off x="5834735" y="4144889"/>
            <a:ext cx="2591122" cy="1937517"/>
            <a:chOff x="110819353" y="112298315"/>
            <a:chExt cx="2072005" cy="1438910"/>
          </a:xfrm>
        </p:grpSpPr>
        <p:pic>
          <p:nvPicPr>
            <p:cNvPr id="53" name="Picture 89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79043" y="112298315"/>
              <a:ext cx="862965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89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19353" y="113197475"/>
              <a:ext cx="925195" cy="53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8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00453" y="112302125"/>
              <a:ext cx="888365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90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85848" y="113197475"/>
              <a:ext cx="905510" cy="53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318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86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leau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124289"/>
              </p:ext>
            </p:extLst>
          </p:nvPr>
        </p:nvGraphicFramePr>
        <p:xfrm>
          <a:off x="323528" y="1526121"/>
          <a:ext cx="8640000" cy="2454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00"/>
                <a:gridCol w="3600000"/>
                <a:gridCol w="720000"/>
                <a:gridCol w="3600000"/>
              </a:tblGrid>
              <a:tr h="245445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9512" y="1012666"/>
            <a:ext cx="3296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Vocabulaire: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395536" y="1556792"/>
            <a:ext cx="615553" cy="20283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Rainure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755505" y="1412776"/>
            <a:ext cx="615553" cy="23011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Trou oblong</a:t>
            </a:r>
            <a:endParaRPr lang="fr-FR" sz="2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547664" y="2060848"/>
            <a:ext cx="2429758" cy="1450679"/>
            <a:chOff x="2555776" y="2184095"/>
            <a:chExt cx="1997710" cy="1089660"/>
          </a:xfrm>
        </p:grpSpPr>
        <p:pic>
          <p:nvPicPr>
            <p:cNvPr id="32" name="Picture 90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2465400"/>
              <a:ext cx="808990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90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366" y="2184095"/>
              <a:ext cx="579120" cy="1089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AutoShape 906"/>
            <p:cNvSpPr>
              <a:spLocks noChangeArrowheads="1"/>
            </p:cNvSpPr>
            <p:nvPr/>
          </p:nvSpPr>
          <p:spPr bwMode="auto">
            <a:xfrm rot="6105527">
              <a:off x="2786281" y="2553665"/>
              <a:ext cx="269875" cy="119380"/>
            </a:xfrm>
            <a:prstGeom prst="stripedRightArrow">
              <a:avLst>
                <a:gd name="adj1" fmla="val 50000"/>
                <a:gd name="adj2" fmla="val 56516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5633044" y="1823076"/>
            <a:ext cx="2902758" cy="1580557"/>
            <a:chOff x="5485666" y="2184095"/>
            <a:chExt cx="2345055" cy="1082040"/>
          </a:xfrm>
        </p:grpSpPr>
        <p:pic>
          <p:nvPicPr>
            <p:cNvPr id="34" name="Picture 9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246" y="2184095"/>
              <a:ext cx="879475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90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666" y="2544775"/>
              <a:ext cx="1291590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AutoShape 907"/>
            <p:cNvSpPr>
              <a:spLocks noChangeArrowheads="1"/>
            </p:cNvSpPr>
            <p:nvPr/>
          </p:nvSpPr>
          <p:spPr bwMode="auto">
            <a:xfrm rot="19516128">
              <a:off x="7048401" y="2613355"/>
              <a:ext cx="291465" cy="107950"/>
            </a:xfrm>
            <a:prstGeom prst="stripedRightArrow">
              <a:avLst>
                <a:gd name="adj1" fmla="val 50000"/>
                <a:gd name="adj2" fmla="val 67500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2016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fleche_15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3606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71600" y="924396"/>
            <a:ext cx="7320284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Objectifs:</a:t>
            </a:r>
          </a:p>
          <a:p>
            <a:pPr marL="0" indent="0">
              <a:spcBef>
                <a:spcPct val="50000"/>
              </a:spcBef>
            </a:pP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Décrire </a:t>
            </a: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 principales familles de dessin industriels</a:t>
            </a:r>
          </a:p>
          <a:p>
            <a:pPr marL="0" indent="0" algn="just">
              <a:spcBef>
                <a:spcPct val="50000"/>
              </a:spcBef>
            </a:pP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Préciser </a:t>
            </a: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 échelles et formats </a:t>
            </a: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utilisés, </a:t>
            </a: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cartouches, </a:t>
            </a: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nomenclature</a:t>
            </a: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type de trait…</a:t>
            </a:r>
          </a:p>
          <a:p>
            <a:pPr eaLnBrk="1" hangingPunct="1"/>
            <a:endParaRPr lang="fr-FR" b="0" dirty="0" smtClean="0">
              <a:latin typeface="Arial Rounded MT Bold" pitchFamily="34" charset="0"/>
            </a:endParaRPr>
          </a:p>
        </p:txBody>
      </p:sp>
      <p:pic>
        <p:nvPicPr>
          <p:cNvPr id="12" name="Picture 14" descr="fleche_15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63688"/>
            <a:ext cx="68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chéma cinématiq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1" y="3331211"/>
            <a:ext cx="4659695" cy="294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arter 3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51043"/>
            <a:ext cx="3892550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9512" y="1012666"/>
            <a:ext cx="3296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Exercice: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12721"/>
            <a:ext cx="6612823" cy="50086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6384113" y="1412776"/>
            <a:ext cx="164427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Filetage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84113" y="1988840"/>
            <a:ext cx="164427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Gorge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84113" y="2492896"/>
            <a:ext cx="164427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Collet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84113" y="3068960"/>
            <a:ext cx="164427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Méplat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84113" y="3573016"/>
            <a:ext cx="164427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Congé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84113" y="4119463"/>
            <a:ext cx="164427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Chanfrein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84113" y="4653136"/>
            <a:ext cx="164427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Arrondi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84113" y="5229200"/>
            <a:ext cx="164427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Embase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99537" y="3399383"/>
            <a:ext cx="164427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Arbre</a:t>
            </a:r>
          </a:p>
        </p:txBody>
      </p:sp>
    </p:spTree>
    <p:extLst>
      <p:ext uri="{BB962C8B-B14F-4D97-AF65-F5344CB8AC3E}">
        <p14:creationId xmlns:p14="http://schemas.microsoft.com/office/powerpoint/2010/main" val="402338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9512" y="1012666"/>
            <a:ext cx="3296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Exercice: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921" y="836712"/>
            <a:ext cx="6559503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1559295" y="3316922"/>
            <a:ext cx="218023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2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Queue d’aronde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19751" y="4829090"/>
            <a:ext cx="171268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2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Trou oblong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19751" y="2596842"/>
            <a:ext cx="149666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2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Bossage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19751" y="1556792"/>
            <a:ext cx="149666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2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Nervure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65761" y="4541058"/>
            <a:ext cx="171268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2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Semelle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819751" y="4397042"/>
            <a:ext cx="171268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2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Evidement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19751" y="3388930"/>
            <a:ext cx="171268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2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Languette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763688" y="2380818"/>
            <a:ext cx="171268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2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Lumières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819751" y="1084674"/>
            <a:ext cx="171268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2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Encoche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35696" y="1916832"/>
            <a:ext cx="171268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2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Entaille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19751" y="3964994"/>
            <a:ext cx="171268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2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Rainure</a:t>
            </a:r>
          </a:p>
        </p:txBody>
      </p:sp>
    </p:spTree>
    <p:extLst>
      <p:ext uri="{BB962C8B-B14F-4D97-AF65-F5344CB8AC3E}">
        <p14:creationId xmlns:p14="http://schemas.microsoft.com/office/powerpoint/2010/main" val="19769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utoUpdateAnimBg="0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2334" y="836712"/>
            <a:ext cx="67359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Représentation normalisée des filetages </a:t>
            </a:r>
            <a:r>
              <a:rPr lang="fr-FR" sz="2000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ISO </a:t>
            </a: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6410-1: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55870"/>
            <a:ext cx="6031953" cy="557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1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12334" y="836712"/>
            <a:ext cx="67359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Représentation normalisée des filetages </a:t>
            </a:r>
            <a:r>
              <a:rPr lang="fr-FR" sz="2000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ISO </a:t>
            </a: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6410-1: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23881"/>
            <a:ext cx="6336704" cy="564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8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3" name="Picture 4" descr="schéma cinématiq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8192"/>
          <a:stretch>
            <a:fillRect/>
          </a:stretch>
        </p:blipFill>
        <p:spPr>
          <a:xfrm>
            <a:off x="395536" y="1511683"/>
            <a:ext cx="8208912" cy="50136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749800" y="1052736"/>
            <a:ext cx="43942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Symboles </a:t>
            </a: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normalisés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Liaison </a:t>
            </a: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mécaniques élémentaires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Transmission </a:t>
            </a: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d’efforts 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Transmission </a:t>
            </a: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mouvements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9552" y="924396"/>
            <a:ext cx="29523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Schéma cinématique: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356661" y="5735578"/>
            <a:ext cx="495849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Formes approximatives connues</a:t>
            </a:r>
            <a:endParaRPr lang="fr-FR" sz="20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Schéma non normalisé</a:t>
            </a:r>
            <a:endParaRPr lang="fr-FR" sz="20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56661" y="5017820"/>
            <a:ext cx="75887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Choix technologiques de guidage et de mise en position des pièces</a:t>
            </a:r>
            <a:endParaRPr lang="fr-FR" sz="20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 5" descr="schéma technologiqu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" t="10760" r="4769"/>
          <a:stretch/>
        </p:blipFill>
        <p:spPr bwMode="auto">
          <a:xfrm>
            <a:off x="1362543" y="1312348"/>
            <a:ext cx="6767055" cy="37008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DA0ADDF-29AC-4820-A88F-806854B867EF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9552" y="924396"/>
            <a:ext cx="3296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Schéma technologique: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3" name="Picture 4" descr="dessin d'ensemble_robot eri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23" y="1556793"/>
            <a:ext cx="4772749" cy="482453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932040" y="2158985"/>
            <a:ext cx="403244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Description </a:t>
            </a:r>
            <a:r>
              <a:rPr lang="fr-FR" sz="16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précise </a:t>
            </a:r>
            <a:r>
              <a:rPr lang="fr-FR" sz="16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 fonctionnement </a:t>
            </a:r>
            <a:r>
              <a:rPr lang="fr-FR" sz="16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 du montage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Description </a:t>
            </a:r>
            <a:r>
              <a:rPr lang="fr-FR" sz="16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précise des </a:t>
            </a:r>
            <a:r>
              <a:rPr lang="fr-FR" sz="16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solutions technologiques</a:t>
            </a:r>
            <a:endParaRPr lang="fr-FR" sz="16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Représentation </a:t>
            </a:r>
            <a:r>
              <a:rPr lang="fr-FR" sz="16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normalisée de la matière, des filetages, des pièces courantes (roulement, vis, joints…)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932039" y="1798945"/>
            <a:ext cx="40324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Ensemble </a:t>
            </a:r>
            <a:r>
              <a:rPr lang="fr-FR" sz="16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 pièces du </a:t>
            </a:r>
            <a:r>
              <a:rPr lang="fr-FR" sz="16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mécanisme</a:t>
            </a:r>
            <a:endParaRPr lang="fr-FR" sz="16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9552" y="924396"/>
            <a:ext cx="3296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Dessin d’ensemble: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1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59632" y="1909802"/>
            <a:ext cx="71287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Définition </a:t>
            </a:r>
            <a:r>
              <a:rPr lang="fr-FR" sz="16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 </a:t>
            </a:r>
            <a:r>
              <a:rPr lang="fr-FR" sz="16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spécifications dimensionnelles, géométriques</a:t>
            </a:r>
            <a:endParaRPr lang="fr-FR" sz="16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Définition </a:t>
            </a:r>
            <a:r>
              <a:rPr lang="fr-FR" sz="16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la matière, des traitements thermiques, des états de surface</a:t>
            </a:r>
            <a:endParaRPr lang="fr-FR" sz="16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59632" y="1549762"/>
            <a:ext cx="45125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Une seule et unique pièce</a:t>
            </a:r>
            <a:endParaRPr lang="fr-FR" sz="16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77954"/>
            <a:ext cx="5899785" cy="32473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59632" y="2629882"/>
            <a:ext cx="61158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Cahier des charges à respecter par le fabriquant</a:t>
            </a:r>
            <a:endParaRPr lang="fr-FR" sz="16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9552" y="924396"/>
            <a:ext cx="3296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Dessin de définition: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48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Box 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39552" y="924396"/>
            <a:ext cx="3296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Echelle: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447616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L’échelle </a:t>
            </a:r>
            <a:r>
              <a:rPr lang="fr-FR" sz="2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1:1</a:t>
            </a: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présente l’avantage de visualiser l’objet à définir en vraie grandeur.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lang="fr-FR" sz="20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</a:t>
            </a:r>
            <a:r>
              <a:rPr lang="fr-FR" sz="2000" b="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unité de longueur sur le plan correspond à une unité de longueur en réalité.</a:t>
            </a:r>
            <a:endParaRPr lang="fr-FR" sz="2000" b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3165936"/>
            <a:ext cx="79928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L’échelle </a:t>
            </a:r>
            <a:r>
              <a:rPr lang="fr-FR" sz="2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1:2</a:t>
            </a: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est </a:t>
            </a: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donc </a:t>
            </a:r>
            <a:r>
              <a:rPr lang="fr-FR" sz="2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une réduction</a:t>
            </a: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Une</a:t>
            </a:r>
            <a:r>
              <a:rPr lang="fr-FR" sz="2000" b="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2000" b="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unité de longueur sur le plan correspond à </a:t>
            </a:r>
            <a:r>
              <a:rPr lang="fr-FR" sz="20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deux</a:t>
            </a:r>
            <a:r>
              <a:rPr lang="fr-FR" sz="2000" b="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unités </a:t>
            </a:r>
            <a:r>
              <a:rPr lang="fr-FR" sz="2000" b="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longueur en réalité.</a:t>
            </a:r>
            <a:endParaRPr lang="fr-FR" sz="20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20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4750112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L’échelle </a:t>
            </a:r>
            <a:r>
              <a:rPr lang="fr-FR" sz="2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2:1</a:t>
            </a:r>
            <a:r>
              <a:rPr lang="fr-FR" sz="2000" b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est </a:t>
            </a:r>
            <a:r>
              <a:rPr lang="fr-FR" sz="2000" b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donc </a:t>
            </a:r>
            <a:r>
              <a:rPr lang="fr-FR" sz="20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 agrandissement.</a:t>
            </a:r>
            <a:endParaRPr lang="fr-FR" sz="2000" b="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Deux</a:t>
            </a:r>
            <a:r>
              <a:rPr lang="fr-FR" sz="2000" b="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unités </a:t>
            </a:r>
            <a:r>
              <a:rPr lang="fr-FR" sz="2000" b="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longueur sur le plan </a:t>
            </a:r>
            <a:r>
              <a:rPr lang="fr-FR" sz="2000" b="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correspondent </a:t>
            </a:r>
            <a:r>
              <a:rPr lang="fr-FR" sz="2000" b="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lang="fr-FR" sz="20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une</a:t>
            </a:r>
            <a:r>
              <a:rPr lang="fr-FR" sz="2000" b="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unité </a:t>
            </a:r>
            <a:r>
              <a:rPr lang="fr-FR" sz="2000" b="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longueur en réalité.</a:t>
            </a:r>
            <a:endParaRPr lang="fr-FR" sz="20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2000" b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2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t="3570" r="2147" b="10595"/>
          <a:stretch/>
        </p:blipFill>
        <p:spPr bwMode="auto">
          <a:xfrm>
            <a:off x="723280" y="1268760"/>
            <a:ext cx="8222115" cy="51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9552" y="924396"/>
            <a:ext cx="3296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Formats normalisés: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2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ADDF-29AC-4820-A88F-806854B867EF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840760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9552" y="924396"/>
            <a:ext cx="3296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Cartouche:</a:t>
            </a:r>
            <a:endParaRPr lang="fr-FR" sz="2000" u="sng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75857" y="260648"/>
            <a:ext cx="5669538" cy="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r"/>
            <a:r>
              <a:rPr lang="fr-FR" sz="18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Généralités</a:t>
            </a:r>
            <a:endParaRPr lang="fr-FR" sz="18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356</Words>
  <Application>Microsoft Office PowerPoint</Application>
  <PresentationFormat>Affichage à l'écran (4:3)</PresentationFormat>
  <Paragraphs>144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Arial Rounded MT Bold</vt:lpstr>
      <vt:lpstr>Calibri</vt:lpstr>
      <vt:lpstr>Cambria</vt:lpstr>
      <vt:lpstr>Segoe UI</vt:lpstr>
      <vt:lpstr>Times New Roman</vt:lpstr>
      <vt:lpstr>Wingdings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RVD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Herve</dc:creator>
  <cp:lastModifiedBy>BRUNED</cp:lastModifiedBy>
  <cp:revision>191</cp:revision>
  <cp:lastPrinted>2016-09-08T13:38:47Z</cp:lastPrinted>
  <dcterms:created xsi:type="dcterms:W3CDTF">2005-09-13T20:36:54Z</dcterms:created>
  <dcterms:modified xsi:type="dcterms:W3CDTF">2020-10-20T20:12:19Z</dcterms:modified>
</cp:coreProperties>
</file>