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25" r:id="rId4"/>
    <p:sldId id="323" r:id="rId5"/>
    <p:sldId id="258" r:id="rId6"/>
    <p:sldId id="321" r:id="rId7"/>
    <p:sldId id="339" r:id="rId8"/>
    <p:sldId id="348" r:id="rId9"/>
    <p:sldId id="259" r:id="rId10"/>
    <p:sldId id="328" r:id="rId11"/>
    <p:sldId id="260" r:id="rId12"/>
    <p:sldId id="262" r:id="rId13"/>
    <p:sldId id="263" r:id="rId14"/>
    <p:sldId id="330" r:id="rId15"/>
    <p:sldId id="332" r:id="rId16"/>
    <p:sldId id="333" r:id="rId17"/>
    <p:sldId id="334" r:id="rId18"/>
    <p:sldId id="336" r:id="rId19"/>
    <p:sldId id="337" r:id="rId20"/>
    <p:sldId id="331" r:id="rId21"/>
    <p:sldId id="350" r:id="rId22"/>
    <p:sldId id="352" r:id="rId23"/>
    <p:sldId id="356" r:id="rId24"/>
    <p:sldId id="357" r:id="rId2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FFFF00"/>
    <a:srgbClr val="FF9933"/>
    <a:srgbClr val="FFB5A3"/>
    <a:srgbClr val="009900"/>
    <a:srgbClr val="DFDA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70" autoAdjust="0"/>
    <p:restoredTop sz="94687" autoAdjust="0"/>
  </p:normalViewPr>
  <p:slideViewPr>
    <p:cSldViewPr>
      <p:cViewPr varScale="1">
        <p:scale>
          <a:sx n="84" d="100"/>
          <a:sy n="84" d="100"/>
        </p:scale>
        <p:origin x="86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314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987762E8-13B6-4A1C-9C8C-D63441606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4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B29F6DAF-D2D6-48CF-A11C-6FCA040A0F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03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F6DAF-D2D6-48CF-A11C-6FCA040A0F6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1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6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7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4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5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63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8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38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06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0D5018-78EA-48F5-8649-BD0280E18CA8}" type="datetimeFigureOut">
              <a:rPr lang="fr-FR" smtClean="0"/>
              <a:pPr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E3266F-A44A-4453-9ECB-E8B138969F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A6A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 userDrawn="1"/>
        </p:nvSpPr>
        <p:spPr>
          <a:xfrm>
            <a:off x="8244408" y="654683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z="160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‹N°›</a:t>
            </a:fld>
            <a:endParaRPr lang="fr-FR" sz="1600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9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video" Target="file:///C:\Users\BRUNED\Desktop\COURS%2001-07-2018\COURS%202018A\EDM%20S1A%202018\Liaisons\COURS%20avec%20animations\scie%20alternative.avi" TargetMode="External"/><Relationship Id="rId1" Type="http://schemas.microsoft.com/office/2007/relationships/media" Target="file:///C:\Users\BRUNED\Desktop\COURS%2001-07-2018\COURS%202018A\EDM%20S1A%202018\Liaisons\COURS%20avec%20animations\scie%20alternative.avi" TargetMode="Externa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emf"/><Relationship Id="rId2" Type="http://schemas.openxmlformats.org/officeDocument/2006/relationships/video" Target="file:///C:\Users\BRUNED\Desktop\COURS%202019A\EDM%20S1A%202019\LIAISONS\COURS%20avec%20animations\Liaison%20Pivot.avi" TargetMode="External"/><Relationship Id="rId1" Type="http://schemas.microsoft.com/office/2007/relationships/media" Target="file:///C:\Users\BRUNED\Desktop\COURS%202019A\EDM%20S1A%202019\LIAISONS\COURS%20avec%20animations\Liaison%20Pivot.avi" TargetMode="External"/><Relationship Id="rId6" Type="http://schemas.openxmlformats.org/officeDocument/2006/relationships/image" Target="../media/image24.emf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emf"/><Relationship Id="rId2" Type="http://schemas.openxmlformats.org/officeDocument/2006/relationships/video" Target="file:///C:\Users\BRUNED\Desktop\COURS%202019A\EDM%20S1A%202019\LIAISONS\COURS%20avec%20animations\Liaison%20Glissi&#232;re.avi" TargetMode="External"/><Relationship Id="rId1" Type="http://schemas.microsoft.com/office/2007/relationships/media" Target="file:///C:\Users\BRUNED\Desktop\COURS%202019A\EDM%20S1A%202019\LIAISONS\COURS%20avec%20animations\Liaison%20Glissi&#232;re.avi" TargetMode="External"/><Relationship Id="rId6" Type="http://schemas.openxmlformats.org/officeDocument/2006/relationships/image" Target="../media/image27.emf"/><Relationship Id="rId5" Type="http://schemas.openxmlformats.org/officeDocument/2006/relationships/slide" Target="slide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emf"/><Relationship Id="rId2" Type="http://schemas.openxmlformats.org/officeDocument/2006/relationships/video" Target="file:///C:\Users\BRUNED\Desktop\COURS%202019A\EDM%20S1A%202019\LIAISONS\COURS%20avec%20animations\Liaison%20Helicoidale_Vis%20seule.avi" TargetMode="External"/><Relationship Id="rId1" Type="http://schemas.microsoft.com/office/2007/relationships/media" Target="file:///C:\Users\BRUNED\Desktop\COURS%202019A\EDM%20S1A%202019\LIAISONS\COURS%20avec%20animations\Liaison%20Helicoidale_Vis%20seule.avi" TargetMode="External"/><Relationship Id="rId6" Type="http://schemas.openxmlformats.org/officeDocument/2006/relationships/image" Target="../media/image30.emf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emf"/><Relationship Id="rId2" Type="http://schemas.openxmlformats.org/officeDocument/2006/relationships/video" Target="file:///C:\Users\BRUNED\Desktop\COURS%202019A\EDM%20S1A%202019\LIAISONS\COURS%20avec%20animations\Liaison%20Pivot%20Glissant.avi" TargetMode="External"/><Relationship Id="rId1" Type="http://schemas.microsoft.com/office/2007/relationships/media" Target="file:///C:\Users\BRUNED\Desktop\COURS%202019A\EDM%20S1A%202019\LIAISONS\COURS%20avec%20animations\Liaison%20Pivot%20Glissant.avi" TargetMode="External"/><Relationship Id="rId6" Type="http://schemas.openxmlformats.org/officeDocument/2006/relationships/image" Target="../media/image33.emf"/><Relationship Id="rId5" Type="http://schemas.openxmlformats.org/officeDocument/2006/relationships/slide" Target="slide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video" Target="file:///C:\Users\BRUNED\Desktop\COURS%202019A\EDM%20S1A%202019\LIAISONS\COURS%20avec%20animations\Liaison%20Spherique%20a%20doigt.avi" TargetMode="External"/><Relationship Id="rId1" Type="http://schemas.microsoft.com/office/2007/relationships/media" Target="file:///C:\Users\BRUNED\Desktop\COURS%202019A\EDM%20S1A%202019\LIAISONS\COURS%20avec%20animations\Liaison%20Spherique%20a%20doigt.avi" TargetMode="External"/><Relationship Id="rId6" Type="http://schemas.openxmlformats.org/officeDocument/2006/relationships/image" Target="../media/image36.emf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2.mp4"/><Relationship Id="rId7" Type="http://schemas.openxmlformats.org/officeDocument/2006/relationships/slide" Target="slide1.xml"/><Relationship Id="rId2" Type="http://schemas.openxmlformats.org/officeDocument/2006/relationships/video" Target="file:///C:\Users\BRUNED\Desktop\COURS%202019A\EDM%20S1A%202019\LIAISONS\COURS%20avec%20animations\Liaison%20rotule.avi" TargetMode="External"/><Relationship Id="rId1" Type="http://schemas.microsoft.com/office/2007/relationships/media" Target="file:///C:\Users\BRUNED\Desktop\COURS%202019A\EDM%20S1A%202019\LIAISONS\COURS%20avec%20animations\Liaison%20rotule.avi" TargetMode="Externa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1.emf"/><Relationship Id="rId4" Type="http://schemas.openxmlformats.org/officeDocument/2006/relationships/video" Target="../media/media2.mp4"/><Relationship Id="rId9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3.mp4"/><Relationship Id="rId7" Type="http://schemas.openxmlformats.org/officeDocument/2006/relationships/slide" Target="slide1.xml"/><Relationship Id="rId2" Type="http://schemas.openxmlformats.org/officeDocument/2006/relationships/video" Target="file:///C:\Users\BRUNED\Desktop\COURS%202019A\EDM%20S1A%202019\LIAISONS\COURS%20avec%20animations\appui%20plan.avi" TargetMode="External"/><Relationship Id="rId1" Type="http://schemas.microsoft.com/office/2007/relationships/media" Target="file:///C:\Users\BRUNED\Desktop\COURS%202019A\EDM%20S1A%202019\LIAISONS\COURS%20avec%20animations\appui%20plan.avi" TargetMode="Externa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5.emf"/><Relationship Id="rId4" Type="http://schemas.openxmlformats.org/officeDocument/2006/relationships/video" Target="../media/media3.mp4"/><Relationship Id="rId9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emf"/><Relationship Id="rId2" Type="http://schemas.openxmlformats.org/officeDocument/2006/relationships/video" Target="file:///C:\Users\BRUNED\Desktop\COURS%202019A\EDM%20S1A%202019\LIAISONS\COURS%20avec%20animations\Liaison%20Lin&#233;aire%20Rectiligne.avi" TargetMode="External"/><Relationship Id="rId1" Type="http://schemas.microsoft.com/office/2007/relationships/media" Target="file:///C:\Users\BRUNED\Desktop\COURS%202019A\EDM%20S1A%202019\LIAISONS\COURS%20avec%20animations\Liaison%20Lin&#233;aire%20Rectiligne.avi" TargetMode="External"/><Relationship Id="rId6" Type="http://schemas.openxmlformats.org/officeDocument/2006/relationships/image" Target="../media/image47.emf"/><Relationship Id="rId5" Type="http://schemas.openxmlformats.org/officeDocument/2006/relationships/slide" Target="slide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media" Target="../media/media4.mp4"/><Relationship Id="rId7" Type="http://schemas.openxmlformats.org/officeDocument/2006/relationships/slide" Target="slide1.xml"/><Relationship Id="rId2" Type="http://schemas.openxmlformats.org/officeDocument/2006/relationships/video" Target="file:///C:\Users\BRUNED\Desktop\COURS%202019A\EDM%20S1A%202019\LIAISONS\COURS%20avec%20animations\Liaison%20Lin&#233;aire%20Annulaire.avi" TargetMode="External"/><Relationship Id="rId1" Type="http://schemas.microsoft.com/office/2007/relationships/media" Target="file:///C:\Users\BRUNED\Desktop\COURS%202019A\EDM%20S1A%202019\LIAISONS\COURS%20avec%20animations\Liaison%20Lin&#233;aire%20Annulaire.avi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2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1.emf"/><Relationship Id="rId4" Type="http://schemas.openxmlformats.org/officeDocument/2006/relationships/video" Target="../media/media4.mp4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5.mp4"/><Relationship Id="rId7" Type="http://schemas.openxmlformats.org/officeDocument/2006/relationships/slide" Target="slide1.xml"/><Relationship Id="rId2" Type="http://schemas.openxmlformats.org/officeDocument/2006/relationships/video" Target="file:///C:\Users\BRUNED\Desktop\COURS%202019A\EDM%20S1A%202019\LIAISONS\COURS%20avec%20animations\Liaison%20ponctuelle.avi" TargetMode="External"/><Relationship Id="rId1" Type="http://schemas.microsoft.com/office/2007/relationships/media" Target="file:///C:\Users\BRUNED\Desktop\COURS%202019A\EDM%20S1A%202019\LIAISONS\COURS%20avec%20animations\Liaison%20ponctuelle.avi" TargetMode="External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6.emf"/><Relationship Id="rId4" Type="http://schemas.openxmlformats.org/officeDocument/2006/relationships/video" Target="../media/media5.mp4"/><Relationship Id="rId9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7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8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" Target="slide12.xml"/><Relationship Id="rId21" Type="http://schemas.openxmlformats.org/officeDocument/2006/relationships/image" Target="../media/image19.png"/><Relationship Id="rId7" Type="http://schemas.openxmlformats.org/officeDocument/2006/relationships/slide" Target="slide20.xml"/><Relationship Id="rId12" Type="http://schemas.openxmlformats.org/officeDocument/2006/relationships/slide" Target="slide19.xml"/><Relationship Id="rId17" Type="http://schemas.openxmlformats.org/officeDocument/2006/relationships/image" Target="../media/image15.png"/><Relationship Id="rId2" Type="http://schemas.openxmlformats.org/officeDocument/2006/relationships/slide" Target="slide1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3.gif"/><Relationship Id="rId5" Type="http://schemas.openxmlformats.org/officeDocument/2006/relationships/slide" Target="slide15.xml"/><Relationship Id="rId15" Type="http://schemas.openxmlformats.org/officeDocument/2006/relationships/image" Target="../media/image13.png"/><Relationship Id="rId23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slide" Target="slide18.xm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leche_1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leche_1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420072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00188" y="2924175"/>
            <a:ext cx="73202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fr-FR" sz="2200" dirty="0" smtClean="0">
                <a:latin typeface="Cambria" panose="02040503050406030204" pitchFamily="18" charset="0"/>
              </a:rPr>
              <a:t>I. </a:t>
            </a:r>
            <a:r>
              <a:rPr lang="fr-FR" sz="2200" dirty="0" smtClean="0">
                <a:latin typeface="Cambria" panose="02040503050406030204" pitchFamily="18" charset="0"/>
                <a:cs typeface="Arial" pitchFamily="34" charset="0"/>
              </a:rPr>
              <a:t>QUELLE EST L’UTILITÉ DU SCHÉMA CINÉMATIQUE ?</a:t>
            </a:r>
          </a:p>
        </p:txBody>
      </p:sp>
      <p:pic>
        <p:nvPicPr>
          <p:cNvPr id="4107" name="scie alternativ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24744"/>
            <a:ext cx="2590800" cy="127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00188" y="5420072"/>
            <a:ext cx="53589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200" dirty="0" smtClean="0">
                <a:latin typeface="Cambria" panose="02040503050406030204" pitchFamily="18" charset="0"/>
              </a:rPr>
              <a:t>V. ETUDES DES LIAISONS ENTRE PIÈCES</a:t>
            </a:r>
            <a:endParaRPr lang="fr-FR" sz="2200" dirty="0">
              <a:latin typeface="Cambria" panose="02040503050406030204" pitchFamily="18" charset="0"/>
            </a:endParaRPr>
          </a:p>
        </p:txBody>
      </p:sp>
      <p:pic>
        <p:nvPicPr>
          <p:cNvPr id="4110" name="Picture 14" descr="fleche_15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7072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00188" y="4077072"/>
            <a:ext cx="44398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200" dirty="0" smtClean="0">
                <a:latin typeface="Cambria" panose="02040503050406030204" pitchFamily="18" charset="0"/>
                <a:cs typeface="Arial" pitchFamily="34" charset="0"/>
              </a:rPr>
              <a:t>III. RÈGLES DE REPRÉSENTATION</a:t>
            </a:r>
            <a:endParaRPr lang="fr-FR" sz="2200" dirty="0"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114" name="Text Box 1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00188" y="4726305"/>
            <a:ext cx="44257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200" dirty="0" smtClean="0">
                <a:latin typeface="Cambria" panose="02040503050406030204" pitchFamily="18" charset="0"/>
                <a:cs typeface="Arial" pitchFamily="34" charset="0"/>
              </a:rPr>
              <a:t>IV. MODÉLISATION DES LIAISONS</a:t>
            </a:r>
            <a:endParaRPr lang="fr-FR" sz="2200" dirty="0"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15" name="Picture 19" descr="fleche_15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71429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427346" y="0"/>
            <a:ext cx="442954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u="sng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REPRÉSENTATION DU RÉEL 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229455" y="404664"/>
            <a:ext cx="36274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schéma cinématique</a:t>
            </a:r>
            <a:endParaRPr lang="fr-FR" sz="22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6" descr="fleche_1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34" y="3475856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36609" y="3475856"/>
            <a:ext cx="73202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fr-FR" sz="2200" dirty="0" smtClean="0">
                <a:latin typeface="Cambria" panose="02040503050406030204" pitchFamily="18" charset="0"/>
              </a:rPr>
              <a:t>II. </a:t>
            </a:r>
            <a:r>
              <a:rPr lang="fr-FR" sz="2200" dirty="0">
                <a:latin typeface="Cambria" panose="02040503050406030204" pitchFamily="18" charset="0"/>
                <a:cs typeface="Arial" pitchFamily="34" charset="0"/>
              </a:rPr>
              <a:t>QUE FAUT-IL DONC REPRÉSENTER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6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  <p:bldLst>
      <p:bldP spid="4105" grpId="0" autoUpdateAnimBg="0"/>
      <p:bldP spid="4108" grpId="0" autoUpdateAnimBg="0"/>
      <p:bldP spid="4111" grpId="0" autoUpdateAnimBg="0"/>
      <p:bldP spid="4114" grpId="0" autoUpdateAnimBg="0"/>
      <p:bldP spid="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71550" y="1412875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00788" y="1557338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0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455738" y="4746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b="0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619672" y="3861048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949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29669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1043608" y="1844824"/>
            <a:ext cx="367245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 d'animation pour cette liaison, car elle concerne des pièces </a:t>
            </a:r>
            <a:r>
              <a:rPr lang="fr-FR" sz="2000" u="sng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immobiles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les unes par rapport aux autres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268538" y="152081"/>
            <a:ext cx="670407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ENCASTREMENT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6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380312" y="198884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7308304" y="227687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8304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596336" y="227687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96336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596336" y="29969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452320" y="299695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364" y="5085184"/>
            <a:ext cx="2214000" cy="81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1676" y="5085184"/>
            <a:ext cx="1350000" cy="756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98" grpId="0"/>
      <p:bldP spid="1951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79050" y="152081"/>
            <a:ext cx="47713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PIVOT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99592" y="980728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597650" y="1185835"/>
            <a:ext cx="22327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979712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926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726192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272" name="Group 56"/>
          <p:cNvGrpSpPr>
            <a:grpSpLocks/>
          </p:cNvGrpSpPr>
          <p:nvPr/>
        </p:nvGrpSpPr>
        <p:grpSpPr bwMode="auto">
          <a:xfrm>
            <a:off x="2844032" y="1413099"/>
            <a:ext cx="755650" cy="720725"/>
            <a:chOff x="3560" y="2205"/>
            <a:chExt cx="476" cy="454"/>
          </a:xfrm>
        </p:grpSpPr>
        <p:sp>
          <p:nvSpPr>
            <p:cNvPr id="9273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pic>
        <p:nvPicPr>
          <p:cNvPr id="9283" name="Liaison Pivo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3099"/>
            <a:ext cx="2305050" cy="200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059832" y="2420888"/>
            <a:ext cx="345638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Une liaison </a:t>
            </a:r>
            <a:r>
              <a:rPr lang="fr-FR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pivot </a:t>
            </a: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est définie par </a:t>
            </a:r>
            <a:r>
              <a:rPr lang="fr-FR" sz="1800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 axe de rotation</a:t>
            </a:r>
            <a:r>
              <a:rPr lang="fr-FR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ex:</a:t>
            </a:r>
            <a:r>
              <a:rPr lang="fr-FR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liaison</a:t>
            </a:r>
            <a:r>
              <a:rPr lang="fr-FR" sz="1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pivot d’axe (A, x)</a:t>
            </a:r>
            <a:endParaRPr lang="fr-FR" sz="1800" i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236296" y="1556792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7164288" y="184482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64288" y="22048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452320" y="184482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52320" y="22048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452320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7308304" y="256490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5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1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713" y="5106428"/>
            <a:ext cx="2160000" cy="877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40" y="5106427"/>
            <a:ext cx="1242000" cy="81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600" fill="hold"/>
                                        <p:tgtEl>
                                          <p:spTgt spid="9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83"/>
                  </p:tgtEl>
                </p:cond>
              </p:nextCondLst>
            </p:seq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83"/>
                </p:tgtEl>
              </p:cMediaNode>
            </p:video>
          </p:childTnLst>
        </p:cTn>
      </p:par>
    </p:tnLst>
    <p:bldLst>
      <p:bldP spid="9229" grpId="0"/>
      <p:bldP spid="9260" grpId="0"/>
      <p:bldP spid="28" grpId="0"/>
      <p:bldP spid="3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55303" y="982092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7080138" y="965454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130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590685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31" name="Liaison Glissièr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9" y="1342455"/>
            <a:ext cx="2232025" cy="2014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666115" y="152081"/>
            <a:ext cx="53703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GLISSI</a:t>
            </a:r>
            <a:r>
              <a:rPr lang="fr-FR" sz="2600" dirty="0" smtClean="0">
                <a:solidFill>
                  <a:srgbClr val="FFC000"/>
                </a:solidFill>
                <a:latin typeface="Segoe UI"/>
                <a:ea typeface="Segoe UI"/>
                <a:cs typeface="Segoe UI"/>
              </a:rPr>
              <a:t>È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2843808" y="1268760"/>
            <a:ext cx="755650" cy="720725"/>
            <a:chOff x="3560" y="2205"/>
            <a:chExt cx="476" cy="45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700016" y="2009775"/>
            <a:ext cx="3960216" cy="1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GLISSIERE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direction de translation 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glissière de direction x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6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668344" y="1340768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7596336" y="162880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596336" y="19888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884368" y="162880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884368" y="19888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884368" y="23488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740352" y="234888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471592" y="3429001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5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471592" y="3140968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1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9376" y="5193952"/>
            <a:ext cx="2214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5680" y="5121944"/>
            <a:ext cx="1459543" cy="8109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00" fill="hold"/>
                                        <p:tgtEl>
                                          <p:spTgt spid="11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31"/>
                  </p:tgtEl>
                </p:cond>
              </p:nextCondLst>
            </p:seq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331"/>
                </p:tgtEl>
              </p:cMediaNode>
            </p:video>
          </p:childTnLst>
        </p:cTn>
      </p:par>
    </p:tnLst>
    <p:bldLst>
      <p:bldP spid="11278" grpId="0"/>
      <p:bldP spid="11308" grpId="0"/>
      <p:bldP spid="35" grpId="0" autoUpdateAnimBg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71327" y="1052736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</a:t>
            </a:r>
            <a:r>
              <a:rPr lang="fr-FR" sz="1600" i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endParaRPr lang="fr-FR" sz="1600" i="1" u="sng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975172" y="1201796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932041" y="2996952"/>
            <a:ext cx="421196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20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2000" i="1" dirty="0" smtClean="0">
                <a:solidFill>
                  <a:srgbClr val="FF0000"/>
                </a:solidFill>
                <a:cs typeface="Times New Roman" pitchFamily="18" charset="0"/>
              </a:rPr>
              <a:t> = 1</a:t>
            </a:r>
            <a:r>
              <a:rPr lang="fr-FR" sz="20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fr-FR" sz="1600" b="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(</a:t>
            </a:r>
            <a:r>
              <a:rPr lang="fr-FR" sz="1600" b="0" i="1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mouvements </a:t>
            </a:r>
            <a:r>
              <a:rPr lang="fr-FR" sz="1600" b="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liés)</a:t>
            </a:r>
            <a:endParaRPr lang="fr-FR" sz="1600" b="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1979712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233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96575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56" name="Liaison Helicoidale_Vis seul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1658"/>
            <a:ext cx="2520950" cy="198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032289" y="152082"/>
            <a:ext cx="609384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HELICO</a:t>
            </a:r>
            <a:r>
              <a:rPr lang="fr-FR" sz="2600" dirty="0" smtClean="0">
                <a:solidFill>
                  <a:srgbClr val="FFC000"/>
                </a:solidFill>
                <a:latin typeface="Segoe UI"/>
                <a:ea typeface="Segoe UI"/>
                <a:cs typeface="Segoe UI"/>
              </a:rPr>
              <a:t>Ï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DALE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3203848" y="980728"/>
            <a:ext cx="755650" cy="720725"/>
            <a:chOff x="3560" y="2205"/>
            <a:chExt cx="476" cy="454"/>
          </a:xfrm>
        </p:grpSpPr>
        <p:sp>
          <p:nvSpPr>
            <p:cNvPr id="32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3059832" y="1772816"/>
            <a:ext cx="3960216" cy="1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HELICOIDALE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axe.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hélicoïdale </a:t>
            </a:r>
            <a:r>
              <a:rPr lang="fr-FR" sz="1800" i="1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d'axe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(A, x)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96336" y="16288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7524328" y="19168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524328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812360" y="19168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812360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812360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7668344" y="26369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932040" y="3573016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5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6916" y="5197162"/>
            <a:ext cx="1980000" cy="792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101688"/>
            <a:ext cx="1512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100" fill="hold"/>
                                        <p:tgtEl>
                                          <p:spTgt spid="12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6"/>
                  </p:tgtEl>
                </p:cond>
              </p:nextCondLst>
            </p:seq>
            <p:vide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56"/>
                </p:tgtEl>
              </p:cMediaNode>
            </p:video>
          </p:childTnLst>
        </p:cTn>
      </p:par>
    </p:tnLst>
    <p:bldLst>
      <p:bldP spid="12302" grpId="0"/>
      <p:bldP spid="12303" grpId="0"/>
      <p:bldP spid="12332" grpId="0"/>
      <p:bldP spid="38" grpId="0" autoUpdateAnimBg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3295" y="1158999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700016" y="2009775"/>
            <a:ext cx="4176240" cy="1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PIVOT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GLISSANT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axe.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pivot glissant </a:t>
            </a:r>
            <a:r>
              <a:rPr lang="fr-FR" sz="1800" i="1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d'axe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(A, x)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660232" y="1196752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3471863" y="4746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b="0"/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028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25822"/>
              </p:ext>
            </p:extLst>
          </p:nvPr>
        </p:nvGraphicFramePr>
        <p:xfrm>
          <a:off x="2051050" y="4365625"/>
          <a:ext cx="4968875" cy="1943100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08" name="Liaison Pivot Glissan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9362"/>
            <a:ext cx="2233613" cy="2125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555776" y="152082"/>
            <a:ext cx="64432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PIVOT GLISSANT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2771800" y="1196752"/>
            <a:ext cx="755650" cy="720725"/>
            <a:chOff x="3560" y="2205"/>
            <a:chExt cx="476" cy="454"/>
          </a:xfrm>
        </p:grpSpPr>
        <p:sp>
          <p:nvSpPr>
            <p:cNvPr id="30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aphicFrame>
        <p:nvGraphicFramePr>
          <p:cNvPr id="36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380312" y="198884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7308304" y="227687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08304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596336" y="227687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96336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596336" y="29969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452320" y="299695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4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2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71800" y="5125546"/>
            <a:ext cx="1890000" cy="63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61863" y="5125546"/>
            <a:ext cx="1296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1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600" fill="hold"/>
                                        <p:tgtEl>
                                          <p:spTgt spid="10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8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08"/>
                </p:tgtEl>
              </p:cMediaNode>
            </p:video>
          </p:childTnLst>
        </p:cTn>
      </p:par>
    </p:tnLst>
    <p:bldLst>
      <p:bldP spid="10253" grpId="0" autoUpdateAnimBg="0"/>
      <p:bldP spid="10254" grpId="0" autoUpdateAnimBg="0"/>
      <p:bldP spid="10285" grpId="0" autoUpdateAnimBg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4461" y="1052190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195736" y="1844824"/>
            <a:ext cx="4880980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SPHÉRIQUE </a:t>
            </a:r>
            <a:r>
              <a:rPr lang="fr-FR" sz="1800" dirty="0" smtClean="0">
                <a:latin typeface="Segoe UI"/>
                <a:ea typeface="Segoe UI"/>
                <a:cs typeface="Segoe UI"/>
              </a:rPr>
              <a:t>À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DOIGT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axes de rotation.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SPHERIQUE </a:t>
            </a:r>
            <a:r>
              <a:rPr lang="fr-FR" sz="1800" dirty="0" smtClean="0">
                <a:solidFill>
                  <a:srgbClr val="FF3300"/>
                </a:solidFill>
                <a:latin typeface="Segoe UI"/>
                <a:ea typeface="Segoe UI"/>
                <a:cs typeface="Segoe UI"/>
              </a:rPr>
              <a:t>À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DOIGT d’axes (A, x) et (A, y)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050861" y="1219653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745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53591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64" name="Group 56"/>
          <p:cNvGrpSpPr>
            <a:grpSpLocks/>
          </p:cNvGrpSpPr>
          <p:nvPr/>
        </p:nvGrpSpPr>
        <p:grpSpPr bwMode="auto">
          <a:xfrm>
            <a:off x="2483768" y="1124744"/>
            <a:ext cx="755650" cy="720725"/>
            <a:chOff x="3560" y="2205"/>
            <a:chExt cx="476" cy="454"/>
          </a:xfrm>
        </p:grpSpPr>
        <p:sp>
          <p:nvSpPr>
            <p:cNvPr id="17465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67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68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69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pic>
        <p:nvPicPr>
          <p:cNvPr id="17475" name="Liaison Spherique a doigt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1" y="1412553"/>
            <a:ext cx="1455738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1981718" y="176571"/>
            <a:ext cx="71622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SPHÉRIQUE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DOIGT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aphicFrame>
        <p:nvGraphicFramePr>
          <p:cNvPr id="28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24328" y="16288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7452320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452320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740352" y="19168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740352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40352" y="26369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7596336" y="26369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4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2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8311" y="5181754"/>
            <a:ext cx="1350000" cy="621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6543" y="5181754"/>
            <a:ext cx="1458000" cy="769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6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33" fill="hold"/>
                                        <p:tgtEl>
                                          <p:spTgt spid="17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5"/>
                  </p:tgtEl>
                </p:cond>
              </p:nextCondLst>
            </p:seq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75"/>
                </p:tgtEl>
              </p:cMediaNode>
            </p:video>
          </p:childTnLst>
        </p:cTn>
      </p:par>
    </p:tnLst>
    <p:bldLst>
      <p:bldP spid="17420" grpId="0"/>
      <p:bldP spid="17421" grpId="0"/>
      <p:bldP spid="17422" grpId="0"/>
      <p:bldP spid="17452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91618" y="1052736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699792" y="1988840"/>
            <a:ext cx="4014984" cy="1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</a:t>
            </a:r>
            <a:r>
              <a:rPr lang="fr-FR" sz="1800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RIQUE ou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ROTULE</a:t>
            </a:r>
            <a:endParaRPr lang="fr-FR" sz="18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définie par </a:t>
            </a:r>
            <a:r>
              <a:rPr lang="fr-FR" sz="1800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centre.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sphérique de centre </a:t>
            </a:r>
            <a:r>
              <a:rPr lang="fr-FR" sz="1800" i="1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964803" y="1197199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3348038" y="4005263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642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61678"/>
              </p:ext>
            </p:extLst>
          </p:nvPr>
        </p:nvGraphicFramePr>
        <p:xfrm>
          <a:off x="2051050" y="4365625"/>
          <a:ext cx="5041900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891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51" name="Liaison rotul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3099"/>
            <a:ext cx="2160588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3428974" y="188640"/>
            <a:ext cx="57150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SPHERIQUE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2915816" y="1124744"/>
            <a:ext cx="755650" cy="720725"/>
            <a:chOff x="3560" y="2205"/>
            <a:chExt cx="476" cy="45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aphicFrame>
        <p:nvGraphicFramePr>
          <p:cNvPr id="3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24328" y="16288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7452320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452320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740352" y="19168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40352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740352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7596336" y="26369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436096" y="3212976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mobilité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3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436096" y="3501009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3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Liaison rotul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407" y="1369884"/>
            <a:ext cx="2271154" cy="225373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5125034"/>
            <a:ext cx="1764000" cy="677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53031"/>
            <a:ext cx="1701000" cy="866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0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100" fill="hold"/>
                                        <p:tgtEl>
                                          <p:spTgt spid="16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51"/>
                  </p:tgtEl>
                </p:cond>
              </p:nextCondLst>
            </p:seq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451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6397" grpId="0"/>
      <p:bldP spid="16398" grpId="0"/>
      <p:bldP spid="16428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847229" y="908720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660829" y="1197106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348038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335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84170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81" name="appui plan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" y="1255944"/>
            <a:ext cx="2305050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182718" y="152082"/>
            <a:ext cx="585538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APPUI PLAN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2915816" y="1052736"/>
            <a:ext cx="755650" cy="720725"/>
            <a:chOff x="3560" y="2205"/>
            <a:chExt cx="476" cy="45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627784" y="1772816"/>
            <a:ext cx="4248472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APPUI PLAN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direction normale au plan.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appui plan de direction normale z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6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24328" y="16288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7452320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452320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740352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740352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40352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596336" y="26369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292080" y="3356993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3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292080" y="3140968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3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pic>
        <p:nvPicPr>
          <p:cNvPr id="2" name="appui pla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7290" y="1341288"/>
            <a:ext cx="2231651" cy="175615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4573" y="5197456"/>
            <a:ext cx="1260000" cy="740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829" y="4981432"/>
            <a:ext cx="1512000" cy="992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8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81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325" grpId="0"/>
      <p:bldP spid="13355" grpId="0"/>
      <p:bldP spid="3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11287" y="980951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840983" y="995107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56873"/>
              </p:ext>
            </p:extLst>
          </p:nvPr>
        </p:nvGraphicFramePr>
        <p:xfrm>
          <a:off x="2051050" y="4365625"/>
          <a:ext cx="5041900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891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29" name="Liaison Linéaire Rectilign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1314"/>
            <a:ext cx="1858963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947824" y="116632"/>
            <a:ext cx="701666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9. Etude </a:t>
            </a:r>
            <a:r>
              <a:rPr lang="fr-FR" sz="2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5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5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LIN</a:t>
            </a:r>
            <a:r>
              <a:rPr lang="fr-FR" sz="2500" dirty="0" smtClean="0">
                <a:solidFill>
                  <a:srgbClr val="FFC000"/>
                </a:solidFill>
                <a:latin typeface="Segoe UI"/>
                <a:ea typeface="Segoe UI"/>
                <a:cs typeface="Segoe UI"/>
              </a:rPr>
              <a:t>É</a:t>
            </a:r>
            <a:r>
              <a:rPr lang="fr-FR" sz="25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AIRE RECTILIGNE</a:t>
            </a:r>
            <a:endParaRPr lang="fr-FR" sz="25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2483768" y="980728"/>
            <a:ext cx="755650" cy="720725"/>
            <a:chOff x="3560" y="2205"/>
            <a:chExt cx="476" cy="454"/>
          </a:xfrm>
        </p:grpSpPr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339752" y="1700808"/>
            <a:ext cx="4608512" cy="16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LINEAIRE RECTILIGNE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axe et la direction normale au plan.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linéaire rectiligne d’axe (A, x) et de direction normale z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24328" y="1340768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7452320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52320" y="198884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40352" y="16288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40352" y="19888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740352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7596336" y="234888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436096" y="3284984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4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436096" y="3573017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2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3245" y="5269465"/>
            <a:ext cx="1836000" cy="783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7541" y="5053441"/>
            <a:ext cx="1296000" cy="999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4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00" fill="hold"/>
                                        <p:tgtEl>
                                          <p:spTgt spid="15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100" fill="hold"/>
                                        <p:tgtEl>
                                          <p:spTgt spid="15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29"/>
                  </p:tgtEl>
                </p:cond>
              </p:nextCondLst>
            </p:seq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429"/>
                </p:tgtEl>
              </p:cMediaNode>
            </p:video>
          </p:childTnLst>
        </p:cTn>
      </p:par>
    </p:tnLst>
    <p:bldLst>
      <p:bldP spid="15373" grpId="0"/>
      <p:bldP spid="15403" grpId="0"/>
      <p:bldP spid="35" grpId="0"/>
      <p:bldP spid="36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08052" y="980728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876355" y="1125191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847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35435"/>
              </p:ext>
            </p:extLst>
          </p:nvPr>
        </p:nvGraphicFramePr>
        <p:xfrm>
          <a:off x="2051050" y="4365625"/>
          <a:ext cx="4968875" cy="1943418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9" name="Liaison Linéaire Annulair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1091"/>
            <a:ext cx="1849438" cy="239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835696" y="287650"/>
            <a:ext cx="689163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5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10. Etude </a:t>
            </a:r>
            <a:r>
              <a:rPr lang="fr-FR" sz="2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5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5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SPHERE CYLINDRE</a:t>
            </a:r>
            <a:endParaRPr lang="fr-FR" sz="25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3" name="Bouton d'action : Retour 42">
            <a:hlinkClick r:id="rId8" action="ppaction://hlinksldjump" highlightClick="1"/>
          </p:cNvPr>
          <p:cNvSpPr/>
          <p:nvPr/>
        </p:nvSpPr>
        <p:spPr bwMode="auto">
          <a:xfrm>
            <a:off x="6165478" y="6525344"/>
            <a:ext cx="432172" cy="261367"/>
          </a:xfrm>
          <a:prstGeom prst="actionButtonRetur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2555776" y="1052736"/>
            <a:ext cx="755650" cy="720725"/>
            <a:chOff x="3560" y="2205"/>
            <a:chExt cx="476" cy="454"/>
          </a:xfrm>
        </p:grpSpPr>
        <p:sp>
          <p:nvSpPr>
            <p:cNvPr id="37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2483768" y="1916832"/>
            <a:ext cx="4392488" cy="160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SPHERE CYLINDRE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LINEAIRE ANNULAIRE 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centre et sa direction.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cylindre de centre A et de direction x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524328" y="1556792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7452320" y="184482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52320" y="22048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740352" y="184482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40352" y="22048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740352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596336" y="256490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=4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2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Liaison Linéaire Annulair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7849" y="1287845"/>
            <a:ext cx="2007610" cy="259820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239" y="4938010"/>
            <a:ext cx="1944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558" y="5010009"/>
            <a:ext cx="1242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51" name="Connecteur droit 50"/>
          <p:cNvCxnSpPr/>
          <p:nvPr/>
        </p:nvCxnSpPr>
        <p:spPr>
          <a:xfrm>
            <a:off x="2916263" y="5514074"/>
            <a:ext cx="2880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18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99"/>
                  </p:tgtEl>
                </p:cond>
              </p:nextCondLst>
            </p:seq>
            <p:vide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99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446" grpId="0"/>
      <p:bldP spid="18476" grpId="0"/>
      <p:bldP spid="47" grpId="0" autoUpdateAnimBg="0"/>
      <p:bldP spid="30" grpId="0"/>
      <p:bldP spid="31" grpId="0"/>
      <p:bldP spid="32" grpId="0"/>
      <p:bldP spid="33" grpId="0"/>
      <p:bldP spid="34" grpId="0"/>
      <p:bldP spid="35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550" y="1408127"/>
            <a:ext cx="802889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définition, un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mécanisme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 composé de plusieurs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sous-ensembles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reliés entre eux par une ou plusieurs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liaisons</a:t>
            </a:r>
            <a:r>
              <a:rPr lang="fr-FR" sz="22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2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9550" y="2708920"/>
            <a:ext cx="810090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Mais, 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lecture des plans d’ensemble n’est pas toujours aisée (cas de mécanismes existants) et il est utile d’en simplifier la représentation.</a:t>
            </a:r>
          </a:p>
          <a:p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547665" y="260648"/>
            <a:ext cx="76328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indent="0" algn="r" eaLnBrk="1" hangingPunct="1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</a:rPr>
              <a:t>I. </a:t>
            </a: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QUELLE EST L’UTILITÉ DU SCHÉMA CINÉMATIQUE ?</a:t>
            </a:r>
          </a:p>
        </p:txBody>
      </p:sp>
      <p:sp>
        <p:nvSpPr>
          <p:cNvPr id="2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9550" y="4307870"/>
            <a:ext cx="810090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Lorsque le mécanisme n’existe pas (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phase de conception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on a besoin d’un schéma illustrant le fonctionnement attendu sans toutefois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limiter le concepteur</a:t>
            </a:r>
            <a:r>
              <a:rPr lang="fr-FR" sz="22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dans les formes et dimensions à concevoir.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9279" y="1125215"/>
            <a:ext cx="1368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Animation :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732339" y="1269678"/>
            <a:ext cx="2016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Degrés de liberté :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2051720" y="3933056"/>
            <a:ext cx="2879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u="sng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Schématisation normalisée :</a:t>
            </a:r>
          </a:p>
        </p:txBody>
      </p:sp>
      <p:graphicFrame>
        <p:nvGraphicFramePr>
          <p:cNvPr id="1438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77511"/>
              </p:ext>
            </p:extLst>
          </p:nvPr>
        </p:nvGraphicFramePr>
        <p:xfrm>
          <a:off x="2051050" y="4365625"/>
          <a:ext cx="4968875" cy="1871663"/>
        </p:xfrm>
        <a:graphic>
          <a:graphicData uri="http://schemas.openxmlformats.org/drawingml/2006/table">
            <a:tbl>
              <a:tblPr/>
              <a:tblGrid>
                <a:gridCol w="2952750"/>
                <a:gridCol w="20161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le plan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Dans l'espace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406" name="Liaison ponctuelle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5578"/>
            <a:ext cx="1689100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2665414" y="201182"/>
            <a:ext cx="64837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11. Etude </a:t>
            </a:r>
            <a:r>
              <a:rPr lang="fr-FR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</a:t>
            </a:r>
            <a:r>
              <a:rPr lang="fr-FR" sz="2600" dirty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600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SPHERE PLAN</a:t>
            </a:r>
            <a:endParaRPr lang="fr-FR" sz="2600" dirty="0">
              <a:solidFill>
                <a:srgbClr val="FFC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30" name="Group 56"/>
          <p:cNvGrpSpPr>
            <a:grpSpLocks/>
          </p:cNvGrpSpPr>
          <p:nvPr/>
        </p:nvGrpSpPr>
        <p:grpSpPr bwMode="auto">
          <a:xfrm>
            <a:off x="2555776" y="1124744"/>
            <a:ext cx="755650" cy="720725"/>
            <a:chOff x="3560" y="2205"/>
            <a:chExt cx="476" cy="454"/>
          </a:xfrm>
        </p:grpSpPr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267744" y="2060848"/>
            <a:ext cx="4500896" cy="10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SPHERE PLAN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PONCTUELLE 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définie par </a:t>
            </a:r>
            <a:r>
              <a:rPr lang="fr-FR" sz="1800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 normale.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fr-FR" sz="18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(ex : Liaison </a:t>
            </a:r>
            <a:r>
              <a:rPr lang="fr-FR" sz="1800" i="1" dirty="0" smtClean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plan de normale (A, z)</a:t>
            </a:r>
            <a:r>
              <a:rPr lang="fr-FR" sz="18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FR" sz="1800" b="0" i="1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308304" y="16288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7236296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236296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524328" y="19168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524328" y="22768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524328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7380312" y="26369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292080" y="3428999"/>
            <a:ext cx="3672408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liberté : </a:t>
            </a:r>
            <a:r>
              <a:rPr lang="fr-FR" sz="1800" i="1" dirty="0" err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5 </a:t>
            </a:r>
            <a:endParaRPr lang="fr-FR" sz="1800" dirty="0">
              <a:solidFill>
                <a:srgbClr val="FF3300"/>
              </a:solidFill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5292080" y="3717032"/>
            <a:ext cx="3707904" cy="2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</a:t>
            </a:r>
            <a:r>
              <a:rPr lang="fr-FR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:</a:t>
            </a:r>
            <a:r>
              <a:rPr lang="fr-FR" sz="1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fr-FR" sz="1800" i="1" baseline="-25000" dirty="0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fr-FR" sz="1800" i="1" dirty="0" smtClean="0">
                <a:solidFill>
                  <a:srgbClr val="FF0000"/>
                </a:solidFill>
                <a:cs typeface="Times New Roman" pitchFamily="18" charset="0"/>
              </a:rPr>
              <a:t> = 1</a:t>
            </a:r>
            <a:endParaRPr lang="fr-FR" sz="1800" dirty="0">
              <a:solidFill>
                <a:srgbClr val="FF33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Liaison ponctuelle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1476" y="1477765"/>
            <a:ext cx="1720164" cy="2345432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8043" y="5017994"/>
            <a:ext cx="2160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2339" y="4873978"/>
            <a:ext cx="1620000" cy="877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3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100" fill="hold"/>
                                        <p:tgtEl>
                                          <p:spTgt spid="144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06"/>
                  </p:tgtEl>
                </p:cond>
              </p:nextCondLst>
            </p:seq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406"/>
                </p:tgtEl>
              </p:cMediaNode>
            </p:vide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349" grpId="0"/>
      <p:bldP spid="14379" grpId="0"/>
      <p:bldP spid="37" grpId="0" autoUpdateAnimBg="0"/>
      <p:bldP spid="40" grpId="0"/>
      <p:bldP spid="41" grpId="0"/>
      <p:bldP spid="42" grpId="0"/>
      <p:bldP spid="43" grpId="0"/>
      <p:bldP spid="46" grpId="0"/>
      <p:bldP spid="47" grpId="0"/>
      <p:bldP spid="38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3445"/>
              </p:ext>
            </p:extLst>
          </p:nvPr>
        </p:nvGraphicFramePr>
        <p:xfrm>
          <a:off x="539552" y="1052736"/>
          <a:ext cx="8208911" cy="573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611"/>
                <a:gridCol w="2694845"/>
                <a:gridCol w="2088232"/>
                <a:gridCol w="1152128"/>
                <a:gridCol w="432048"/>
                <a:gridCol w="432047"/>
              </a:tblGrid>
              <a:tr h="716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Nature liaison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Schématisation plane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Schématisation spatiale</a:t>
                      </a:r>
                      <a:endParaRPr lang="fr-F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Degrés de liberté</a:t>
                      </a: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c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s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Segoe UI"/>
                          <a:ea typeface="Times New Roman"/>
                        </a:rPr>
                        <a:t>Liaison </a:t>
                      </a: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encastrement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pivot d’axe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(</a:t>
                      </a:r>
                      <a:r>
                        <a:rPr lang="fr-FR" sz="1600" i="1" dirty="0" err="1" smtClean="0">
                          <a:effectLst/>
                          <a:latin typeface="Segoe UI"/>
                          <a:ea typeface="Times New Roman"/>
                        </a:rPr>
                        <a:t>A,x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)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glissière de direction 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z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44624"/>
            <a:ext cx="81369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IV.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</a:rPr>
              <a:t>TABLEAU RÉCAPITULATIF DES </a:t>
            </a:r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LIAISONS</a:t>
            </a:r>
          </a:p>
          <a:p>
            <a:pPr lvl="0" algn="r"/>
            <a:r>
              <a:rPr lang="fr-FR" sz="24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2/5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11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020272" y="1916832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948264" y="220486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48264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36296" y="220486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36296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36296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7092280" y="292494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graphicFrame>
        <p:nvGraphicFramePr>
          <p:cNvPr id="24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948264" y="3573016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876256" y="3861048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76256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64288" y="3861048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64288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164288" y="45811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7020272" y="4581128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2214000" cy="81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1350000" cy="756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2160000" cy="877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1" y="3861047"/>
            <a:ext cx="1242000" cy="81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589240"/>
            <a:ext cx="2214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517232"/>
            <a:ext cx="1459543" cy="8109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956376" y="2420888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8388424" y="2420888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7956376" y="407707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88424" y="4077072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8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7020272" y="5301208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986811" y="622398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948264" y="59492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6296" y="558924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236296" y="59492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236296" y="63093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7066396" y="564094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8028384" y="580526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8388424" y="580526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1" name="Group 56"/>
          <p:cNvGrpSpPr>
            <a:grpSpLocks/>
          </p:cNvGrpSpPr>
          <p:nvPr/>
        </p:nvGrpSpPr>
        <p:grpSpPr bwMode="auto">
          <a:xfrm>
            <a:off x="5508110" y="3861048"/>
            <a:ext cx="468313" cy="720725"/>
            <a:chOff x="3560" y="2205"/>
            <a:chExt cx="295" cy="454"/>
          </a:xfrm>
        </p:grpSpPr>
        <p:sp>
          <p:nvSpPr>
            <p:cNvPr id="42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A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64" name="Group 56"/>
          <p:cNvGrpSpPr>
            <a:grpSpLocks/>
          </p:cNvGrpSpPr>
          <p:nvPr/>
        </p:nvGrpSpPr>
        <p:grpSpPr bwMode="auto">
          <a:xfrm>
            <a:off x="4860032" y="6382674"/>
            <a:ext cx="361950" cy="287338"/>
            <a:chOff x="3560" y="2478"/>
            <a:chExt cx="228" cy="181"/>
          </a:xfrm>
        </p:grpSpPr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3445"/>
              </p:ext>
            </p:extLst>
          </p:nvPr>
        </p:nvGraphicFramePr>
        <p:xfrm>
          <a:off x="539552" y="1052736"/>
          <a:ext cx="8208911" cy="5704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160240"/>
                <a:gridCol w="2160240"/>
                <a:gridCol w="1215291"/>
                <a:gridCol w="556416"/>
                <a:gridCol w="604556"/>
              </a:tblGrid>
              <a:tr h="716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Nature liaison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Schématisation plane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Schématisation spatiale</a:t>
                      </a:r>
                      <a:endParaRPr lang="fr-F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Degrés de liberté</a:t>
                      </a: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c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s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59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hélicoïdale d’axe 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(</a:t>
                      </a:r>
                      <a:r>
                        <a:rPr lang="fr-FR" sz="1600" i="1" baseline="0" dirty="0" err="1" smtClean="0">
                          <a:effectLst/>
                          <a:latin typeface="Segoe UI"/>
                          <a:ea typeface="Times New Roman"/>
                        </a:rPr>
                        <a:t>A,x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)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pivot glissant d’axe 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(</a:t>
                      </a:r>
                      <a:r>
                        <a:rPr lang="fr-FR" sz="1600" i="1" baseline="0" dirty="0" err="1" smtClean="0">
                          <a:effectLst/>
                          <a:latin typeface="Segoe UI"/>
                          <a:ea typeface="Times New Roman"/>
                        </a:rPr>
                        <a:t>A,x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)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sphérique à doigt d’axes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(</a:t>
                      </a:r>
                      <a:r>
                        <a:rPr lang="fr-FR" sz="1600" i="1" dirty="0" err="1" smtClean="0">
                          <a:effectLst/>
                          <a:latin typeface="Segoe UI"/>
                          <a:ea typeface="Times New Roman"/>
                        </a:rPr>
                        <a:t>A,x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) et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 (</a:t>
                      </a:r>
                      <a:r>
                        <a:rPr lang="fr-FR" sz="1600" i="1" baseline="0" dirty="0" err="1" smtClean="0">
                          <a:effectLst/>
                          <a:latin typeface="Segoe UI"/>
                          <a:ea typeface="Times New Roman"/>
                        </a:rPr>
                        <a:t>A,y</a:t>
                      </a:r>
                      <a:r>
                        <a:rPr lang="fr-FR" sz="1600" i="1" baseline="0" dirty="0" smtClean="0">
                          <a:effectLst/>
                          <a:latin typeface="Segoe UI"/>
                          <a:ea typeface="Times New Roman"/>
                        </a:rPr>
                        <a:t>)</a:t>
                      </a: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44624"/>
            <a:ext cx="81369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IV.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</a:rPr>
              <a:t>TABLEAU RÉCAPITULATIF DES </a:t>
            </a:r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LIAISONS</a:t>
            </a:r>
          </a:p>
          <a:p>
            <a:pPr lvl="0" algn="r"/>
            <a:r>
              <a:rPr lang="fr-FR" sz="24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1/4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1980000" cy="792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1512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3933056"/>
            <a:ext cx="1890000" cy="630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3861048"/>
            <a:ext cx="1296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661248"/>
            <a:ext cx="1350000" cy="621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661248"/>
            <a:ext cx="1458000" cy="769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660232" y="1916832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588224" y="220486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88224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76256" y="220486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76256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876256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732240" y="292494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graphicFrame>
        <p:nvGraphicFramePr>
          <p:cNvPr id="24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660232" y="3501008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6588224" y="378904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88224" y="41490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876256" y="378904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76256" y="41490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76256" y="450912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6732240" y="450912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668344" y="24208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244408" y="24208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668344" y="40050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244408" y="40050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</a:p>
        </p:txBody>
      </p:sp>
      <p:graphicFrame>
        <p:nvGraphicFramePr>
          <p:cNvPr id="3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660232" y="52292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6588224" y="55172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88224" y="58772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876256" y="55172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876256" y="58772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876256" y="62373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732240" y="6237312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668344" y="58052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244408" y="580526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380312" y="285293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Tx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et </a:t>
            </a:r>
            <a:r>
              <a:rPr lang="fr-FR" sz="16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Rx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sont liées</a:t>
            </a:r>
          </a:p>
          <a:p>
            <a:endParaRPr lang="fr-FR" dirty="0"/>
          </a:p>
        </p:txBody>
      </p:sp>
      <p:grpSp>
        <p:nvGrpSpPr>
          <p:cNvPr id="45" name="Group 56"/>
          <p:cNvGrpSpPr>
            <a:grpSpLocks/>
          </p:cNvGrpSpPr>
          <p:nvPr/>
        </p:nvGrpSpPr>
        <p:grpSpPr bwMode="auto">
          <a:xfrm>
            <a:off x="4499992" y="2204864"/>
            <a:ext cx="755650" cy="720725"/>
            <a:chOff x="3560" y="2205"/>
            <a:chExt cx="476" cy="454"/>
          </a:xfrm>
        </p:grpSpPr>
        <p:sp>
          <p:nvSpPr>
            <p:cNvPr id="46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4860032" y="3861048"/>
            <a:ext cx="755650" cy="720725"/>
            <a:chOff x="3560" y="2205"/>
            <a:chExt cx="476" cy="454"/>
          </a:xfrm>
        </p:grpSpPr>
        <p:sp>
          <p:nvSpPr>
            <p:cNvPr id="53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4715570" y="5660680"/>
            <a:ext cx="1044575" cy="649288"/>
            <a:chOff x="3469" y="2250"/>
            <a:chExt cx="658" cy="409"/>
          </a:xfrm>
        </p:grpSpPr>
        <p:sp>
          <p:nvSpPr>
            <p:cNvPr id="60" name="Line 57"/>
            <p:cNvSpPr>
              <a:spLocks noChangeShapeType="1"/>
            </p:cNvSpPr>
            <p:nvPr/>
          </p:nvSpPr>
          <p:spPr bwMode="auto">
            <a:xfrm flipH="1">
              <a:off x="3605" y="2478"/>
              <a:ext cx="183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 flipH="1" flipV="1">
              <a:off x="3741" y="2341"/>
              <a:ext cx="47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832" y="2250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3469" y="2386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4014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66" name="Text Box 61"/>
          <p:cNvSpPr txBox="1">
            <a:spLocks noChangeArrowheads="1"/>
          </p:cNvSpPr>
          <p:nvPr/>
        </p:nvSpPr>
        <p:spPr bwMode="auto">
          <a:xfrm>
            <a:off x="4807705" y="2793037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 Box 61"/>
          <p:cNvSpPr txBox="1">
            <a:spLocks noChangeArrowheads="1"/>
          </p:cNvSpPr>
          <p:nvPr/>
        </p:nvSpPr>
        <p:spPr bwMode="auto">
          <a:xfrm>
            <a:off x="5195974" y="4423060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Text Box 61"/>
          <p:cNvSpPr txBox="1">
            <a:spLocks noChangeArrowheads="1"/>
          </p:cNvSpPr>
          <p:nvPr/>
        </p:nvSpPr>
        <p:spPr bwMode="auto">
          <a:xfrm>
            <a:off x="5086254" y="6233648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3445"/>
              </p:ext>
            </p:extLst>
          </p:nvPr>
        </p:nvGraphicFramePr>
        <p:xfrm>
          <a:off x="539552" y="1052736"/>
          <a:ext cx="8208911" cy="573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2376264"/>
                <a:gridCol w="2232248"/>
                <a:gridCol w="1080120"/>
                <a:gridCol w="504056"/>
                <a:gridCol w="504055"/>
              </a:tblGrid>
              <a:tr h="716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Nature liaison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Schématisation plane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Schématisation spatiale</a:t>
                      </a:r>
                      <a:endParaRPr lang="fr-F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Degrés de liberté</a:t>
                      </a: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c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s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Segoe UI"/>
                          <a:ea typeface="Times New Roman"/>
                        </a:rPr>
                        <a:t>Liaison </a:t>
                      </a: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sphérique de centre A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appui plan de direction normale 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linéaire rectiligne d’axe (A, y) et de direction normale</a:t>
                      </a:r>
                      <a:r>
                        <a:rPr lang="fr-FR" sz="1600" baseline="0" dirty="0" smtClean="0">
                          <a:effectLst/>
                          <a:latin typeface="Segoe UI"/>
                          <a:ea typeface="Times New Roman"/>
                        </a:rPr>
                        <a:t> 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44624"/>
            <a:ext cx="81369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IV.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</a:rPr>
              <a:t>TABLEAU RÉCAPITULATIF DES </a:t>
            </a:r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LIAISONS</a:t>
            </a:r>
          </a:p>
          <a:p>
            <a:pPr lvl="0" algn="r"/>
            <a:r>
              <a:rPr lang="fr-FR" sz="24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2/4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75"/>
            <a:ext cx="1764000" cy="677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1701000" cy="866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260000" cy="740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1512000" cy="9922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52" y="5661248"/>
            <a:ext cx="1836000" cy="783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8" y="5445224"/>
            <a:ext cx="1296000" cy="999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7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983884" y="1844824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911876" y="213285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911876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99908" y="2132856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99908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99908" y="27809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7055892" y="2852936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884368" y="234888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388424" y="234888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graphicFrame>
        <p:nvGraphicFramePr>
          <p:cNvPr id="34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876256" y="3501008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6804248" y="378904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804248" y="41490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092280" y="3789040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92280" y="414908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092280" y="44371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948264" y="4509120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7884368" y="400506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8316416" y="400506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graphicFrame>
        <p:nvGraphicFramePr>
          <p:cNvPr id="4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876256" y="5229200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6804248" y="551723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804248" y="58772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092280" y="5517232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92280" y="58772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092280" y="61653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6948264" y="6237312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7884368" y="5661248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8388424" y="5661248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5076056" y="3789040"/>
            <a:ext cx="179388" cy="433388"/>
            <a:chOff x="3742" y="2205"/>
            <a:chExt cx="113" cy="273"/>
          </a:xfrm>
        </p:grpSpPr>
        <p:sp>
          <p:nvSpPr>
            <p:cNvPr id="62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6" name="Group 56"/>
          <p:cNvGrpSpPr>
            <a:grpSpLocks/>
          </p:cNvGrpSpPr>
          <p:nvPr/>
        </p:nvGrpSpPr>
        <p:grpSpPr bwMode="auto">
          <a:xfrm>
            <a:off x="5148645" y="5445799"/>
            <a:ext cx="827089" cy="863601"/>
            <a:chOff x="3515" y="2160"/>
            <a:chExt cx="521" cy="544"/>
          </a:xfrm>
        </p:grpSpPr>
        <p:sp>
          <p:nvSpPr>
            <p:cNvPr id="67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3515" y="2568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Text Box 61"/>
            <p:cNvSpPr txBox="1">
              <a:spLocks noChangeArrowheads="1"/>
            </p:cNvSpPr>
            <p:nvPr/>
          </p:nvSpPr>
          <p:spPr bwMode="auto">
            <a:xfrm>
              <a:off x="3923" y="2568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3878" y="2160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sp>
        <p:nvSpPr>
          <p:cNvPr id="52" name="Text Box 61"/>
          <p:cNvSpPr txBox="1">
            <a:spLocks noChangeArrowheads="1"/>
          </p:cNvSpPr>
          <p:nvPr/>
        </p:nvSpPr>
        <p:spPr bwMode="auto">
          <a:xfrm>
            <a:off x="5796346" y="2812617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5562427" y="6043302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3445"/>
              </p:ext>
            </p:extLst>
          </p:nvPr>
        </p:nvGraphicFramePr>
        <p:xfrm>
          <a:off x="539552" y="1052736"/>
          <a:ext cx="8208911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611"/>
                <a:gridCol w="2550829"/>
                <a:gridCol w="2160240"/>
                <a:gridCol w="1080120"/>
                <a:gridCol w="504056"/>
                <a:gridCol w="504055"/>
              </a:tblGrid>
              <a:tr h="859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Nature liaison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Schématisation plane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Schématisation spatiale</a:t>
                      </a:r>
                      <a:endParaRPr lang="fr-F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Degrés de liberté</a:t>
                      </a:r>
                      <a:endParaRPr lang="fr-FR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err="1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c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n</a:t>
                      </a:r>
                      <a:r>
                        <a:rPr lang="fr-FR" sz="1600" i="1" baseline="-25000" dirty="0" smtClean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s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76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Segoe UI"/>
                          <a:ea typeface="Times New Roman"/>
                        </a:rPr>
                        <a:t>Liaison </a:t>
                      </a: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sphère cylindre de centre A et de direction 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 </a:t>
                      </a: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4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Segoe UI"/>
                          <a:ea typeface="Times New Roman"/>
                        </a:rPr>
                        <a:t>Liaison sphère plan de normale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(</a:t>
                      </a:r>
                      <a:r>
                        <a:rPr lang="fr-FR" sz="1600" i="1" dirty="0" err="1" smtClean="0">
                          <a:effectLst/>
                          <a:latin typeface="Segoe UI"/>
                          <a:ea typeface="Times New Roman"/>
                        </a:rPr>
                        <a:t>A,x</a:t>
                      </a:r>
                      <a:r>
                        <a:rPr lang="fr-FR" sz="1600" i="1" dirty="0" smtClean="0">
                          <a:effectLst/>
                          <a:latin typeface="Segoe UI"/>
                          <a:ea typeface="Times New Roman"/>
                        </a:rPr>
                        <a:t>) </a:t>
                      </a:r>
                      <a:endParaRPr lang="fr-FR" sz="16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44624"/>
            <a:ext cx="813690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IV.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</a:rPr>
              <a:t>TABLEAU RÉCAPITULATIF DES </a:t>
            </a:r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LIAISONS</a:t>
            </a:r>
          </a:p>
          <a:p>
            <a:pPr lvl="0" algn="r"/>
            <a:r>
              <a:rPr lang="fr-FR" sz="24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4/4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1944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2852927"/>
            <a:ext cx="1242000" cy="823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2160000" cy="8640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1620000" cy="8775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/>
        </p:nvCxnSpPr>
        <p:spPr>
          <a:xfrm>
            <a:off x="2627784" y="3356992"/>
            <a:ext cx="2880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876256" y="2276872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804248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04248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92280" y="2564904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2280" y="29249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92280" y="321297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6948264" y="3284984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84368" y="270892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8388424" y="270892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5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37007"/>
              </p:ext>
            </p:extLst>
          </p:nvPr>
        </p:nvGraphicFramePr>
        <p:xfrm>
          <a:off x="6948264" y="4293096"/>
          <a:ext cx="590550" cy="1311276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err="1" smtClean="0">
                          <a:solidFill>
                            <a:srgbClr val="FF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</a:t>
                      </a:r>
                      <a:r>
                        <a:rPr lang="fr-FR" sz="1600" b="1" i="1" baseline="-25000" dirty="0" err="1" smtClean="0">
                          <a:solidFill>
                            <a:srgbClr val="FF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</a:t>
                      </a:r>
                      <a:endParaRPr lang="fr-FR" sz="1600" b="1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000" marR="36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6876256" y="458112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876256" y="49411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64288" y="4581128"/>
            <a:ext cx="43204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x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64288" y="49411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164288" y="52292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020272" y="5301208"/>
            <a:ext cx="215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fr-FR" sz="1600" i="1" baseline="-25000" dirty="0" err="1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</a:t>
            </a:r>
            <a:endParaRPr lang="fr-FR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884368" y="472514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8388424" y="4725144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5508104" y="2780928"/>
            <a:ext cx="755650" cy="720725"/>
            <a:chOff x="3560" y="2205"/>
            <a:chExt cx="476" cy="454"/>
          </a:xfrm>
        </p:grpSpPr>
        <p:sp>
          <p:nvSpPr>
            <p:cNvPr id="35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3560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41" name="Group 56"/>
          <p:cNvGrpSpPr>
            <a:grpSpLocks/>
          </p:cNvGrpSpPr>
          <p:nvPr/>
        </p:nvGrpSpPr>
        <p:grpSpPr bwMode="auto">
          <a:xfrm>
            <a:off x="5580686" y="4725146"/>
            <a:ext cx="827088" cy="792163"/>
            <a:chOff x="3515" y="2205"/>
            <a:chExt cx="521" cy="499"/>
          </a:xfrm>
        </p:grpSpPr>
        <p:sp>
          <p:nvSpPr>
            <p:cNvPr id="42" name="Line 57"/>
            <p:cNvSpPr>
              <a:spLocks noChangeShapeType="1"/>
            </p:cNvSpPr>
            <p:nvPr/>
          </p:nvSpPr>
          <p:spPr bwMode="auto">
            <a:xfrm flipH="1">
              <a:off x="3651" y="2478"/>
              <a:ext cx="137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788" y="2478"/>
              <a:ext cx="135" cy="9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 flipV="1">
              <a:off x="3787" y="2341"/>
              <a:ext cx="1" cy="137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3923" y="2523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z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742" y="2205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 smtClean="0">
                  <a:solidFill>
                    <a:srgbClr val="009900"/>
                  </a:solidFill>
                  <a:latin typeface="Arial" charset="0"/>
                  <a:cs typeface="Arial" charset="0"/>
                </a:rPr>
                <a:t>x</a:t>
              </a:r>
              <a:endParaRPr lang="fr-FR" sz="1200" dirty="0">
                <a:solidFill>
                  <a:srgbClr val="0099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3515" y="2568"/>
              <a:ext cx="11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/>
            <a:lstStyle/>
            <a:p>
              <a:r>
                <a:rPr lang="fr-FR" sz="1200" dirty="0">
                  <a:solidFill>
                    <a:srgbClr val="009900"/>
                  </a:solidFill>
                  <a:latin typeface="Arial" charset="0"/>
                  <a:cs typeface="Arial" charset="0"/>
                </a:rPr>
                <a:t>y</a:t>
              </a:r>
            </a:p>
          </p:txBody>
        </p:sp>
      </p:grp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922289" y="3372248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5962751" y="5337475"/>
            <a:ext cx="1793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/>
          <a:lstStyle/>
          <a:p>
            <a:r>
              <a:rPr lang="fr-FR" sz="12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A</a:t>
            </a:r>
            <a:endParaRPr lang="fr-FR" sz="1200" dirty="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288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dirty="0">
                <a:latin typeface="Cambria" panose="02040503050406030204" pitchFamily="18" charset="0"/>
                <a:cs typeface="Arial" pitchFamily="34" charset="0"/>
              </a:rPr>
              <a:t>II. QUE FAUT-IL DONC REPRÉSENTER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schéma cinématique doit présenter le plus fidèlement possible les relations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les différents groupes de pièces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91683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trouvera donc 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groupes de pièces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représentés sous forme de « 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blocs cinématiques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».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335699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les appelle aussi </a:t>
            </a: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 sous-ensembles rigides »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fr-FR" sz="20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 classes d’équivalence »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414908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ym typeface="Wingdings" panose="05000000000000000000" pitchFamily="2" charset="2"/>
              </a:rPr>
              <a:t>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ensemble de pièces liées entre elles par une </a:t>
            </a:r>
            <a:r>
              <a:rPr lang="fr-FR" sz="2000" u="sng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encastrement.</a:t>
            </a:r>
            <a:endParaRPr lang="fr-FR" sz="20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5013176"/>
            <a:ext cx="8076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des </a:t>
            </a: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liaisons normalisées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situées au niveau de  chaque contact entre les groupes  de pièces.</a:t>
            </a:r>
          </a:p>
        </p:txBody>
      </p:sp>
    </p:spTree>
    <p:extLst>
      <p:ext uri="{BB962C8B-B14F-4D97-AF65-F5344CB8AC3E}">
        <p14:creationId xmlns:p14="http://schemas.microsoft.com/office/powerpoint/2010/main" val="31111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4677" y="980728"/>
            <a:ext cx="86238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just">
              <a:spcBef>
                <a:spcPct val="50000"/>
              </a:spcBef>
              <a:buFont typeface="Symbol"/>
              <a:buChar char="·"/>
            </a:pP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Un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schéma cinématique peut être </a:t>
            </a:r>
            <a:r>
              <a:rPr lang="fr-FR" sz="1800" u="sng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plan (2D) ou spatial (3D).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 </a:t>
            </a: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Son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orientation doit être judicieusement choisie pour permettre la compréhension du mécanisme. </a:t>
            </a:r>
            <a:endParaRPr lang="fr-FR" sz="1600" b="0" i="1" dirty="0">
              <a:latin typeface="Segoe UI" pitchFamily="34" charset="0"/>
              <a:ea typeface="Segoe UI" pitchFamily="34" charset="0"/>
              <a:cs typeface="Segoe UI" pitchFamily="34" charset="0"/>
              <a:sym typeface="Symbol" pitchFamily="18" charset="2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1" y="2204864"/>
            <a:ext cx="84969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sym typeface="Symbol" pitchFamily="18" charset="2"/>
              </a:rPr>
              <a:t>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Les schémas des liaisons sont </a:t>
            </a:r>
            <a:r>
              <a:rPr lang="fr-FR" sz="1800" u="sng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normalisés</a:t>
            </a:r>
            <a:r>
              <a:rPr lang="fr-FR" sz="1800" b="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. Il est donc </a:t>
            </a:r>
            <a:r>
              <a:rPr lang="fr-FR" sz="1800" u="sng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impératif</a:t>
            </a:r>
            <a:r>
              <a:rPr lang="fr-FR" sz="1800" b="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 de les représenter tels que la norme les </a:t>
            </a:r>
            <a:r>
              <a:rPr lang="fr-FR" sz="1800" b="0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définit.</a:t>
            </a:r>
            <a:endParaRPr lang="fr-FR" sz="1800" b="0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Symbol" pitchFamily="18" charset="2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39551" y="3212976"/>
            <a:ext cx="849694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 Les </a:t>
            </a:r>
            <a:r>
              <a:rPr lang="fr-FR" sz="180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groupes cinématiques</a:t>
            </a:r>
            <a:r>
              <a:rPr lang="fr-FR" sz="1800" b="0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sont </a:t>
            </a:r>
            <a:r>
              <a:rPr lang="fr-FR" sz="1800" b="0" dirty="0" smtClean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coloriés. Les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éléments du schéma cinématique doivent avoir les mêmes couleurs que celles utilisées sur le dessin d'ensemble.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39551" y="4164290"/>
            <a:ext cx="8424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sym typeface="Symbol" pitchFamily="18" charset="2"/>
              </a:rPr>
              <a:t>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Il s'agit de mettre en place les symboles des liaisons </a:t>
            </a:r>
            <a:r>
              <a:rPr lang="fr-FR" sz="1800" u="sng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en respectant leur position et leur orientation</a:t>
            </a:r>
            <a:r>
              <a:rPr lang="fr-FR" sz="1800" b="0" dirty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.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39551" y="5028386"/>
            <a:ext cx="8424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800" b="0" dirty="0">
                <a:sym typeface="Symbol" pitchFamily="18" charset="2"/>
              </a:rPr>
              <a:t> 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On essaie de respecter </a:t>
            </a:r>
            <a:r>
              <a:rPr lang="fr-FR" sz="1800" u="sng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l'allure générale du mécanisme</a:t>
            </a:r>
            <a:r>
              <a:rPr lang="fr-FR" sz="1800" b="0" dirty="0">
                <a:latin typeface="Segoe UI" pitchFamily="34" charset="0"/>
                <a:ea typeface="Segoe UI" pitchFamily="34" charset="0"/>
                <a:cs typeface="Segoe UI" pitchFamily="34" charset="0"/>
                <a:sym typeface="Symbol" pitchFamily="18" charset="2"/>
              </a:rPr>
              <a:t>, mais les formes et les dimensions des pièces ne sont pas respectées.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35696" y="44624"/>
            <a:ext cx="712879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III.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RÈGLES DE REPRÉSENTATION</a:t>
            </a:r>
          </a:p>
        </p:txBody>
      </p:sp>
    </p:spTree>
    <p:extLst>
      <p:ext uri="{BB962C8B-B14F-4D97-AF65-F5344CB8AC3E}">
        <p14:creationId xmlns:p14="http://schemas.microsoft.com/office/powerpoint/2010/main" val="14269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48314" y="116632"/>
            <a:ext cx="69161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III. MODÉLISATION DES LIAISONS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99911" y="1236079"/>
            <a:ext cx="791686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rgbClr val="FF99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Hypothèses: Liaisons parfaites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219" y="3790781"/>
            <a:ext cx="7730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1" algn="just">
              <a:spcBef>
                <a:spcPts val="1000"/>
              </a:spcBef>
            </a:pPr>
            <a:r>
              <a:rPr lang="fr-FR" sz="18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H3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Les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surfaces de chacune des pièces sont </a:t>
            </a:r>
            <a:r>
              <a:rPr lang="fr-FR" sz="1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supposées géométriquement parfaites et le maintien du contact est toujours assuré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219" y="4797152"/>
            <a:ext cx="8170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1">
              <a:spcBef>
                <a:spcPts val="1000"/>
              </a:spcBef>
            </a:pPr>
            <a:r>
              <a:rPr lang="fr-FR" sz="18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H4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Les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liaisons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considérées parfaites (sans jeux, sans frottements).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219" y="18635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lvl="1">
              <a:spcBef>
                <a:spcPts val="1000"/>
              </a:spcBef>
            </a:pPr>
            <a:r>
              <a:rPr lang="fr-FR" sz="18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H1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 Les solides sont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indéformables.</a:t>
            </a:r>
            <a:endParaRPr lang="fr-FR" sz="1800" u="sng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219" y="2494637"/>
            <a:ext cx="7996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1" algn="just">
              <a:spcBef>
                <a:spcPts val="1000"/>
              </a:spcBef>
            </a:pPr>
            <a:r>
              <a:rPr lang="fr-FR" sz="18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H2 </a:t>
            </a:r>
            <a:r>
              <a:rPr lang="fr-FR" sz="18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contact s'établit théoriquement en un point, une portion de ligne ou d'une surface de définition géométriquement simple: point, droite, cercle, plan, cylindre, sphère, surface hélicoïdale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18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3528" y="1052736"/>
            <a:ext cx="5688632" cy="131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800" u="sng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de liberté :</a:t>
            </a:r>
          </a:p>
          <a:p>
            <a:pPr marL="144000" lvl="1" algn="just"/>
            <a:endParaRPr lang="fr-FR" sz="1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44000" lvl="1" algn="just"/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C’est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déplacements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indépendants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autorisés par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liaison.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déplacements élémentaires sont au nombre de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:</a:t>
            </a:r>
          </a:p>
          <a:p>
            <a:pPr marL="429750" lvl="1" indent="-285750">
              <a:spcBef>
                <a:spcPts val="1000"/>
              </a:spcBef>
              <a:buFontTx/>
              <a:buChar char="-"/>
            </a:pPr>
            <a:endParaRPr lang="fr-FR" sz="1800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6 degrés de liberté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84809" y="1052736"/>
            <a:ext cx="2932546" cy="2642195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0015" y="4725144"/>
            <a:ext cx="820891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800" u="sng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degrés de liaison :</a:t>
            </a:r>
          </a:p>
          <a:p>
            <a:pPr marL="144000" lvl="1" algn="just"/>
            <a:endParaRPr lang="fr-FR" sz="1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44000" lvl="1" algn="just"/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C’est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</a:t>
            </a:r>
            <a:r>
              <a:rPr lang="fr-FR" sz="1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nombre de déplacements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indépendants éliminés </a:t>
            </a:r>
            <a:r>
              <a:rPr lang="fr-FR" sz="1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liaison.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48314" y="116632"/>
            <a:ext cx="69161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III. MODÉLISATION DES LIAISONS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39552" y="2532479"/>
                <a:ext cx="5544616" cy="1379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29750" lvl="1" indent="-285750">
                  <a:spcBef>
                    <a:spcPts val="1000"/>
                  </a:spcBef>
                  <a:buFontTx/>
                  <a:buChar char="-"/>
                </a:pPr>
                <a:r>
                  <a:rPr lang="fr-FR" sz="180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 translations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FR" sz="1800" b="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suivant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Y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et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Z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marL="144000" lvl="1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	(nommées respectivement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429750" lvl="1" indent="-285750">
                  <a:spcBef>
                    <a:spcPts val="1000"/>
                  </a:spcBef>
                  <a:buFontTx/>
                  <a:buChar char="-"/>
                </a:pP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 rotations 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autour de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Y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et 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Z</a:t>
                </a:r>
              </a:p>
              <a:p>
                <a:pPr marL="144000" lvl="1">
                  <a:spcBef>
                    <a:spcPts val="0"/>
                  </a:spcBef>
                </a:pP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	(nommées respectivement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fr-FR" sz="1800" b="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fr-FR" sz="1800" b="0" dirty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32479"/>
                <a:ext cx="5544616" cy="137948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3965" b="-39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8910" y="4006805"/>
                <a:ext cx="81895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44000" lvl="1">
                  <a:spcBef>
                    <a:spcPts val="500"/>
                  </a:spcBef>
                </a:pP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Ce nombre est appelé </a:t>
                </a:r>
                <a:r>
                  <a:rPr lang="fr-FR" sz="1800" dirty="0" err="1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ddl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FR" sz="1800" b="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ou</a:t>
                </a:r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(nombre d’inconnues cinématiques).</a:t>
                </a:r>
              </a:p>
              <a:p>
                <a:pPr marL="144000" lvl="1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fr-FR" sz="1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FR" sz="1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fr-FR" dirty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0" y="4006805"/>
                <a:ext cx="8189554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8910" y="5589240"/>
                <a:ext cx="77768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44000" lvl="1" algn="just"/>
                <a:r>
                  <a:rPr lang="fr-FR" sz="1800" b="0" dirty="0" smtClean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Ce nombre est appelé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chemeClr val="accent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(nombre d’inconnues statiques).</a:t>
                </a:r>
              </a:p>
              <a:p>
                <a:pPr marL="144000" lvl="1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fr-FR" sz="1800" i="1">
                          <a:solidFill>
                            <a:schemeClr val="accent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sz="1800" i="1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i="1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fr-FR" sz="1800" dirty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0" y="5589240"/>
                <a:ext cx="7776864" cy="6463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7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7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3528" y="908720"/>
            <a:ext cx="56886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lvl="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800" u="sng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Liaisons </a:t>
            </a:r>
            <a:r>
              <a:rPr lang="fr-FR" sz="1800" u="sng" dirty="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élémentaires :</a:t>
            </a:r>
            <a:endParaRPr lang="fr-FR" sz="1800" u="sng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48314" y="116632"/>
            <a:ext cx="69161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III. MODÉLISATION DES LIAISONS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C’est une </a:t>
            </a: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simple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deux pièces obtenue par contact entre des surfaces géométriques élémentaires appartenant aux deux pièces.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0608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surfaces de contact sont appelées </a:t>
            </a:r>
            <a:r>
              <a:rPr lang="fr-FR" sz="1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surfaces fonctionnelles</a:t>
            </a:r>
            <a:r>
              <a:rPr lang="fr-FR" sz="1800" b="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0180"/>
            <a:ext cx="7128792" cy="4427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680" y="3093279"/>
            <a:ext cx="1980000" cy="9233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</a:p>
          <a:p>
            <a:pPr algn="ctr"/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plan </a:t>
            </a:r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ponctuelle</a:t>
            </a:r>
            <a:endParaRPr lang="fr-FR" sz="1800" b="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8776" y="4293096"/>
            <a:ext cx="19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linéaire rectiligne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5589240"/>
            <a:ext cx="1980000" cy="108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appui plan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2981989"/>
            <a:ext cx="198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cylindre </a:t>
            </a:r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linéaire annulaire</a:t>
            </a:r>
          </a:p>
          <a:p>
            <a:pPr algn="ctr"/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9508" y="4221088"/>
            <a:ext cx="1980000" cy="118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pivot</a:t>
            </a:r>
          </a:p>
          <a:p>
            <a:pPr algn="ctr"/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glissant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2936849"/>
            <a:ext cx="1980000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sphérique </a:t>
            </a:r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rotule</a:t>
            </a:r>
          </a:p>
          <a:p>
            <a:pPr algn="ctr"/>
            <a:endParaRPr lang="fr-FR" sz="1800" b="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3528" y="908720"/>
            <a:ext cx="56886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sz="1800" u="sng" dirty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Liaisons </a:t>
            </a:r>
            <a:r>
              <a:rPr lang="fr-FR" sz="1800" u="sng" dirty="0" smtClean="0">
                <a:solidFill>
                  <a:srgbClr val="FF99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composées :</a:t>
            </a:r>
            <a:endParaRPr lang="fr-FR" sz="1800" u="sng" dirty="0">
              <a:solidFill>
                <a:srgbClr val="FF99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48314" y="116632"/>
            <a:ext cx="69161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III. MODÉLISATION DES LIAISONS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6760" y="1340768"/>
            <a:ext cx="87641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Elles sont obtenues par </a:t>
            </a:r>
            <a:r>
              <a:rPr lang="fr-FR" alt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association </a:t>
            </a:r>
            <a:r>
              <a:rPr lang="fr-FR" altLang="fr-FR" sz="18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cohérente de plusieurs liaisons élémentaires.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05" y="1916832"/>
            <a:ext cx="6132606" cy="48699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6623" y="2677835"/>
            <a:ext cx="1404000" cy="198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complète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9450" y="4826565"/>
            <a:ext cx="1404000" cy="180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glissière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5408" y="4725144"/>
            <a:ext cx="1404000" cy="180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sphérique à doigt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9167" y="2840606"/>
            <a:ext cx="1404000" cy="1800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fr-FR" sz="1800" b="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pivot</a:t>
            </a:r>
            <a:endParaRPr lang="fr-FR" sz="1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>
            <a:hlinkClick r:id="rId2" action="ppaction://hlinksldjump" tooltip="Page liaison PIVOT GLISSANT"/>
          </p:cNvPr>
          <p:cNvSpPr txBox="1">
            <a:spLocks noChangeArrowheads="1"/>
          </p:cNvSpPr>
          <p:nvPr/>
        </p:nvSpPr>
        <p:spPr bwMode="auto">
          <a:xfrm>
            <a:off x="968623" y="5086925"/>
            <a:ext cx="1657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pivot glissant</a:t>
            </a:r>
          </a:p>
        </p:txBody>
      </p:sp>
      <p:sp>
        <p:nvSpPr>
          <p:cNvPr id="8204" name="Text Box 12">
            <a:hlinkClick r:id="rId3" action="ppaction://hlinksldjump" tooltip="Page liaison GLISSIERE"/>
          </p:cNvPr>
          <p:cNvSpPr txBox="1">
            <a:spLocks noChangeArrowheads="1"/>
          </p:cNvSpPr>
          <p:nvPr/>
        </p:nvSpPr>
        <p:spPr bwMode="auto">
          <a:xfrm>
            <a:off x="971798" y="3222569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glissière</a:t>
            </a:r>
          </a:p>
        </p:txBody>
      </p:sp>
      <p:sp>
        <p:nvSpPr>
          <p:cNvPr id="8205" name="Text Box 13">
            <a:hlinkClick r:id="rId4" action="ppaction://hlinksldjump" tooltip="Page liaison ROTULE"/>
          </p:cNvPr>
          <p:cNvSpPr txBox="1">
            <a:spLocks noChangeArrowheads="1"/>
          </p:cNvSpPr>
          <p:nvPr/>
        </p:nvSpPr>
        <p:spPr bwMode="auto">
          <a:xfrm>
            <a:off x="5424976" y="1320577"/>
            <a:ext cx="18833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sphérique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rotule</a:t>
            </a:r>
            <a:endParaRPr lang="fr-FR" sz="18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06" name="Text Box 14">
            <a:hlinkClick r:id="rId5" action="ppaction://hlinksldjump" tooltip="Page liaison SPHERIQUE A DOIGT "/>
          </p:cNvPr>
          <p:cNvSpPr txBox="1">
            <a:spLocks noChangeArrowheads="1"/>
          </p:cNvSpPr>
          <p:nvPr/>
        </p:nvSpPr>
        <p:spPr bwMode="auto">
          <a:xfrm>
            <a:off x="1043136" y="6023029"/>
            <a:ext cx="2123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sphérique à doigt</a:t>
            </a:r>
          </a:p>
        </p:txBody>
      </p:sp>
      <p:sp>
        <p:nvSpPr>
          <p:cNvPr id="8207" name="Text Box 15">
            <a:hlinkClick r:id="rId6" action="ppaction://hlinksldjump" tooltip="Page liaison APPUI PLAN"/>
          </p:cNvPr>
          <p:cNvSpPr txBox="1">
            <a:spLocks noChangeArrowheads="1"/>
          </p:cNvSpPr>
          <p:nvPr/>
        </p:nvSpPr>
        <p:spPr bwMode="auto">
          <a:xfrm>
            <a:off x="5424976" y="2253252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appui plan</a:t>
            </a:r>
          </a:p>
        </p:txBody>
      </p:sp>
      <p:sp>
        <p:nvSpPr>
          <p:cNvPr id="8208" name="Text Box 16">
            <a:hlinkClick r:id="rId7" action="ppaction://hlinksldjump" tooltip="Page liaison PONCTUELLE"/>
          </p:cNvPr>
          <p:cNvSpPr txBox="1">
            <a:spLocks noChangeArrowheads="1"/>
          </p:cNvSpPr>
          <p:nvPr/>
        </p:nvSpPr>
        <p:spPr bwMode="auto">
          <a:xfrm>
            <a:off x="5424976" y="5811986"/>
            <a:ext cx="1657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plan 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ponctuelle</a:t>
            </a:r>
          </a:p>
        </p:txBody>
      </p:sp>
      <p:sp>
        <p:nvSpPr>
          <p:cNvPr id="8209" name="Text Box 17">
            <a:hlinkClick r:id="rId8" action="ppaction://hlinksldjump" tooltip="Page liaison HELICOIDALE"/>
          </p:cNvPr>
          <p:cNvSpPr txBox="1">
            <a:spLocks noChangeArrowheads="1"/>
          </p:cNvSpPr>
          <p:nvPr/>
        </p:nvSpPr>
        <p:spPr bwMode="auto">
          <a:xfrm>
            <a:off x="971798" y="415842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hélicoïdale</a:t>
            </a:r>
          </a:p>
        </p:txBody>
      </p:sp>
      <p:sp>
        <p:nvSpPr>
          <p:cNvPr id="8210" name="Text Box 18">
            <a:hlinkClick r:id="" action="ppaction://hlinkshowjump?jump=nextslide" tooltip="Page liaison ENCASTREMENT"/>
          </p:cNvPr>
          <p:cNvSpPr txBox="1">
            <a:spLocks noChangeArrowheads="1"/>
          </p:cNvSpPr>
          <p:nvPr/>
        </p:nvSpPr>
        <p:spPr bwMode="auto">
          <a:xfrm>
            <a:off x="1081336" y="1329153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encastrement</a:t>
            </a:r>
          </a:p>
        </p:txBody>
      </p:sp>
      <p:sp>
        <p:nvSpPr>
          <p:cNvPr id="8211" name="Text Box 19">
            <a:hlinkClick r:id="rId9" action="ppaction://hlinksldjump" tooltip="Page liaison LINEAIRE RECTILIGNE"/>
          </p:cNvPr>
          <p:cNvSpPr txBox="1">
            <a:spLocks noChangeArrowheads="1"/>
          </p:cNvSpPr>
          <p:nvPr/>
        </p:nvSpPr>
        <p:spPr bwMode="auto">
          <a:xfrm>
            <a:off x="5424976" y="3341482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linéaire rectiligne</a:t>
            </a:r>
          </a:p>
        </p:txBody>
      </p:sp>
      <p:sp>
        <p:nvSpPr>
          <p:cNvPr id="8212" name="Text Box 20">
            <a:hlinkClick r:id="rId10" action="ppaction://hlinksldjump" tooltip="Page liaison PIVOT"/>
          </p:cNvPr>
          <p:cNvSpPr txBox="1">
            <a:spLocks noChangeArrowheads="1"/>
          </p:cNvSpPr>
          <p:nvPr/>
        </p:nvSpPr>
        <p:spPr bwMode="auto">
          <a:xfrm>
            <a:off x="1044823" y="235989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pivot</a:t>
            </a:r>
          </a:p>
        </p:txBody>
      </p:sp>
      <p:pic>
        <p:nvPicPr>
          <p:cNvPr id="8213" name="Picture 21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122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7903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7031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288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76056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9857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Text Box 27">
            <a:hlinkClick r:id="rId12" action="ppaction://hlinksldjump" tooltip="Page liaison LINEAIRE ANNULAIRE"/>
          </p:cNvPr>
          <p:cNvSpPr txBox="1">
            <a:spLocks noChangeArrowheads="1"/>
          </p:cNvSpPr>
          <p:nvPr/>
        </p:nvSpPr>
        <p:spPr bwMode="auto">
          <a:xfrm>
            <a:off x="5424976" y="4635384"/>
            <a:ext cx="2160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sphère cylindre </a:t>
            </a:r>
            <a:r>
              <a:rPr lang="fr-FR" sz="18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 linéaire </a:t>
            </a:r>
            <a:r>
              <a:rPr lang="fr-FR" sz="18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annulaire</a:t>
            </a:r>
          </a:p>
        </p:txBody>
      </p:sp>
      <p:pic>
        <p:nvPicPr>
          <p:cNvPr id="8220" name="Picture 28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2" y="1412652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2" y="2321919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2" y="3485190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2" y="4762119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fleche_15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2" y="5931961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>
            <a:hlinkClick r:id="rId10" action="ppaction://hlinksldjump" tooltip="Page liaison PIVOT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5433"/>
            <a:ext cx="863600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6" name="Picture 34">
            <a:hlinkClick r:id="rId3" action="ppaction://hlinksldjump" tooltip="Page liaison PIVOT GLISSANT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90275"/>
            <a:ext cx="720725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7" name="Picture 35">
            <a:hlinkClick r:id="rId3" action="ppaction://hlinksldjump" tooltip="Page liaison GLISSIER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9544"/>
            <a:ext cx="865188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8" name="Picture 36">
            <a:hlinkClick r:id="rId8" action="ppaction://hlinksldjump" tooltip="Page liaison HELICOIDAL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13963"/>
            <a:ext cx="936625" cy="785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9" name="Picture 37">
            <a:hlinkClick r:id="rId4" action="ppaction://hlinksldjump" tooltip="Page liaison PONCTUELL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18" y="5738459"/>
            <a:ext cx="1150937" cy="550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0" name="Picture 38">
            <a:hlinkClick r:id="rId5" action="ppaction://hlinksldjump" tooltip="Page liaison APPUI PLA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38" y="2129337"/>
            <a:ext cx="8493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1" name="Picture 39">
            <a:hlinkClick r:id="rId9" action="ppaction://hlinksldjump" tooltip="Page liaison ROTUL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76" y="1303665"/>
            <a:ext cx="176371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2" name="Picture 40">
            <a:hlinkClick r:id="rId6" action="ppaction://hlinksldjump" tooltip="Page liaison LINEAIRE RECTILIGN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82" y="3183097"/>
            <a:ext cx="71755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3" name="Picture 41">
            <a:hlinkClick r:id="rId12" action="ppaction://hlinksldjump" tooltip="Page liaison SPHERIQUE A DOIGT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16" y="6013455"/>
            <a:ext cx="1174268" cy="583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4" name="Picture 42">
            <a:hlinkClick r:id="rId7" action="ppaction://hlinksldjump" tooltip="Page liaison LINEAIRE ANNULAIRE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02" y="4139729"/>
            <a:ext cx="1243012" cy="123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AutoShape 29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264" y="6525344"/>
            <a:ext cx="263748" cy="261367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976307" y="159296"/>
            <a:ext cx="69161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28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IV. </a:t>
            </a:r>
            <a:r>
              <a:rPr lang="fr-FR" sz="28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ETUDES DES LIAISONS ENTRE PIÈCES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1754</Words>
  <Application>Microsoft Office PowerPoint</Application>
  <PresentationFormat>Affichage à l'écran (4:3)</PresentationFormat>
  <Paragraphs>502</Paragraphs>
  <Slides>24</Slides>
  <Notes>2</Notes>
  <HiddenSlides>0</HiddenSlides>
  <MMClips>16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Segoe UI</vt:lpstr>
      <vt:lpstr>Symbol</vt:lpstr>
      <vt:lpstr>Times New Roman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</dc:creator>
  <cp:lastModifiedBy>BRUNED</cp:lastModifiedBy>
  <cp:revision>256</cp:revision>
  <cp:lastPrinted>2013-09-07T09:07:56Z</cp:lastPrinted>
  <dcterms:created xsi:type="dcterms:W3CDTF">2005-09-13T20:36:54Z</dcterms:created>
  <dcterms:modified xsi:type="dcterms:W3CDTF">2020-12-07T16:26:54Z</dcterms:modified>
</cp:coreProperties>
</file>