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8" r:id="rId1"/>
  </p:sldMasterIdLst>
  <p:notesMasterIdLst>
    <p:notesMasterId r:id="rId39"/>
  </p:notesMasterIdLst>
  <p:sldIdLst>
    <p:sldId id="330" r:id="rId2"/>
    <p:sldId id="485" r:id="rId3"/>
    <p:sldId id="486" r:id="rId4"/>
    <p:sldId id="484" r:id="rId5"/>
    <p:sldId id="488" r:id="rId6"/>
    <p:sldId id="414" r:id="rId7"/>
    <p:sldId id="286" r:id="rId8"/>
    <p:sldId id="424" r:id="rId9"/>
    <p:sldId id="494" r:id="rId10"/>
    <p:sldId id="495" r:id="rId11"/>
    <p:sldId id="498" r:id="rId12"/>
    <p:sldId id="499" r:id="rId13"/>
    <p:sldId id="489" r:id="rId14"/>
    <p:sldId id="490" r:id="rId15"/>
    <p:sldId id="491" r:id="rId16"/>
    <p:sldId id="428" r:id="rId17"/>
    <p:sldId id="430" r:id="rId18"/>
    <p:sldId id="431" r:id="rId19"/>
    <p:sldId id="432" r:id="rId20"/>
    <p:sldId id="433" r:id="rId21"/>
    <p:sldId id="434" r:id="rId22"/>
    <p:sldId id="435" r:id="rId23"/>
    <p:sldId id="436" r:id="rId24"/>
    <p:sldId id="437" r:id="rId25"/>
    <p:sldId id="438" r:id="rId26"/>
    <p:sldId id="439" r:id="rId27"/>
    <p:sldId id="440" r:id="rId28"/>
    <p:sldId id="446" r:id="rId29"/>
    <p:sldId id="443" r:id="rId30"/>
    <p:sldId id="445" r:id="rId31"/>
    <p:sldId id="447" r:id="rId32"/>
    <p:sldId id="448" r:id="rId33"/>
    <p:sldId id="449" r:id="rId34"/>
    <p:sldId id="441" r:id="rId35"/>
    <p:sldId id="442" r:id="rId36"/>
    <p:sldId id="450" r:id="rId37"/>
    <p:sldId id="451" r:id="rId38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31D"/>
    <a:srgbClr val="ED759C"/>
    <a:srgbClr val="FF7401"/>
    <a:srgbClr val="FF66FF"/>
    <a:srgbClr val="EE8A1C"/>
    <a:srgbClr val="EA6A00"/>
    <a:srgbClr val="C85A00"/>
    <a:srgbClr val="FF9137"/>
    <a:srgbClr val="FF9966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58" autoAdjust="0"/>
    <p:restoredTop sz="98129" autoAdjust="0"/>
  </p:normalViewPr>
  <p:slideViewPr>
    <p:cSldViewPr>
      <p:cViewPr>
        <p:scale>
          <a:sx n="120" d="100"/>
          <a:sy n="120" d="100"/>
        </p:scale>
        <p:origin x="-474" y="9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02A6A5A-F6BB-4720-9F68-37CBC49C0D44}" type="datetimeFigureOut">
              <a:rPr lang="fr-FR"/>
              <a:pPr>
                <a:defRPr/>
              </a:pPr>
              <a:t>04/07/2016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 dirty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92A1433-A78E-4627-98B6-EB42C8C49CBF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488496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GDA-Distributeur-</a:t>
            </a:r>
            <a:r>
              <a:rPr lang="fr-FR" dirty="0" err="1" smtClean="0"/>
              <a:t>Prépilotage</a:t>
            </a:r>
            <a:r>
              <a:rPr lang="fr-FR" dirty="0" smtClean="0"/>
              <a:t> des distributeurs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2A1433-A78E-4627-98B6-EB42C8C49CBF}" type="slidenum">
              <a:rPr lang="fr-FR" smtClean="0"/>
              <a:pPr>
                <a:defRPr/>
              </a:pPr>
              <a:t>35</a:t>
            </a:fld>
            <a:endParaRPr lang="fr-F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re 1"/>
          <p:cNvSpPr txBox="1">
            <a:spLocks/>
          </p:cNvSpPr>
          <p:nvPr userDrawn="1"/>
        </p:nvSpPr>
        <p:spPr>
          <a:xfrm>
            <a:off x="2590800" y="2492375"/>
            <a:ext cx="3960813" cy="1296988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300" spc="300">
                <a:solidFill>
                  <a:schemeClr val="bg1"/>
                </a:solidFill>
                <a:latin typeface="Segoe UI" pitchFamily="34" charset="0"/>
                <a:ea typeface="+mj-ea"/>
                <a:cs typeface="Segoe UI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fr-FR" kern="0" smtClean="0"/>
              <a:t>Modifiez le style du titre</a:t>
            </a:r>
            <a:endParaRPr lang="fr-FR" kern="0" dirty="0"/>
          </a:p>
        </p:txBody>
      </p:sp>
      <p:sp>
        <p:nvSpPr>
          <p:cNvPr id="7" name="Sous-titre 2"/>
          <p:cNvSpPr txBox="1">
            <a:spLocks/>
          </p:cNvSpPr>
          <p:nvPr userDrawn="1"/>
        </p:nvSpPr>
        <p:spPr>
          <a:xfrm>
            <a:off x="2987675" y="3886200"/>
            <a:ext cx="3168650" cy="695325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800" spc="300">
                <a:solidFill>
                  <a:schemeClr val="bg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>
                    <a:tint val="75000"/>
                  </a:schemeClr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>
                    <a:tint val="75000"/>
                  </a:schemeClr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fr-FR" kern="0" smtClean="0"/>
              <a:t>Modifiez le style des sous-titres du masque</a:t>
            </a:r>
            <a:endParaRPr lang="fr-FR" kern="0" dirty="0"/>
          </a:p>
        </p:txBody>
      </p:sp>
      <p:pic>
        <p:nvPicPr>
          <p:cNvPr id="9" name="Image 2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025" y="2349500"/>
            <a:ext cx="106363" cy="9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8" name="Espace réservé du texte 9"/>
          <p:cNvSpPr>
            <a:spLocks noGrp="1"/>
          </p:cNvSpPr>
          <p:nvPr>
            <p:ph type="body" sz="quarter" idx="13"/>
          </p:nvPr>
        </p:nvSpPr>
        <p:spPr>
          <a:xfrm>
            <a:off x="3563366" y="1916832"/>
            <a:ext cx="2016125" cy="4320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4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15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6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F5460-672B-47C0-8821-8FD6AE92549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7811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BF01C5-B52F-4239-90CB-017A90948CB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4578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A92EAE-34A5-4EB6-BEEC-26A9D02A486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56784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427538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68313" y="6356350"/>
            <a:ext cx="3887787" cy="365125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52EF4D-1744-49BD-8A9E-A3B99304EE3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45911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. Contenu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AC904F-4DB3-4E91-8BD3-E805390AB99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36450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25700" y="620713"/>
            <a:ext cx="5241925" cy="7207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4175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427538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68313" y="6356350"/>
            <a:ext cx="3887787" cy="365125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1EC5AC-5FA8-47FC-ACCB-7193FD3586D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59741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re et 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916A44-1075-401B-85DF-D49E549AC46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0627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5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750" b="1">
                <a:solidFill>
                  <a:schemeClr val="tx1">
                    <a:tint val="75000"/>
                  </a:schemeClr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pPr>
              <a:defRPr/>
            </a:pPr>
            <a:fld id="{F9A1E9E2-5AD1-4284-A759-95C83CF37321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85282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26A96A-AD2C-4D68-9275-9925105F2DB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537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6C71A9-1A43-4D78-974C-EA91EF56C89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5888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2B1730-5035-44A8-9929-D5AB96B146D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4473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A319DA-3D8B-498A-A252-7900F126001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4057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5C9176-9FBE-44B4-B668-B0842E5DC1E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5689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98F25B-E281-4438-BBBD-6E1038EA42C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4840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E547F2-8A99-4F9A-9E86-08A22BC2CCC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8853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"/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04"/>
          <a:stretch/>
        </p:blipFill>
        <p:spPr bwMode="auto">
          <a:xfrm>
            <a:off x="2" y="0"/>
            <a:ext cx="87741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Users\stephane\_travail\- elle &amp; lui -\ENIB\ENIB PTT JPG\LOGO ENIB.jpg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309563"/>
            <a:ext cx="1420812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Connecteur droit 7"/>
          <p:cNvCxnSpPr/>
          <p:nvPr userDrawn="1"/>
        </p:nvCxnSpPr>
        <p:spPr bwMode="auto">
          <a:xfrm>
            <a:off x="1577977" y="908720"/>
            <a:ext cx="7566025" cy="0"/>
          </a:xfrm>
          <a:prstGeom prst="line">
            <a:avLst/>
          </a:prstGeom>
          <a:noFill/>
          <a:ln w="28575" cap="flat" cmpd="sng" algn="ctr">
            <a:solidFill>
              <a:srgbClr val="EE8A1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ZoneTexte 8"/>
          <p:cNvSpPr txBox="1"/>
          <p:nvPr userDrawn="1"/>
        </p:nvSpPr>
        <p:spPr>
          <a:xfrm>
            <a:off x="8244408" y="6546830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7A5C73C-0524-459F-A087-CD5FF8683565}" type="slidenum">
              <a:rPr lang="fr-FR" sz="1600" smtClean="0">
                <a:solidFill>
                  <a:srgbClr val="FF99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 algn="r"/>
              <a:t>‹N°›</a:t>
            </a:fld>
            <a:endParaRPr lang="fr-FR" sz="1600" dirty="0">
              <a:solidFill>
                <a:srgbClr val="FF99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6108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9" r:id="rId1"/>
    <p:sldLayoutId id="2147483970" r:id="rId2"/>
    <p:sldLayoutId id="2147483971" r:id="rId3"/>
    <p:sldLayoutId id="2147483972" r:id="rId4"/>
    <p:sldLayoutId id="2147483973" r:id="rId5"/>
    <p:sldLayoutId id="2147483974" r:id="rId6"/>
    <p:sldLayoutId id="2147483975" r:id="rId7"/>
    <p:sldLayoutId id="2147483976" r:id="rId8"/>
    <p:sldLayoutId id="2147483977" r:id="rId9"/>
    <p:sldLayoutId id="2147483978" r:id="rId10"/>
    <p:sldLayoutId id="2147483979" r:id="rId11"/>
    <p:sldLayoutId id="2147483980" r:id="rId12"/>
    <p:sldLayoutId id="2147483981" r:id="rId13"/>
    <p:sldLayoutId id="2147483982" r:id="rId14"/>
    <p:sldLayoutId id="2147483983" r:id="rId15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13" Type="http://schemas.openxmlformats.org/officeDocument/2006/relationships/slide" Target="slide8.xml"/><Relationship Id="rId3" Type="http://schemas.openxmlformats.org/officeDocument/2006/relationships/image" Target="../media/image6.jpeg"/><Relationship Id="rId7" Type="http://schemas.openxmlformats.org/officeDocument/2006/relationships/slide" Target="slide25.xml"/><Relationship Id="rId12" Type="http://schemas.openxmlformats.org/officeDocument/2006/relationships/slide" Target="slide7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Relationship Id="rId6" Type="http://schemas.openxmlformats.org/officeDocument/2006/relationships/slide" Target="slide21.xml"/><Relationship Id="rId11" Type="http://schemas.openxmlformats.org/officeDocument/2006/relationships/slide" Target="slide5.xml"/><Relationship Id="rId5" Type="http://schemas.openxmlformats.org/officeDocument/2006/relationships/image" Target="../media/image8.jpeg"/><Relationship Id="rId15" Type="http://schemas.openxmlformats.org/officeDocument/2006/relationships/slide" Target="slide34.xml"/><Relationship Id="rId10" Type="http://schemas.openxmlformats.org/officeDocument/2006/relationships/slide" Target="slide3.xml"/><Relationship Id="rId4" Type="http://schemas.openxmlformats.org/officeDocument/2006/relationships/image" Target="../media/image7.jpeg"/><Relationship Id="rId9" Type="http://schemas.openxmlformats.org/officeDocument/2006/relationships/slide" Target="slide17.xml"/><Relationship Id="rId14" Type="http://schemas.openxmlformats.org/officeDocument/2006/relationships/slide" Target="slide1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6.jpeg"/><Relationship Id="rId7" Type="http://schemas.openxmlformats.org/officeDocument/2006/relationships/image" Target="../media/image2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5.png"/><Relationship Id="rId5" Type="http://schemas.openxmlformats.org/officeDocument/2006/relationships/image" Target="../media/image8.jpeg"/><Relationship Id="rId10" Type="http://schemas.openxmlformats.org/officeDocument/2006/relationships/image" Target="../media/image29.png"/><Relationship Id="rId4" Type="http://schemas.openxmlformats.org/officeDocument/2006/relationships/image" Target="../media/image7.jpeg"/><Relationship Id="rId9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6.jpeg"/><Relationship Id="rId7" Type="http://schemas.openxmlformats.org/officeDocument/2006/relationships/image" Target="../media/image3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0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6.jpeg"/><Relationship Id="rId7" Type="http://schemas.openxmlformats.org/officeDocument/2006/relationships/image" Target="../media/image3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3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41.emf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jp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4.jpeg"/><Relationship Id="rId7" Type="http://schemas.openxmlformats.org/officeDocument/2006/relationships/image" Target="../media/image7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5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emf"/><Relationship Id="rId3" Type="http://schemas.openxmlformats.org/officeDocument/2006/relationships/image" Target="../media/image47.jpeg"/><Relationship Id="rId7" Type="http://schemas.openxmlformats.org/officeDocument/2006/relationships/image" Target="../media/image8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emf"/><Relationship Id="rId3" Type="http://schemas.openxmlformats.org/officeDocument/2006/relationships/image" Target="../media/image50.jpeg"/><Relationship Id="rId7" Type="http://schemas.openxmlformats.org/officeDocument/2006/relationships/image" Target="../media/image8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emf"/><Relationship Id="rId3" Type="http://schemas.openxmlformats.org/officeDocument/2006/relationships/image" Target="../media/image53.jpeg"/><Relationship Id="rId7" Type="http://schemas.openxmlformats.org/officeDocument/2006/relationships/image" Target="../media/image8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emf"/><Relationship Id="rId3" Type="http://schemas.openxmlformats.org/officeDocument/2006/relationships/image" Target="../media/image56.jpeg"/><Relationship Id="rId7" Type="http://schemas.openxmlformats.org/officeDocument/2006/relationships/image" Target="../media/image8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7" Type="http://schemas.openxmlformats.org/officeDocument/2006/relationships/image" Target="../media/image8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2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emf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7" Type="http://schemas.openxmlformats.org/officeDocument/2006/relationships/image" Target="../media/image8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65.jpeg"/><Relationship Id="rId7" Type="http://schemas.openxmlformats.org/officeDocument/2006/relationships/image" Target="../media/image7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66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68.jpeg"/><Relationship Id="rId7" Type="http://schemas.openxmlformats.org/officeDocument/2006/relationships/image" Target="../media/image7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69.jpeg"/><Relationship Id="rId9" Type="http://schemas.openxmlformats.org/officeDocument/2006/relationships/hyperlink" Target="file:///D:\AUTOMATISME\GDA\act\prepilotage.swf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72.png"/><Relationship Id="rId7" Type="http://schemas.openxmlformats.org/officeDocument/2006/relationships/image" Target="../media/image7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7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4.png"/><Relationship Id="rId7" Type="http://schemas.openxmlformats.org/officeDocument/2006/relationships/image" Target="../media/image6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jpeg"/><Relationship Id="rId11" Type="http://schemas.openxmlformats.org/officeDocument/2006/relationships/image" Target="../media/image18.png"/><Relationship Id="rId5" Type="http://schemas.openxmlformats.org/officeDocument/2006/relationships/image" Target="../media/image16.png"/><Relationship Id="rId10" Type="http://schemas.openxmlformats.org/officeDocument/2006/relationships/image" Target="../media/image17.jpg"/><Relationship Id="rId4" Type="http://schemas.openxmlformats.org/officeDocument/2006/relationships/image" Target="../media/image15.png"/><Relationship Id="rId9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6.jpeg"/><Relationship Id="rId7" Type="http://schemas.openxmlformats.org/officeDocument/2006/relationships/image" Target="../media/image2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9.png"/><Relationship Id="rId5" Type="http://schemas.openxmlformats.org/officeDocument/2006/relationships/image" Target="../media/image8.jpeg"/><Relationship Id="rId10" Type="http://schemas.openxmlformats.org/officeDocument/2006/relationships/image" Target="../media/image23.png"/><Relationship Id="rId4" Type="http://schemas.openxmlformats.org/officeDocument/2006/relationships/image" Target="../media/image7.jpe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7" Type="http://schemas.openxmlformats.org/officeDocument/2006/relationships/image" Target="../media/image8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4"/>
          <p:cNvSpPr txBox="1">
            <a:spLocks/>
          </p:cNvSpPr>
          <p:nvPr/>
        </p:nvSpPr>
        <p:spPr>
          <a:xfrm>
            <a:off x="159671" y="1196752"/>
            <a:ext cx="8856984" cy="496855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92075" indent="-92075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14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35718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63023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895350" indent="-119063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252538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tabLst/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fontAlgn="auto">
              <a:spcAft>
                <a:spcPts val="0"/>
              </a:spcAft>
            </a:pPr>
            <a:r>
              <a:rPr lang="fr-FR" sz="2200" dirty="0" smtClean="0">
                <a:ea typeface="Segoe UI" panose="020B0502040204020203" pitchFamily="34" charset="0"/>
              </a:rPr>
              <a:t> </a:t>
            </a:r>
            <a:r>
              <a:rPr lang="fr-FR" sz="2400" b="1" dirty="0" smtClean="0">
                <a:ea typeface="Segoe UI" panose="020B0502040204020203" pitchFamily="34" charset="0"/>
              </a:rPr>
              <a:t>Rôle</a:t>
            </a:r>
            <a:endParaRPr lang="fr-FR" sz="1800" b="1" dirty="0" smtClean="0">
              <a:ea typeface="Segoe UI" panose="020B0502040204020203" pitchFamily="34" charset="0"/>
            </a:endParaRPr>
          </a:p>
          <a:p>
            <a:pPr lvl="2" fontAlgn="auto">
              <a:spcBef>
                <a:spcPts val="24"/>
              </a:spcBef>
              <a:spcAft>
                <a:spcPts val="0"/>
              </a:spcAft>
            </a:pPr>
            <a:r>
              <a:rPr lang="fr-FR" sz="1800" b="1" dirty="0">
                <a:ea typeface="Segoe UI" panose="020B0502040204020203" pitchFamily="34" charset="0"/>
              </a:rPr>
              <a:t> </a:t>
            </a:r>
            <a:r>
              <a:rPr lang="fr-FR" sz="1800" dirty="0">
                <a:ea typeface="Segoe UI" panose="020B0502040204020203" pitchFamily="34" charset="0"/>
              </a:rPr>
              <a:t>Exemple 1: Commande d’un vérin simple effet</a:t>
            </a:r>
          </a:p>
          <a:p>
            <a:pPr lvl="2" fontAlgn="auto">
              <a:spcBef>
                <a:spcPts val="0"/>
              </a:spcBef>
              <a:spcAft>
                <a:spcPts val="0"/>
              </a:spcAft>
            </a:pPr>
            <a:r>
              <a:rPr lang="fr-FR" sz="1800" dirty="0">
                <a:ea typeface="Segoe UI" panose="020B0502040204020203" pitchFamily="34" charset="0"/>
              </a:rPr>
              <a:t> </a:t>
            </a:r>
            <a:r>
              <a:rPr lang="fr-FR" sz="1800" dirty="0" smtClean="0">
                <a:ea typeface="Segoe UI" panose="020B0502040204020203" pitchFamily="34" charset="0"/>
              </a:rPr>
              <a:t>Exemple 2: Commande d’un vérin </a:t>
            </a:r>
            <a:r>
              <a:rPr lang="fr-FR" sz="1800" dirty="0">
                <a:ea typeface="Segoe UI" panose="020B0502040204020203" pitchFamily="34" charset="0"/>
              </a:rPr>
              <a:t>double effet</a:t>
            </a:r>
          </a:p>
          <a:p>
            <a:pPr marL="247650" lvl="1" indent="0" fontAlgn="auto">
              <a:spcBef>
                <a:spcPts val="24"/>
              </a:spcBef>
              <a:spcAft>
                <a:spcPts val="0"/>
              </a:spcAft>
              <a:buNone/>
            </a:pPr>
            <a:endParaRPr lang="fr-FR" dirty="0" smtClean="0">
              <a:ea typeface="Segoe UI" panose="020B0502040204020203" pitchFamily="34" charset="0"/>
            </a:endParaRPr>
          </a:p>
          <a:p>
            <a:pPr lvl="1" fontAlgn="auto">
              <a:spcBef>
                <a:spcPts val="24"/>
              </a:spcBef>
              <a:spcAft>
                <a:spcPts val="0"/>
              </a:spcAft>
            </a:pPr>
            <a:r>
              <a:rPr lang="fr-FR" sz="2400" dirty="0" smtClean="0">
                <a:ea typeface="Segoe UI" panose="020B0502040204020203" pitchFamily="34" charset="0"/>
              </a:rPr>
              <a:t> </a:t>
            </a:r>
            <a:r>
              <a:rPr lang="fr-FR" sz="2400" b="1" dirty="0" smtClean="0">
                <a:ea typeface="Segoe UI" panose="020B0502040204020203" pitchFamily="34" charset="0"/>
              </a:rPr>
              <a:t>Symbolisation</a:t>
            </a:r>
            <a:endParaRPr lang="fr-FR" sz="1800" b="1" dirty="0" smtClean="0">
              <a:ea typeface="Segoe UI" panose="020B0502040204020203" pitchFamily="34" charset="0"/>
            </a:endParaRPr>
          </a:p>
          <a:p>
            <a:pPr lvl="2" fontAlgn="auto">
              <a:spcBef>
                <a:spcPts val="24"/>
              </a:spcBef>
              <a:spcAft>
                <a:spcPts val="0"/>
              </a:spcAft>
            </a:pPr>
            <a:r>
              <a:rPr lang="fr-FR" sz="1800" b="1" dirty="0">
                <a:ea typeface="Segoe UI" panose="020B0502040204020203" pitchFamily="34" charset="0"/>
              </a:rPr>
              <a:t> </a:t>
            </a:r>
            <a:r>
              <a:rPr lang="fr-FR" sz="1800" dirty="0">
                <a:ea typeface="Segoe UI" panose="020B0502040204020203" pitchFamily="34" charset="0"/>
              </a:rPr>
              <a:t>Principe</a:t>
            </a:r>
          </a:p>
          <a:p>
            <a:pPr lvl="2" fontAlgn="auto">
              <a:spcBef>
                <a:spcPts val="24"/>
              </a:spcBef>
              <a:spcAft>
                <a:spcPts val="0"/>
              </a:spcAft>
            </a:pPr>
            <a:r>
              <a:rPr lang="fr-FR" sz="1800" dirty="0">
                <a:ea typeface="Segoe UI" panose="020B0502040204020203" pitchFamily="34" charset="0"/>
              </a:rPr>
              <a:t> Symbole des commandes des </a:t>
            </a:r>
            <a:r>
              <a:rPr lang="fr-FR" sz="1800" dirty="0" smtClean="0">
                <a:ea typeface="Segoe UI" panose="020B0502040204020203" pitchFamily="34" charset="0"/>
              </a:rPr>
              <a:t>distributeurs</a:t>
            </a:r>
          </a:p>
          <a:p>
            <a:pPr lvl="2" fontAlgn="auto">
              <a:spcBef>
                <a:spcPts val="24"/>
              </a:spcBef>
              <a:spcAft>
                <a:spcPts val="0"/>
              </a:spcAft>
            </a:pPr>
            <a:r>
              <a:rPr lang="fr-FR" sz="1800" dirty="0">
                <a:ea typeface="Segoe UI" panose="020B0502040204020203" pitchFamily="34" charset="0"/>
              </a:rPr>
              <a:t> </a:t>
            </a:r>
            <a:r>
              <a:rPr lang="fr-FR" sz="1800" dirty="0" smtClean="0">
                <a:ea typeface="Segoe UI" panose="020B0502040204020203" pitchFamily="34" charset="0"/>
              </a:rPr>
              <a:t>Principe du repérage des orifices des distributeurs</a:t>
            </a:r>
          </a:p>
          <a:p>
            <a:pPr lvl="2" fontAlgn="auto">
              <a:spcBef>
                <a:spcPts val="24"/>
              </a:spcBef>
              <a:spcAft>
                <a:spcPts val="0"/>
              </a:spcAft>
            </a:pPr>
            <a:r>
              <a:rPr lang="fr-FR" sz="1800" dirty="0">
                <a:ea typeface="Segoe UI" panose="020B0502040204020203" pitchFamily="34" charset="0"/>
              </a:rPr>
              <a:t> </a:t>
            </a:r>
            <a:r>
              <a:rPr lang="fr-FR" sz="1800" dirty="0" smtClean="0">
                <a:ea typeface="Segoe UI" panose="020B0502040204020203" pitchFamily="34" charset="0"/>
              </a:rPr>
              <a:t>Exercices</a:t>
            </a:r>
            <a:endParaRPr lang="fr-FR" sz="1800" dirty="0">
              <a:ea typeface="Segoe UI" panose="020B0502040204020203" pitchFamily="34" charset="0"/>
            </a:endParaRPr>
          </a:p>
          <a:p>
            <a:pPr marL="520700" lvl="2" indent="0" fontAlgn="auto">
              <a:spcBef>
                <a:spcPts val="24"/>
              </a:spcBef>
              <a:spcAft>
                <a:spcPts val="0"/>
              </a:spcAft>
              <a:buNone/>
            </a:pPr>
            <a:endParaRPr lang="fr-FR" sz="1800" dirty="0" smtClean="0">
              <a:ea typeface="Segoe UI" panose="020B0502040204020203" pitchFamily="34" charset="0"/>
            </a:endParaRPr>
          </a:p>
          <a:p>
            <a:pPr lvl="1" fontAlgn="auto">
              <a:spcBef>
                <a:spcPts val="24"/>
              </a:spcBef>
              <a:spcAft>
                <a:spcPts val="600"/>
              </a:spcAft>
            </a:pPr>
            <a:r>
              <a:rPr lang="fr-FR" sz="2400" dirty="0" smtClean="0">
                <a:ea typeface="Segoe UI" panose="020B0502040204020203" pitchFamily="34" charset="0"/>
              </a:rPr>
              <a:t> </a:t>
            </a:r>
            <a:r>
              <a:rPr lang="fr-FR" sz="2400" b="1" dirty="0" smtClean="0">
                <a:ea typeface="Segoe UI" panose="020B0502040204020203" pitchFamily="34" charset="0"/>
              </a:rPr>
              <a:t>Technologie des distributeurs</a:t>
            </a:r>
            <a:endParaRPr lang="fr-FR" sz="1800" b="1" dirty="0" smtClean="0">
              <a:ea typeface="Segoe UI" panose="020B0502040204020203" pitchFamily="34" charset="0"/>
            </a:endParaRPr>
          </a:p>
          <a:p>
            <a:pPr lvl="2" fontAlgn="auto">
              <a:spcBef>
                <a:spcPts val="24"/>
              </a:spcBef>
              <a:spcAft>
                <a:spcPts val="0"/>
              </a:spcAft>
            </a:pPr>
            <a:r>
              <a:rPr lang="fr-FR" sz="1800" dirty="0" smtClean="0">
                <a:ea typeface="Segoe UI" panose="020B0502040204020203" pitchFamily="34" charset="0"/>
              </a:rPr>
              <a:t> Distributeurs à clapet</a:t>
            </a:r>
          </a:p>
          <a:p>
            <a:pPr lvl="2" fontAlgn="auto">
              <a:spcBef>
                <a:spcPts val="24"/>
              </a:spcBef>
              <a:spcAft>
                <a:spcPts val="0"/>
              </a:spcAft>
            </a:pPr>
            <a:r>
              <a:rPr lang="fr-FR" sz="1800" dirty="0" smtClean="0">
                <a:ea typeface="Segoe UI" panose="020B0502040204020203" pitchFamily="34" charset="0"/>
              </a:rPr>
              <a:t> </a:t>
            </a:r>
            <a:r>
              <a:rPr lang="fr-FR" sz="1800" dirty="0">
                <a:ea typeface="Segoe UI" panose="020B0502040204020203" pitchFamily="34" charset="0"/>
              </a:rPr>
              <a:t>Distributeurs à </a:t>
            </a:r>
            <a:r>
              <a:rPr lang="fr-FR" sz="1800" dirty="0" smtClean="0">
                <a:ea typeface="Segoe UI" panose="020B0502040204020203" pitchFamily="34" charset="0"/>
              </a:rPr>
              <a:t>tiroir</a:t>
            </a:r>
            <a:endParaRPr lang="fr-FR" sz="1800" dirty="0">
              <a:ea typeface="Segoe UI" panose="020B0502040204020203" pitchFamily="34" charset="0"/>
            </a:endParaRPr>
          </a:p>
          <a:p>
            <a:pPr lvl="2" fontAlgn="auto">
              <a:spcBef>
                <a:spcPts val="24"/>
              </a:spcBef>
              <a:spcAft>
                <a:spcPts val="0"/>
              </a:spcAft>
            </a:pPr>
            <a:r>
              <a:rPr lang="fr-FR" sz="1800" dirty="0">
                <a:ea typeface="Segoe UI" panose="020B0502040204020203" pitchFamily="34" charset="0"/>
              </a:rPr>
              <a:t> </a:t>
            </a:r>
            <a:r>
              <a:rPr lang="fr-FR" sz="1800" dirty="0" smtClean="0">
                <a:ea typeface="Segoe UI" panose="020B0502040204020203" pitchFamily="34" charset="0"/>
              </a:rPr>
              <a:t>Etude technologique des distributeurs télémécanique</a:t>
            </a:r>
            <a:endParaRPr lang="fr-FR" sz="1800" dirty="0">
              <a:ea typeface="Segoe UI" panose="020B0502040204020203" pitchFamily="34" charset="0"/>
            </a:endParaRPr>
          </a:p>
          <a:p>
            <a:pPr lvl="2" fontAlgn="auto">
              <a:spcBef>
                <a:spcPts val="24"/>
              </a:spcBef>
              <a:spcAft>
                <a:spcPts val="0"/>
              </a:spcAft>
            </a:pPr>
            <a:endParaRPr lang="fr-FR" sz="1800" dirty="0" smtClean="0">
              <a:ea typeface="Segoe UI" panose="020B0502040204020203" pitchFamily="34" charset="0"/>
            </a:endParaRPr>
          </a:p>
          <a:p>
            <a:pPr lvl="1" fontAlgn="auto">
              <a:spcBef>
                <a:spcPts val="24"/>
              </a:spcBef>
              <a:spcAft>
                <a:spcPts val="600"/>
              </a:spcAft>
            </a:pPr>
            <a:r>
              <a:rPr lang="fr-FR" sz="2400" b="1" dirty="0" smtClean="0">
                <a:ea typeface="Segoe UI" panose="020B0502040204020203" pitchFamily="34" charset="0"/>
              </a:rPr>
              <a:t> Choix d’un distributeur</a:t>
            </a:r>
            <a:endParaRPr lang="fr-FR" sz="1800" dirty="0" smtClean="0">
              <a:ea typeface="Segoe UI" panose="020B0502040204020203" pitchFamily="34" charset="0"/>
            </a:endParaRPr>
          </a:p>
          <a:p>
            <a:pPr marL="520700" lvl="2" indent="0" fontAlgn="auto">
              <a:spcBef>
                <a:spcPts val="24"/>
              </a:spcBef>
              <a:spcAft>
                <a:spcPts val="0"/>
              </a:spcAft>
              <a:buNone/>
            </a:pPr>
            <a:endParaRPr lang="fr-FR" sz="1400" dirty="0" smtClean="0">
              <a:ea typeface="Segoe UI" panose="020B0502040204020203" pitchFamily="34" charset="0"/>
            </a:endParaRPr>
          </a:p>
        </p:txBody>
      </p:sp>
      <p:sp>
        <p:nvSpPr>
          <p:cNvPr id="3" name="ZoneTexte 2">
            <a:hlinkClick r:id="rId6" action="ppaction://hlinksldjump"/>
          </p:cNvPr>
          <p:cNvSpPr txBox="1"/>
          <p:nvPr/>
        </p:nvSpPr>
        <p:spPr>
          <a:xfrm>
            <a:off x="935596" y="4581144"/>
            <a:ext cx="2196244" cy="144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4" name="Espace réservé du contenu 4"/>
          <p:cNvSpPr txBox="1">
            <a:spLocks/>
          </p:cNvSpPr>
          <p:nvPr/>
        </p:nvSpPr>
        <p:spPr>
          <a:xfrm>
            <a:off x="4427984" y="188640"/>
            <a:ext cx="4582168" cy="50404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92075" indent="-92075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14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35718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63023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895350" indent="-119063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252538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tabLst/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Aft>
                <a:spcPts val="0"/>
              </a:spcAft>
            </a:pPr>
            <a:r>
              <a:rPr lang="fr-FR" sz="3200" b="1" dirty="0" smtClean="0">
                <a:ea typeface="Segoe UI" panose="020B0502040204020203" pitchFamily="34" charset="0"/>
              </a:rPr>
              <a:t> DISTRIBUTEURS</a:t>
            </a:r>
            <a:endParaRPr lang="fr-FR" sz="3200" dirty="0" smtClean="0"/>
          </a:p>
        </p:txBody>
      </p:sp>
      <p:sp>
        <p:nvSpPr>
          <p:cNvPr id="5" name="ZoneTexte 4">
            <a:hlinkClick r:id="rId7" action="ppaction://hlinksldjump"/>
          </p:cNvPr>
          <p:cNvSpPr txBox="1"/>
          <p:nvPr/>
        </p:nvSpPr>
        <p:spPr>
          <a:xfrm>
            <a:off x="935596" y="4869176"/>
            <a:ext cx="2196244" cy="144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6" name="ZoneTexte 5">
            <a:hlinkClick r:id="rId8" action="ppaction://hlinksldjump"/>
          </p:cNvPr>
          <p:cNvSpPr txBox="1"/>
          <p:nvPr/>
        </p:nvSpPr>
        <p:spPr>
          <a:xfrm>
            <a:off x="935596" y="5157208"/>
            <a:ext cx="5248200" cy="144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7" name="ZoneTexte 6">
            <a:hlinkClick r:id="rId9" action="ppaction://hlinksldjump"/>
          </p:cNvPr>
          <p:cNvSpPr txBox="1"/>
          <p:nvPr/>
        </p:nvSpPr>
        <p:spPr>
          <a:xfrm>
            <a:off x="935596" y="3573016"/>
            <a:ext cx="1062118" cy="144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8" name="ZoneTexte 7">
            <a:hlinkClick r:id="rId10" action="ppaction://hlinksldjump"/>
          </p:cNvPr>
          <p:cNvSpPr txBox="1"/>
          <p:nvPr/>
        </p:nvSpPr>
        <p:spPr>
          <a:xfrm>
            <a:off x="935596" y="1700824"/>
            <a:ext cx="4680520" cy="144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0" name="ZoneTexte 9">
            <a:hlinkClick r:id="rId11" action="ppaction://hlinksldjump"/>
          </p:cNvPr>
          <p:cNvSpPr txBox="1"/>
          <p:nvPr/>
        </p:nvSpPr>
        <p:spPr>
          <a:xfrm>
            <a:off x="935596" y="1988856"/>
            <a:ext cx="4680520" cy="144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1" name="ZoneTexte 10">
            <a:hlinkClick r:id="rId12" action="ppaction://hlinksldjump"/>
          </p:cNvPr>
          <p:cNvSpPr txBox="1"/>
          <p:nvPr/>
        </p:nvSpPr>
        <p:spPr>
          <a:xfrm>
            <a:off x="935596" y="2780928"/>
            <a:ext cx="846094" cy="144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2" name="ZoneTexte 11">
            <a:hlinkClick r:id="rId13" action="ppaction://hlinksldjump"/>
          </p:cNvPr>
          <p:cNvSpPr txBox="1"/>
          <p:nvPr/>
        </p:nvSpPr>
        <p:spPr>
          <a:xfrm>
            <a:off x="935596" y="3068960"/>
            <a:ext cx="4320480" cy="144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3" name="ZoneTexte 12">
            <a:hlinkClick r:id="rId14" action="ppaction://hlinksldjump"/>
          </p:cNvPr>
          <p:cNvSpPr txBox="1"/>
          <p:nvPr/>
        </p:nvSpPr>
        <p:spPr>
          <a:xfrm>
            <a:off x="935596" y="3356992"/>
            <a:ext cx="5112568" cy="144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4" name="ZoneTexte 13">
            <a:hlinkClick r:id="rId15" action="ppaction://hlinksldjump"/>
          </p:cNvPr>
          <p:cNvSpPr txBox="1"/>
          <p:nvPr/>
        </p:nvSpPr>
        <p:spPr>
          <a:xfrm>
            <a:off x="683568" y="5733272"/>
            <a:ext cx="3384376" cy="144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4"/>
          <p:cNvSpPr txBox="1">
            <a:spLocks/>
          </p:cNvSpPr>
          <p:nvPr/>
        </p:nvSpPr>
        <p:spPr>
          <a:xfrm>
            <a:off x="2987824" y="44624"/>
            <a:ext cx="6192688" cy="79208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92075" indent="-92075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14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35718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63023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895350" indent="-119063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252538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tabLst/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r" fontAlgn="auto">
              <a:spcBef>
                <a:spcPts val="24"/>
              </a:spcBef>
              <a:spcAft>
                <a:spcPts val="0"/>
              </a:spcAft>
            </a:pPr>
            <a:r>
              <a:rPr lang="fr-FR" sz="2400" dirty="0" smtClean="0">
                <a:ea typeface="Segoe UI" panose="020B0502040204020203" pitchFamily="34" charset="0"/>
              </a:rPr>
              <a:t> </a:t>
            </a:r>
            <a:r>
              <a:rPr lang="fr-FR" sz="2800" b="1" dirty="0" smtClean="0">
                <a:ea typeface="Segoe UI" panose="020B0502040204020203" pitchFamily="34" charset="0"/>
              </a:rPr>
              <a:t>Symbolisation</a:t>
            </a:r>
          </a:p>
          <a:p>
            <a:pPr lvl="2" algn="r" fontAlgn="auto">
              <a:spcBef>
                <a:spcPts val="24"/>
              </a:spcBef>
              <a:spcAft>
                <a:spcPts val="0"/>
              </a:spcAft>
            </a:pPr>
            <a:r>
              <a:rPr lang="fr-FR" sz="1600" dirty="0">
                <a:ea typeface="Segoe UI" panose="020B0502040204020203" pitchFamily="34" charset="0"/>
              </a:rPr>
              <a:t> </a:t>
            </a:r>
            <a:r>
              <a:rPr lang="fr-FR" sz="2000" dirty="0" smtClean="0">
                <a:ea typeface="Segoe UI" panose="020B0502040204020203" pitchFamily="34" charset="0"/>
              </a:rPr>
              <a:t>Symbole des commandes</a:t>
            </a:r>
          </a:p>
          <a:p>
            <a:pPr marL="520700" lvl="2" indent="0" fontAlgn="auto">
              <a:spcBef>
                <a:spcPts val="24"/>
              </a:spcBef>
              <a:spcAft>
                <a:spcPts val="0"/>
              </a:spcAft>
              <a:buNone/>
            </a:pPr>
            <a:endParaRPr lang="fr-FR" sz="1800" dirty="0" smtClean="0">
              <a:ea typeface="Segoe UI" panose="020B0502040204020203" pitchFamily="34" charset="0"/>
            </a:endParaRPr>
          </a:p>
          <a:p>
            <a:pPr marL="520700" lvl="2" indent="0" fontAlgn="auto">
              <a:spcBef>
                <a:spcPts val="24"/>
              </a:spcBef>
              <a:spcAft>
                <a:spcPts val="0"/>
              </a:spcAft>
              <a:buNone/>
            </a:pPr>
            <a:endParaRPr lang="fr-FR" sz="1400" dirty="0" smtClean="0">
              <a:ea typeface="Segoe UI" panose="020B0502040204020203" pitchFamily="34" charset="0"/>
            </a:endParaRPr>
          </a:p>
        </p:txBody>
      </p:sp>
      <p:pic>
        <p:nvPicPr>
          <p:cNvPr id="6" name="Espace réservé pour une image  4" descr="cours_pneum_prof - Microsoft Word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9592" y="1196752"/>
            <a:ext cx="6840714" cy="4954039"/>
          </a:xfrm>
          <a:prstGeom prst="rect">
            <a:avLst/>
          </a:prstGeom>
        </p:spPr>
      </p:pic>
      <p:pic>
        <p:nvPicPr>
          <p:cNvPr id="5" name="Espace réservé pour une image  4" descr="pneum - PDF-XChange Viewer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5616" y="4653136"/>
            <a:ext cx="1120516" cy="698504"/>
          </a:xfrm>
          <a:prstGeom prst="rect">
            <a:avLst/>
          </a:prstGeom>
        </p:spPr>
      </p:pic>
      <p:pic>
        <p:nvPicPr>
          <p:cNvPr id="7" name="Espace réservé pour une image  4" descr="pneum - PDF-XChange Viewer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38246" y="2996952"/>
            <a:ext cx="1152128" cy="810288"/>
          </a:xfrm>
          <a:prstGeom prst="rect">
            <a:avLst/>
          </a:prstGeom>
        </p:spPr>
      </p:pic>
      <p:pic>
        <p:nvPicPr>
          <p:cNvPr id="8" name="Espace réservé pour une image  4" descr="pneum - PDF-XChange Viewer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16493" y="2982322"/>
            <a:ext cx="1080120" cy="825260"/>
          </a:xfrm>
          <a:prstGeom prst="rect">
            <a:avLst/>
          </a:prstGeom>
        </p:spPr>
      </p:pic>
      <p:pic>
        <p:nvPicPr>
          <p:cNvPr id="9" name="Espace réservé pour une image  4" descr="pneum - PDF-XChange Viewer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3100389"/>
            <a:ext cx="936104" cy="699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481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4"/>
          <p:cNvSpPr txBox="1">
            <a:spLocks/>
          </p:cNvSpPr>
          <p:nvPr/>
        </p:nvSpPr>
        <p:spPr>
          <a:xfrm>
            <a:off x="2987824" y="44624"/>
            <a:ext cx="6192688" cy="79208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92075" indent="-92075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14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35718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63023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895350" indent="-119063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252538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tabLst/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r" fontAlgn="auto">
              <a:spcBef>
                <a:spcPts val="24"/>
              </a:spcBef>
              <a:spcAft>
                <a:spcPts val="0"/>
              </a:spcAft>
            </a:pPr>
            <a:r>
              <a:rPr lang="fr-FR" sz="2400" dirty="0" smtClean="0">
                <a:ea typeface="Segoe UI" panose="020B0502040204020203" pitchFamily="34" charset="0"/>
              </a:rPr>
              <a:t> </a:t>
            </a:r>
            <a:r>
              <a:rPr lang="fr-FR" sz="2800" b="1" dirty="0" smtClean="0">
                <a:ea typeface="Segoe UI" panose="020B0502040204020203" pitchFamily="34" charset="0"/>
              </a:rPr>
              <a:t>Symbolisation</a:t>
            </a:r>
          </a:p>
          <a:p>
            <a:pPr lvl="2" algn="r" fontAlgn="auto">
              <a:spcBef>
                <a:spcPts val="24"/>
              </a:spcBef>
              <a:spcAft>
                <a:spcPts val="0"/>
              </a:spcAft>
            </a:pPr>
            <a:r>
              <a:rPr lang="fr-FR" sz="1600" dirty="0">
                <a:ea typeface="Segoe UI" panose="020B0502040204020203" pitchFamily="34" charset="0"/>
              </a:rPr>
              <a:t> </a:t>
            </a:r>
            <a:r>
              <a:rPr lang="fr-FR" sz="2000" dirty="0" smtClean="0">
                <a:ea typeface="Segoe UI" panose="020B0502040204020203" pitchFamily="34" charset="0"/>
              </a:rPr>
              <a:t>Symbole des commandes</a:t>
            </a:r>
          </a:p>
          <a:p>
            <a:pPr marL="520700" lvl="2" indent="0" fontAlgn="auto">
              <a:spcBef>
                <a:spcPts val="24"/>
              </a:spcBef>
              <a:spcAft>
                <a:spcPts val="0"/>
              </a:spcAft>
              <a:buNone/>
            </a:pPr>
            <a:endParaRPr lang="fr-FR" sz="1800" dirty="0" smtClean="0">
              <a:ea typeface="Segoe UI" panose="020B0502040204020203" pitchFamily="34" charset="0"/>
            </a:endParaRPr>
          </a:p>
          <a:p>
            <a:pPr marL="520700" lvl="2" indent="0" fontAlgn="auto">
              <a:spcBef>
                <a:spcPts val="24"/>
              </a:spcBef>
              <a:spcAft>
                <a:spcPts val="0"/>
              </a:spcAft>
              <a:buNone/>
            </a:pPr>
            <a:endParaRPr lang="fr-FR" sz="1400" dirty="0" smtClean="0">
              <a:ea typeface="Segoe UI" panose="020B0502040204020203" pitchFamily="34" charset="0"/>
            </a:endParaRPr>
          </a:p>
        </p:txBody>
      </p:sp>
      <p:pic>
        <p:nvPicPr>
          <p:cNvPr id="5" name="Espace réservé pour une image  4" descr="cours_pneum_prof - Microsoft Word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7704" y="1099449"/>
            <a:ext cx="4968551" cy="5596759"/>
          </a:xfrm>
          <a:prstGeom prst="rect">
            <a:avLst/>
          </a:prstGeom>
        </p:spPr>
      </p:pic>
      <p:pic>
        <p:nvPicPr>
          <p:cNvPr id="7" name="Espace réservé pour une image  4" descr="Distributeurs commandes - Distributeur (automatisme) — Wikipédia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00889" y="2942272"/>
            <a:ext cx="719183" cy="1062792"/>
          </a:xfrm>
          <a:prstGeom prst="rect">
            <a:avLst/>
          </a:prstGeom>
        </p:spPr>
      </p:pic>
      <p:pic>
        <p:nvPicPr>
          <p:cNvPr id="8" name="Espace réservé pour une image  4" descr="Distributeurs commandes - Distributeur (automatisme) — Wikipédia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1760" y="2967105"/>
            <a:ext cx="787983" cy="118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217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4"/>
          <p:cNvSpPr txBox="1">
            <a:spLocks/>
          </p:cNvSpPr>
          <p:nvPr/>
        </p:nvSpPr>
        <p:spPr>
          <a:xfrm>
            <a:off x="2987824" y="44624"/>
            <a:ext cx="6192688" cy="79208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92075" indent="-92075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14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35718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63023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895350" indent="-119063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252538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tabLst/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r" fontAlgn="auto">
              <a:spcBef>
                <a:spcPts val="24"/>
              </a:spcBef>
              <a:spcAft>
                <a:spcPts val="0"/>
              </a:spcAft>
            </a:pPr>
            <a:r>
              <a:rPr lang="fr-FR" sz="2400" dirty="0" smtClean="0">
                <a:ea typeface="Segoe UI" panose="020B0502040204020203" pitchFamily="34" charset="0"/>
              </a:rPr>
              <a:t> </a:t>
            </a:r>
            <a:r>
              <a:rPr lang="fr-FR" sz="2800" b="1" dirty="0" smtClean="0">
                <a:ea typeface="Segoe UI" panose="020B0502040204020203" pitchFamily="34" charset="0"/>
              </a:rPr>
              <a:t>Symbolisation</a:t>
            </a:r>
          </a:p>
          <a:p>
            <a:pPr lvl="2" algn="r" fontAlgn="auto">
              <a:spcBef>
                <a:spcPts val="24"/>
              </a:spcBef>
              <a:spcAft>
                <a:spcPts val="0"/>
              </a:spcAft>
            </a:pPr>
            <a:r>
              <a:rPr lang="fr-FR" sz="1600" dirty="0">
                <a:ea typeface="Segoe UI" panose="020B0502040204020203" pitchFamily="34" charset="0"/>
              </a:rPr>
              <a:t> </a:t>
            </a:r>
            <a:r>
              <a:rPr lang="fr-FR" sz="2000" dirty="0" smtClean="0">
                <a:ea typeface="Segoe UI" panose="020B0502040204020203" pitchFamily="34" charset="0"/>
              </a:rPr>
              <a:t>Symbole des commandes</a:t>
            </a:r>
          </a:p>
          <a:p>
            <a:pPr marL="520700" lvl="2" indent="0" fontAlgn="auto">
              <a:spcBef>
                <a:spcPts val="24"/>
              </a:spcBef>
              <a:spcAft>
                <a:spcPts val="0"/>
              </a:spcAft>
              <a:buNone/>
            </a:pPr>
            <a:endParaRPr lang="fr-FR" sz="1800" dirty="0" smtClean="0">
              <a:ea typeface="Segoe UI" panose="020B0502040204020203" pitchFamily="34" charset="0"/>
            </a:endParaRPr>
          </a:p>
          <a:p>
            <a:pPr marL="520700" lvl="2" indent="0" fontAlgn="auto">
              <a:spcBef>
                <a:spcPts val="24"/>
              </a:spcBef>
              <a:spcAft>
                <a:spcPts val="0"/>
              </a:spcAft>
              <a:buNone/>
            </a:pPr>
            <a:endParaRPr lang="fr-FR" sz="1400" dirty="0" smtClean="0">
              <a:ea typeface="Segoe UI" panose="020B0502040204020203" pitchFamily="34" charset="0"/>
            </a:endParaRPr>
          </a:p>
        </p:txBody>
      </p:sp>
      <p:pic>
        <p:nvPicPr>
          <p:cNvPr id="5" name="Espace réservé pour une image  4" descr="cours_pneum_prof - Microsoft Word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2119" y="1556792"/>
            <a:ext cx="8834482" cy="3167525"/>
          </a:xfrm>
          <a:prstGeom prst="rect">
            <a:avLst/>
          </a:prstGeom>
        </p:spPr>
      </p:pic>
      <p:pic>
        <p:nvPicPr>
          <p:cNvPr id="6" name="Espace réservé pour une image  4" descr="pneum - PDF-XChange Viewer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576" y="2487572"/>
            <a:ext cx="581106" cy="466790"/>
          </a:xfrm>
          <a:prstGeom prst="rect">
            <a:avLst/>
          </a:prstGeom>
        </p:spPr>
      </p:pic>
      <p:pic>
        <p:nvPicPr>
          <p:cNvPr id="7" name="Espace réservé pour une image  4" descr="pneum - PDF-XChange Viewer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02517" y="2468801"/>
            <a:ext cx="666843" cy="600159"/>
          </a:xfrm>
          <a:prstGeom prst="rect">
            <a:avLst/>
          </a:prstGeom>
        </p:spPr>
      </p:pic>
      <p:pic>
        <p:nvPicPr>
          <p:cNvPr id="8" name="Espace réservé pour une image  4" descr="pneum - PDF-XChange Viewer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83768" y="2497380"/>
            <a:ext cx="657317" cy="57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185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 txBox="1">
            <a:spLocks/>
          </p:cNvSpPr>
          <p:nvPr/>
        </p:nvSpPr>
        <p:spPr>
          <a:xfrm>
            <a:off x="639466" y="1268760"/>
            <a:ext cx="8325022" cy="424847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92075" indent="-92075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14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35718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63023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895350" indent="-119063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252538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tabLst/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fontAlgn="auto">
              <a:lnSpc>
                <a:spcPct val="150000"/>
              </a:lnSpc>
              <a:spcBef>
                <a:spcPts val="24"/>
              </a:spcBef>
              <a:spcAft>
                <a:spcPts val="0"/>
              </a:spcAft>
            </a:pPr>
            <a:r>
              <a:rPr lang="fr-FR" sz="2400" dirty="0" smtClean="0">
                <a:ea typeface="Segoe UI" panose="020B0502040204020203" pitchFamily="34" charset="0"/>
              </a:rPr>
              <a:t> </a:t>
            </a:r>
            <a:r>
              <a:rPr lang="fr-FR" sz="2800" b="1" dirty="0" smtClean="0"/>
              <a:t>Distributeur monostable</a:t>
            </a:r>
          </a:p>
          <a:p>
            <a:pPr algn="just"/>
            <a:r>
              <a:rPr lang="fr-FR" sz="2400" dirty="0" smtClean="0"/>
              <a:t> Ce sont des distributeurs </a:t>
            </a:r>
            <a:r>
              <a:rPr lang="fr-FR" sz="2400" b="1" dirty="0" smtClean="0"/>
              <a:t>ayant une seule position </a:t>
            </a:r>
            <a:r>
              <a:rPr lang="fr-FR" sz="2400" b="1" dirty="0"/>
              <a:t>stable</a:t>
            </a:r>
            <a:r>
              <a:rPr lang="fr-FR" sz="2400" dirty="0"/>
              <a:t>. Dans ce type de construction, un ressort de rappel ramène systématiquement le dispositif dans sa position initiale ou repos dès que le signal de commande ou d’activation est interrompu</a:t>
            </a:r>
            <a:r>
              <a:rPr lang="fr-FR" sz="2400" dirty="0" smtClean="0"/>
              <a:t>.</a:t>
            </a:r>
          </a:p>
          <a:p>
            <a:pPr marL="0" indent="0" algn="just">
              <a:buNone/>
            </a:pPr>
            <a:endParaRPr lang="fr-FR" sz="2400" dirty="0"/>
          </a:p>
          <a:p>
            <a:pPr algn="just"/>
            <a:r>
              <a:rPr lang="fr-FR" sz="2400" dirty="0" smtClean="0"/>
              <a:t> Donc </a:t>
            </a:r>
            <a:r>
              <a:rPr lang="fr-FR" sz="2400" dirty="0"/>
              <a:t>si on veut maintenir la position, </a:t>
            </a:r>
            <a:r>
              <a:rPr lang="fr-FR" sz="2400" b="1" dirty="0"/>
              <a:t>le signal doit être </a:t>
            </a:r>
            <a:r>
              <a:rPr lang="fr-FR" sz="2400" b="1" dirty="0" smtClean="0"/>
              <a:t>permanent</a:t>
            </a:r>
            <a:r>
              <a:rPr lang="fr-FR" sz="2400" dirty="0" smtClean="0"/>
              <a:t>.</a:t>
            </a:r>
            <a:endParaRPr lang="fr-FR" sz="2400" dirty="0"/>
          </a:p>
        </p:txBody>
      </p:sp>
      <p:sp>
        <p:nvSpPr>
          <p:cNvPr id="6" name="Espace réservé du contenu 4"/>
          <p:cNvSpPr txBox="1">
            <a:spLocks/>
          </p:cNvSpPr>
          <p:nvPr/>
        </p:nvSpPr>
        <p:spPr>
          <a:xfrm>
            <a:off x="2987824" y="44624"/>
            <a:ext cx="6192688" cy="79208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92075" indent="-92075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14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35718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63023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895350" indent="-119063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252538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tabLst/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r" fontAlgn="auto">
              <a:spcBef>
                <a:spcPts val="24"/>
              </a:spcBef>
              <a:spcAft>
                <a:spcPts val="0"/>
              </a:spcAft>
            </a:pPr>
            <a:r>
              <a:rPr lang="fr-FR" sz="2400" dirty="0" smtClean="0">
                <a:ea typeface="Segoe UI" panose="020B0502040204020203" pitchFamily="34" charset="0"/>
              </a:rPr>
              <a:t> </a:t>
            </a:r>
            <a:r>
              <a:rPr lang="fr-FR" sz="2800" b="1" dirty="0" smtClean="0">
                <a:ea typeface="Segoe UI" panose="020B0502040204020203" pitchFamily="34" charset="0"/>
              </a:rPr>
              <a:t>Symbolisation</a:t>
            </a:r>
          </a:p>
          <a:p>
            <a:pPr lvl="2" algn="r" fontAlgn="auto">
              <a:spcBef>
                <a:spcPts val="24"/>
              </a:spcBef>
              <a:spcAft>
                <a:spcPts val="0"/>
              </a:spcAft>
            </a:pPr>
            <a:r>
              <a:rPr lang="fr-FR" sz="1600" dirty="0">
                <a:ea typeface="Segoe UI" panose="020B0502040204020203" pitchFamily="34" charset="0"/>
              </a:rPr>
              <a:t> </a:t>
            </a:r>
            <a:r>
              <a:rPr lang="fr-FR" sz="2000" dirty="0" smtClean="0">
                <a:ea typeface="Segoe UI" panose="020B0502040204020203" pitchFamily="34" charset="0"/>
              </a:rPr>
              <a:t>Comportement du distributeur</a:t>
            </a:r>
          </a:p>
          <a:p>
            <a:pPr marL="520700" lvl="2" indent="0" fontAlgn="auto">
              <a:spcBef>
                <a:spcPts val="24"/>
              </a:spcBef>
              <a:spcAft>
                <a:spcPts val="0"/>
              </a:spcAft>
              <a:buNone/>
            </a:pPr>
            <a:endParaRPr lang="fr-FR" sz="1800" dirty="0" smtClean="0">
              <a:ea typeface="Segoe UI" panose="020B0502040204020203" pitchFamily="34" charset="0"/>
            </a:endParaRPr>
          </a:p>
          <a:p>
            <a:pPr marL="520700" lvl="2" indent="0" fontAlgn="auto">
              <a:spcBef>
                <a:spcPts val="24"/>
              </a:spcBef>
              <a:spcAft>
                <a:spcPts val="0"/>
              </a:spcAft>
              <a:buNone/>
            </a:pPr>
            <a:endParaRPr lang="fr-FR" sz="1400" dirty="0" smtClean="0">
              <a:ea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696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4"/>
          <p:cNvSpPr txBox="1">
            <a:spLocks/>
          </p:cNvSpPr>
          <p:nvPr/>
        </p:nvSpPr>
        <p:spPr>
          <a:xfrm>
            <a:off x="639466" y="1268760"/>
            <a:ext cx="8325022" cy="309634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92075" indent="-92075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14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35718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63023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895350" indent="-119063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252538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tabLst/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fontAlgn="auto">
              <a:lnSpc>
                <a:spcPct val="150000"/>
              </a:lnSpc>
              <a:spcBef>
                <a:spcPts val="24"/>
              </a:spcBef>
              <a:spcAft>
                <a:spcPts val="0"/>
              </a:spcAft>
            </a:pPr>
            <a:r>
              <a:rPr lang="fr-FR" sz="2400" dirty="0" smtClean="0">
                <a:ea typeface="Segoe UI" panose="020B0502040204020203" pitchFamily="34" charset="0"/>
              </a:rPr>
              <a:t> </a:t>
            </a:r>
            <a:r>
              <a:rPr lang="fr-FR" sz="2800" b="1" dirty="0" smtClean="0"/>
              <a:t>Distributeur bistable</a:t>
            </a:r>
          </a:p>
          <a:p>
            <a:pPr algn="just"/>
            <a:r>
              <a:rPr lang="fr-FR" sz="2400" dirty="0" smtClean="0"/>
              <a:t> Ce </a:t>
            </a:r>
            <a:r>
              <a:rPr lang="fr-FR" sz="2400" dirty="0"/>
              <a:t>sont des distributeurs admettant </a:t>
            </a:r>
            <a:r>
              <a:rPr lang="fr-FR" sz="2400" b="1" dirty="0"/>
              <a:t>2 positions stables </a:t>
            </a:r>
            <a:r>
              <a:rPr lang="fr-FR" sz="2400" dirty="0"/>
              <a:t>ou d’équilibre. Un signal fugitif (impulsion) mais de durée suffisante sur le pilotage approprié assure le changement de position. </a:t>
            </a:r>
            <a:endParaRPr lang="fr-FR" sz="2400" dirty="0" smtClean="0"/>
          </a:p>
          <a:p>
            <a:pPr marL="0" indent="0" algn="just">
              <a:buNone/>
            </a:pPr>
            <a:endParaRPr lang="fr-FR" sz="2400" dirty="0" smtClean="0"/>
          </a:p>
          <a:p>
            <a:pPr algn="just"/>
            <a:r>
              <a:rPr lang="fr-FR" sz="2400" b="1" dirty="0"/>
              <a:t> </a:t>
            </a:r>
            <a:r>
              <a:rPr lang="fr-FR" sz="2400" b="1" dirty="0" smtClean="0"/>
              <a:t>Cette </a:t>
            </a:r>
            <a:r>
              <a:rPr lang="fr-FR" sz="2400" b="1" dirty="0"/>
              <a:t>position est conservée </a:t>
            </a:r>
            <a:r>
              <a:rPr lang="fr-FR" sz="2400" dirty="0"/>
              <a:t>tant qu’un signal n’est pas envoyé sur le pilotage opposé.</a:t>
            </a:r>
          </a:p>
        </p:txBody>
      </p:sp>
      <p:sp>
        <p:nvSpPr>
          <p:cNvPr id="5" name="Espace réservé du contenu 4"/>
          <p:cNvSpPr txBox="1">
            <a:spLocks/>
          </p:cNvSpPr>
          <p:nvPr/>
        </p:nvSpPr>
        <p:spPr>
          <a:xfrm>
            <a:off x="2987824" y="44624"/>
            <a:ext cx="6192688" cy="79208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92075" indent="-92075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14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35718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63023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895350" indent="-119063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252538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tabLst/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r" fontAlgn="auto">
              <a:spcBef>
                <a:spcPts val="24"/>
              </a:spcBef>
              <a:spcAft>
                <a:spcPts val="0"/>
              </a:spcAft>
            </a:pPr>
            <a:r>
              <a:rPr lang="fr-FR" sz="2400" dirty="0" smtClean="0">
                <a:ea typeface="Segoe UI" panose="020B0502040204020203" pitchFamily="34" charset="0"/>
              </a:rPr>
              <a:t> </a:t>
            </a:r>
            <a:r>
              <a:rPr lang="fr-FR" sz="2800" b="1" dirty="0" smtClean="0">
                <a:ea typeface="Segoe UI" panose="020B0502040204020203" pitchFamily="34" charset="0"/>
              </a:rPr>
              <a:t>Symbolisation</a:t>
            </a:r>
          </a:p>
          <a:p>
            <a:pPr lvl="2" algn="r" fontAlgn="auto">
              <a:spcBef>
                <a:spcPts val="24"/>
              </a:spcBef>
              <a:spcAft>
                <a:spcPts val="0"/>
              </a:spcAft>
            </a:pPr>
            <a:r>
              <a:rPr lang="fr-FR" sz="1600" dirty="0">
                <a:ea typeface="Segoe UI" panose="020B0502040204020203" pitchFamily="34" charset="0"/>
              </a:rPr>
              <a:t> </a:t>
            </a:r>
            <a:r>
              <a:rPr lang="fr-FR" sz="2000" dirty="0" smtClean="0">
                <a:ea typeface="Segoe UI" panose="020B0502040204020203" pitchFamily="34" charset="0"/>
              </a:rPr>
              <a:t>Comportement du distributeur</a:t>
            </a:r>
          </a:p>
          <a:p>
            <a:pPr marL="520700" lvl="2" indent="0" fontAlgn="auto">
              <a:spcBef>
                <a:spcPts val="24"/>
              </a:spcBef>
              <a:spcAft>
                <a:spcPts val="0"/>
              </a:spcAft>
              <a:buNone/>
            </a:pPr>
            <a:endParaRPr lang="fr-FR" sz="1800" dirty="0" smtClean="0">
              <a:ea typeface="Segoe UI" panose="020B0502040204020203" pitchFamily="34" charset="0"/>
            </a:endParaRPr>
          </a:p>
          <a:p>
            <a:pPr marL="520700" lvl="2" indent="0" fontAlgn="auto">
              <a:spcBef>
                <a:spcPts val="24"/>
              </a:spcBef>
              <a:spcAft>
                <a:spcPts val="0"/>
              </a:spcAft>
              <a:buNone/>
            </a:pPr>
            <a:endParaRPr lang="fr-FR" sz="1400" dirty="0" smtClean="0">
              <a:ea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011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 txBox="1">
            <a:spLocks/>
          </p:cNvSpPr>
          <p:nvPr/>
        </p:nvSpPr>
        <p:spPr>
          <a:xfrm>
            <a:off x="2668232" y="44624"/>
            <a:ext cx="6512280" cy="79208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92075" indent="-92075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14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35718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63023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895350" indent="-119063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252538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tabLst/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r" fontAlgn="auto">
              <a:spcBef>
                <a:spcPts val="24"/>
              </a:spcBef>
              <a:spcAft>
                <a:spcPts val="0"/>
              </a:spcAft>
            </a:pPr>
            <a:r>
              <a:rPr lang="fr-FR" sz="2400" dirty="0" smtClean="0">
                <a:ea typeface="Segoe UI" panose="020B0502040204020203" pitchFamily="34" charset="0"/>
              </a:rPr>
              <a:t> </a:t>
            </a:r>
            <a:r>
              <a:rPr lang="fr-FR" sz="2800" b="1" dirty="0" smtClean="0">
                <a:ea typeface="Segoe UI" panose="020B0502040204020203" pitchFamily="34" charset="0"/>
              </a:rPr>
              <a:t>Symbolisation</a:t>
            </a:r>
          </a:p>
          <a:p>
            <a:pPr lvl="2" algn="r" fontAlgn="auto">
              <a:spcBef>
                <a:spcPts val="24"/>
              </a:spcBef>
              <a:spcAft>
                <a:spcPts val="0"/>
              </a:spcAft>
            </a:pPr>
            <a:r>
              <a:rPr lang="fr-FR" sz="1600" dirty="0">
                <a:ea typeface="Segoe UI" panose="020B0502040204020203" pitchFamily="34" charset="0"/>
              </a:rPr>
              <a:t> </a:t>
            </a:r>
            <a:r>
              <a:rPr lang="fr-FR" sz="2000" dirty="0" smtClean="0">
                <a:ea typeface="Segoe UI" panose="020B0502040204020203" pitchFamily="34" charset="0"/>
              </a:rPr>
              <a:t>Principe de repérage des orifices des distributeurs</a:t>
            </a:r>
          </a:p>
          <a:p>
            <a:pPr marL="520700" lvl="2" indent="0" fontAlgn="auto">
              <a:spcBef>
                <a:spcPts val="24"/>
              </a:spcBef>
              <a:spcAft>
                <a:spcPts val="0"/>
              </a:spcAft>
              <a:buNone/>
            </a:pPr>
            <a:endParaRPr lang="fr-FR" sz="1800" dirty="0" smtClean="0">
              <a:ea typeface="Segoe UI" panose="020B0502040204020203" pitchFamily="34" charset="0"/>
            </a:endParaRPr>
          </a:p>
          <a:p>
            <a:pPr marL="520700" lvl="2" indent="0" fontAlgn="auto">
              <a:spcBef>
                <a:spcPts val="24"/>
              </a:spcBef>
              <a:spcAft>
                <a:spcPts val="0"/>
              </a:spcAft>
              <a:buNone/>
            </a:pPr>
            <a:endParaRPr lang="fr-FR" sz="1400" dirty="0" smtClean="0">
              <a:ea typeface="Segoe UI" panose="020B0502040204020203" pitchFamily="34" charset="0"/>
            </a:endParaRPr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6824257"/>
              </p:ext>
            </p:extLst>
          </p:nvPr>
        </p:nvGraphicFramePr>
        <p:xfrm>
          <a:off x="971600" y="1412776"/>
          <a:ext cx="7008440" cy="36881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/>
                <a:gridCol w="5352256"/>
              </a:tblGrid>
              <a:tr h="737637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1</a:t>
                      </a:r>
                      <a:endParaRPr lang="fr-FR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3763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800" b="1" kern="120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2</a:t>
                      </a:r>
                      <a:endParaRPr lang="fr-FR" sz="1800" b="1" kern="12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fr-FR" sz="1800" b="1" kern="12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3763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800" b="1" kern="120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3</a:t>
                      </a:r>
                      <a:endParaRPr lang="fr-FR" sz="1800" b="1" kern="12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fr-FR" sz="1800" b="1" kern="12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3763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800" b="1" kern="120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4</a:t>
                      </a:r>
                      <a:endParaRPr lang="fr-FR" sz="1800" b="1" kern="12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fr-FR" sz="1800" b="1" kern="12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3763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800" b="1" kern="120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5</a:t>
                      </a:r>
                      <a:endParaRPr lang="fr-FR" sz="1800" b="1" kern="12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fr-FR" sz="1800" b="1" kern="12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2" name="ZoneTexte 11"/>
          <p:cNvSpPr txBox="1"/>
          <p:nvPr/>
        </p:nvSpPr>
        <p:spPr>
          <a:xfrm flipH="1">
            <a:off x="3071484" y="1628800"/>
            <a:ext cx="26401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Orifice d’alimentation</a:t>
            </a:r>
            <a:endParaRPr lang="fr-FR" sz="20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 flipH="1">
            <a:off x="3071484" y="2308810"/>
            <a:ext cx="26401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Orifice d’utilisation</a:t>
            </a:r>
            <a:endParaRPr lang="fr-FR" sz="20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 flipH="1">
            <a:off x="3071483" y="2996952"/>
            <a:ext cx="29406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Orifice d’échappement</a:t>
            </a:r>
          </a:p>
        </p:txBody>
      </p:sp>
      <p:sp>
        <p:nvSpPr>
          <p:cNvPr id="15" name="ZoneTexte 14"/>
          <p:cNvSpPr txBox="1"/>
          <p:nvPr/>
        </p:nvSpPr>
        <p:spPr>
          <a:xfrm flipH="1">
            <a:off x="3071484" y="3717032"/>
            <a:ext cx="31566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Orifice d’utilisation</a:t>
            </a:r>
          </a:p>
        </p:txBody>
      </p:sp>
      <p:sp>
        <p:nvSpPr>
          <p:cNvPr id="16" name="ZoneTexte 15"/>
          <p:cNvSpPr txBox="1"/>
          <p:nvPr/>
        </p:nvSpPr>
        <p:spPr>
          <a:xfrm flipH="1">
            <a:off x="3071484" y="4581128"/>
            <a:ext cx="31566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Orifice d’échappement</a:t>
            </a:r>
            <a:endParaRPr lang="fr-FR" sz="20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662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018" y="2276872"/>
            <a:ext cx="4695825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Espace réservé du contenu 4"/>
          <p:cNvSpPr txBox="1">
            <a:spLocks/>
          </p:cNvSpPr>
          <p:nvPr/>
        </p:nvSpPr>
        <p:spPr>
          <a:xfrm>
            <a:off x="3100122" y="5035958"/>
            <a:ext cx="3732290" cy="91332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92075" indent="-92075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4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35718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63023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895350" indent="-119063" algn="l" defTabSz="914400" rtl="0" eaLnBrk="1" latinLnBrk="0" hangingPunct="1">
              <a:spcBef>
                <a:spcPct val="20000"/>
              </a:spcBef>
              <a:buFontTx/>
              <a:buBlip>
                <a:blip r:embed="rId6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252538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tabLst/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ctr" fontAlgn="auto">
              <a:spcBef>
                <a:spcPts val="24"/>
              </a:spcBef>
              <a:spcAft>
                <a:spcPts val="0"/>
              </a:spcAft>
            </a:pPr>
            <a:r>
              <a:rPr lang="fr-FR" sz="2400" dirty="0" smtClean="0">
                <a:ea typeface="Segoe UI" panose="020B0502040204020203" pitchFamily="34" charset="0"/>
              </a:rPr>
              <a:t> </a:t>
            </a:r>
            <a:r>
              <a:rPr lang="fr-FR" sz="2400" b="1" dirty="0"/>
              <a:t>1</a:t>
            </a:r>
            <a:r>
              <a:rPr lang="fr-FR" sz="2400" dirty="0"/>
              <a:t>: orifice d’alimentation en </a:t>
            </a:r>
            <a:r>
              <a:rPr lang="fr-FR" sz="2400" dirty="0" smtClean="0"/>
              <a:t>pression</a:t>
            </a:r>
            <a:endParaRPr lang="fr-FR" sz="1400" dirty="0" smtClean="0">
              <a:ea typeface="Segoe UI" panose="020B0502040204020203" pitchFamily="34" charset="0"/>
            </a:endParaRPr>
          </a:p>
        </p:txBody>
      </p:sp>
      <p:sp>
        <p:nvSpPr>
          <p:cNvPr id="12" name="Espace réservé du contenu 4"/>
          <p:cNvSpPr txBox="1">
            <a:spLocks/>
          </p:cNvSpPr>
          <p:nvPr/>
        </p:nvSpPr>
        <p:spPr>
          <a:xfrm>
            <a:off x="692832" y="1790394"/>
            <a:ext cx="4135482" cy="48647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92075" indent="-92075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4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35718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63023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895350" indent="-119063" algn="l" defTabSz="914400" rtl="0" eaLnBrk="1" latinLnBrk="0" hangingPunct="1">
              <a:spcBef>
                <a:spcPct val="20000"/>
              </a:spcBef>
              <a:buFontTx/>
              <a:buBlip>
                <a:blip r:embed="rId6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252538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tabLst/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fontAlgn="auto">
              <a:spcBef>
                <a:spcPts val="24"/>
              </a:spcBef>
              <a:spcAft>
                <a:spcPts val="0"/>
              </a:spcAft>
            </a:pPr>
            <a:r>
              <a:rPr lang="fr-FR" sz="2400" dirty="0" smtClean="0">
                <a:ea typeface="Segoe UI" panose="020B0502040204020203" pitchFamily="34" charset="0"/>
              </a:rPr>
              <a:t> </a:t>
            </a:r>
            <a:r>
              <a:rPr lang="fr-FR" sz="2400" b="1" dirty="0"/>
              <a:t>2</a:t>
            </a:r>
            <a:r>
              <a:rPr lang="fr-FR" sz="2400" dirty="0"/>
              <a:t> ou </a:t>
            </a:r>
            <a:r>
              <a:rPr lang="fr-FR" sz="2400" b="1" dirty="0"/>
              <a:t>4</a:t>
            </a:r>
            <a:r>
              <a:rPr lang="fr-FR" sz="2400" dirty="0"/>
              <a:t>: orifices </a:t>
            </a:r>
            <a:r>
              <a:rPr lang="fr-FR" sz="2400" dirty="0" smtClean="0"/>
              <a:t>d’utilisation</a:t>
            </a:r>
            <a:endParaRPr lang="fr-FR" sz="1400" dirty="0" smtClean="0">
              <a:ea typeface="Segoe UI" panose="020B0502040204020203" pitchFamily="34" charset="0"/>
            </a:endParaRPr>
          </a:p>
        </p:txBody>
      </p:sp>
      <p:sp>
        <p:nvSpPr>
          <p:cNvPr id="13" name="Espace réservé du contenu 4"/>
          <p:cNvSpPr txBox="1">
            <a:spLocks/>
          </p:cNvSpPr>
          <p:nvPr/>
        </p:nvSpPr>
        <p:spPr>
          <a:xfrm>
            <a:off x="5902822" y="4072717"/>
            <a:ext cx="2629618" cy="79644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92075" indent="-92075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4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35718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63023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895350" indent="-119063" algn="l" defTabSz="914400" rtl="0" eaLnBrk="1" latinLnBrk="0" hangingPunct="1">
              <a:spcBef>
                <a:spcPct val="20000"/>
              </a:spcBef>
              <a:buFontTx/>
              <a:buBlip>
                <a:blip r:embed="rId6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252538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tabLst/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fontAlgn="auto">
              <a:spcBef>
                <a:spcPts val="24"/>
              </a:spcBef>
              <a:spcAft>
                <a:spcPts val="0"/>
              </a:spcAft>
            </a:pPr>
            <a:r>
              <a:rPr lang="fr-FR" sz="2400" dirty="0" smtClean="0">
                <a:ea typeface="Segoe UI" panose="020B0502040204020203" pitchFamily="34" charset="0"/>
              </a:rPr>
              <a:t> </a:t>
            </a:r>
            <a:r>
              <a:rPr lang="fr-FR" sz="2400" b="1" dirty="0" smtClean="0"/>
              <a:t>3</a:t>
            </a:r>
            <a:r>
              <a:rPr lang="fr-FR" sz="2400" dirty="0" smtClean="0"/>
              <a:t> </a:t>
            </a:r>
            <a:r>
              <a:rPr lang="fr-FR" sz="2400" dirty="0"/>
              <a:t>ou </a:t>
            </a:r>
            <a:r>
              <a:rPr lang="fr-FR" sz="2400" b="1" dirty="0" smtClean="0"/>
              <a:t>5</a:t>
            </a:r>
            <a:r>
              <a:rPr lang="fr-FR" sz="2400" dirty="0" smtClean="0"/>
              <a:t>: orifices</a:t>
            </a:r>
          </a:p>
          <a:p>
            <a:pPr marL="0" lvl="1" indent="0" fontAlgn="auto">
              <a:spcBef>
                <a:spcPts val="24"/>
              </a:spcBef>
              <a:spcAft>
                <a:spcPts val="0"/>
              </a:spcAft>
              <a:buNone/>
            </a:pPr>
            <a:r>
              <a:rPr lang="fr-FR" sz="2400" dirty="0"/>
              <a:t> </a:t>
            </a:r>
            <a:r>
              <a:rPr lang="fr-FR" sz="2400" dirty="0" smtClean="0"/>
              <a:t>  d’échappement</a:t>
            </a:r>
            <a:endParaRPr lang="fr-FR" sz="1400" dirty="0" smtClean="0">
              <a:ea typeface="Segoe UI" panose="020B0502040204020203" pitchFamily="34" charset="0"/>
            </a:endParaRPr>
          </a:p>
        </p:txBody>
      </p:sp>
      <p:sp>
        <p:nvSpPr>
          <p:cNvPr id="17" name="Espace réservé du contenu 4"/>
          <p:cNvSpPr txBox="1">
            <a:spLocks/>
          </p:cNvSpPr>
          <p:nvPr/>
        </p:nvSpPr>
        <p:spPr>
          <a:xfrm>
            <a:off x="5971712" y="2803325"/>
            <a:ext cx="1120568" cy="53127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92075" indent="-92075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4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35718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63023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895350" indent="-119063" algn="l" defTabSz="914400" rtl="0" eaLnBrk="1" latinLnBrk="0" hangingPunct="1">
              <a:spcBef>
                <a:spcPct val="20000"/>
              </a:spcBef>
              <a:buFontTx/>
              <a:buBlip>
                <a:blip r:embed="rId6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252538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tabLst/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fontAlgn="auto">
              <a:spcBef>
                <a:spcPts val="24"/>
              </a:spcBef>
              <a:spcAft>
                <a:spcPts val="0"/>
              </a:spcAft>
              <a:buNone/>
            </a:pPr>
            <a:r>
              <a:rPr lang="fr-FR" sz="2800" dirty="0" smtClean="0">
                <a:ea typeface="Segoe UI" panose="020B0502040204020203" pitchFamily="34" charset="0"/>
              </a:rPr>
              <a:t>1V</a:t>
            </a:r>
            <a:r>
              <a:rPr lang="fr-FR" sz="2800" b="1" dirty="0" smtClean="0"/>
              <a:t>12</a:t>
            </a:r>
            <a:endParaRPr lang="fr-FR" sz="1600" b="1" dirty="0" smtClean="0">
              <a:ea typeface="Segoe UI" panose="020B0502040204020203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4511930" y="4437112"/>
            <a:ext cx="4203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lang="fr-FR" sz="32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5260362" y="1700808"/>
            <a:ext cx="4203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</a:t>
            </a:r>
            <a:endParaRPr lang="fr-FR" sz="32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4211896" y="4072716"/>
            <a:ext cx="4203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</a:t>
            </a:r>
            <a:endParaRPr lang="fr-FR" sz="32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5568885" y="4072716"/>
            <a:ext cx="4203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5</a:t>
            </a:r>
            <a:endParaRPr lang="fr-FR" sz="32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4612290" y="1700808"/>
            <a:ext cx="4203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</a:t>
            </a:r>
            <a:endParaRPr lang="fr-FR" sz="32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Espace réservé du contenu 4"/>
          <p:cNvSpPr txBox="1">
            <a:spLocks/>
          </p:cNvSpPr>
          <p:nvPr/>
        </p:nvSpPr>
        <p:spPr>
          <a:xfrm>
            <a:off x="1803978" y="2803325"/>
            <a:ext cx="1120568" cy="53127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92075" indent="-92075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4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35718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63023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895350" indent="-119063" algn="l" defTabSz="914400" rtl="0" eaLnBrk="1" latinLnBrk="0" hangingPunct="1">
              <a:spcBef>
                <a:spcPct val="20000"/>
              </a:spcBef>
              <a:buFontTx/>
              <a:buBlip>
                <a:blip r:embed="rId6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252538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tabLst/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fontAlgn="auto">
              <a:spcBef>
                <a:spcPts val="24"/>
              </a:spcBef>
              <a:spcAft>
                <a:spcPts val="0"/>
              </a:spcAft>
              <a:buNone/>
            </a:pPr>
            <a:r>
              <a:rPr lang="fr-FR" sz="2800" dirty="0" smtClean="0">
                <a:ea typeface="Segoe UI" panose="020B0502040204020203" pitchFamily="34" charset="0"/>
              </a:rPr>
              <a:t>1V</a:t>
            </a:r>
            <a:r>
              <a:rPr lang="fr-FR" sz="2800" b="1" dirty="0" smtClean="0"/>
              <a:t>14</a:t>
            </a:r>
            <a:endParaRPr lang="fr-FR" sz="1600" b="1" dirty="0" smtClean="0">
              <a:ea typeface="Segoe UI" panose="020B0502040204020203" pitchFamily="34" charset="0"/>
            </a:endParaRPr>
          </a:p>
        </p:txBody>
      </p:sp>
      <p:sp>
        <p:nvSpPr>
          <p:cNvPr id="14" name="Espace réservé du contenu 4"/>
          <p:cNvSpPr txBox="1">
            <a:spLocks/>
          </p:cNvSpPr>
          <p:nvPr/>
        </p:nvSpPr>
        <p:spPr>
          <a:xfrm>
            <a:off x="2668232" y="44624"/>
            <a:ext cx="6512280" cy="79208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92075" indent="-92075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4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35718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63023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895350" indent="-119063" algn="l" defTabSz="914400" rtl="0" eaLnBrk="1" latinLnBrk="0" hangingPunct="1">
              <a:spcBef>
                <a:spcPct val="20000"/>
              </a:spcBef>
              <a:buFontTx/>
              <a:buBlip>
                <a:blip r:embed="rId6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252538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tabLst/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r" fontAlgn="auto">
              <a:spcBef>
                <a:spcPts val="24"/>
              </a:spcBef>
              <a:spcAft>
                <a:spcPts val="0"/>
              </a:spcAft>
            </a:pPr>
            <a:r>
              <a:rPr lang="fr-FR" sz="2400" dirty="0" smtClean="0">
                <a:ea typeface="Segoe UI" panose="020B0502040204020203" pitchFamily="34" charset="0"/>
              </a:rPr>
              <a:t> </a:t>
            </a:r>
            <a:r>
              <a:rPr lang="fr-FR" sz="2800" b="1" dirty="0" smtClean="0">
                <a:ea typeface="Segoe UI" panose="020B0502040204020203" pitchFamily="34" charset="0"/>
              </a:rPr>
              <a:t>Symbolisation</a:t>
            </a:r>
          </a:p>
          <a:p>
            <a:pPr lvl="2" algn="r" fontAlgn="auto">
              <a:spcBef>
                <a:spcPts val="24"/>
              </a:spcBef>
              <a:spcAft>
                <a:spcPts val="0"/>
              </a:spcAft>
            </a:pPr>
            <a:r>
              <a:rPr lang="fr-FR" sz="1600" dirty="0">
                <a:ea typeface="Segoe UI" panose="020B0502040204020203" pitchFamily="34" charset="0"/>
              </a:rPr>
              <a:t> </a:t>
            </a:r>
            <a:r>
              <a:rPr lang="fr-FR" sz="2000" dirty="0" smtClean="0">
                <a:ea typeface="Segoe UI" panose="020B0502040204020203" pitchFamily="34" charset="0"/>
              </a:rPr>
              <a:t>Principe de repérage des orifices des distributeurs</a:t>
            </a:r>
          </a:p>
          <a:p>
            <a:pPr marL="520700" lvl="2" indent="0" fontAlgn="auto">
              <a:spcBef>
                <a:spcPts val="24"/>
              </a:spcBef>
              <a:spcAft>
                <a:spcPts val="0"/>
              </a:spcAft>
              <a:buNone/>
            </a:pPr>
            <a:endParaRPr lang="fr-FR" sz="1800" dirty="0" smtClean="0">
              <a:ea typeface="Segoe UI" panose="020B0502040204020203" pitchFamily="34" charset="0"/>
            </a:endParaRPr>
          </a:p>
          <a:p>
            <a:pPr marL="520700" lvl="2" indent="0" fontAlgn="auto">
              <a:spcBef>
                <a:spcPts val="24"/>
              </a:spcBef>
              <a:spcAft>
                <a:spcPts val="0"/>
              </a:spcAft>
              <a:buNone/>
            </a:pPr>
            <a:endParaRPr lang="fr-FR" sz="1400" dirty="0" smtClean="0">
              <a:ea typeface="Segoe UI" panose="020B0502040204020203" pitchFamily="34" charset="0"/>
            </a:endParaRPr>
          </a:p>
        </p:txBody>
      </p:sp>
      <p:sp>
        <p:nvSpPr>
          <p:cNvPr id="15" name="Espace réservé du contenu 4"/>
          <p:cNvSpPr txBox="1">
            <a:spLocks/>
          </p:cNvSpPr>
          <p:nvPr/>
        </p:nvSpPr>
        <p:spPr>
          <a:xfrm>
            <a:off x="150737" y="4077072"/>
            <a:ext cx="4421263" cy="45001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92075" indent="-92075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4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35718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63023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895350" indent="-119063" algn="l" defTabSz="914400" rtl="0" eaLnBrk="1" latinLnBrk="0" hangingPunct="1">
              <a:spcBef>
                <a:spcPct val="20000"/>
              </a:spcBef>
              <a:buFontTx/>
              <a:buBlip>
                <a:blip r:embed="rId6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252538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tabLst/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 lvl="2" fontAlgn="auto">
              <a:spcBef>
                <a:spcPts val="24"/>
              </a:spcBef>
              <a:spcAft>
                <a:spcPts val="0"/>
              </a:spcAft>
            </a:pPr>
            <a:r>
              <a:rPr lang="fr-FR" sz="2400" dirty="0" smtClean="0"/>
              <a:t> </a:t>
            </a:r>
            <a:r>
              <a:rPr lang="fr-FR" sz="2000" dirty="0" smtClean="0"/>
              <a:t>échappement non  connectable</a:t>
            </a:r>
            <a:endParaRPr lang="fr-FR" sz="1200" dirty="0" smtClean="0">
              <a:ea typeface="Segoe UI" panose="020B0502040204020203" pitchFamily="34" charset="0"/>
            </a:endParaRPr>
          </a:p>
        </p:txBody>
      </p:sp>
      <p:sp>
        <p:nvSpPr>
          <p:cNvPr id="16" name="AutoShape 29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316416" y="6503991"/>
            <a:ext cx="376237" cy="333375"/>
          </a:xfrm>
          <a:prstGeom prst="actionButtonHome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2396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7" grpId="0"/>
      <p:bldP spid="2" grpId="0"/>
      <p:bldP spid="18" grpId="0"/>
      <p:bldP spid="19" grpId="0"/>
      <p:bldP spid="20" grpId="0"/>
      <p:bldP spid="21" grpId="0"/>
      <p:bldP spid="22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47664" y="1771796"/>
            <a:ext cx="756168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200" b="1" dirty="0" smtClean="0">
                <a:solidFill>
                  <a:srgbClr val="FF740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Distributeur NF 2/2 monostable à commande manuelle </a:t>
            </a:r>
            <a:endParaRPr lang="fr-FR" sz="2200" b="1" dirty="0">
              <a:solidFill>
                <a:srgbClr val="FF740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47664" y="2913693"/>
            <a:ext cx="626806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200" b="1" dirty="0">
                <a:solidFill>
                  <a:srgbClr val="FF740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Distributeur </a:t>
            </a:r>
            <a:r>
              <a:rPr lang="fr-FR" sz="2200" b="1" dirty="0" smtClean="0">
                <a:solidFill>
                  <a:srgbClr val="FF740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NF 2/2 </a:t>
            </a:r>
            <a:r>
              <a:rPr lang="fr-FR" sz="2200" b="1" dirty="0">
                <a:solidFill>
                  <a:srgbClr val="FF740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monostable à commande </a:t>
            </a:r>
            <a:endParaRPr lang="fr-FR" sz="2200" b="1" dirty="0" smtClean="0">
              <a:solidFill>
                <a:srgbClr val="FF740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lvl="0"/>
            <a:r>
              <a:rPr lang="fr-FR" sz="2200" b="1" dirty="0" smtClean="0">
                <a:solidFill>
                  <a:srgbClr val="FF740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pneumatique </a:t>
            </a:r>
            <a:endParaRPr lang="fr-FR" sz="2200" b="1" dirty="0">
              <a:solidFill>
                <a:srgbClr val="FF740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47664" y="4137829"/>
            <a:ext cx="758682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200" b="1" dirty="0">
                <a:solidFill>
                  <a:srgbClr val="FF740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Distributeur </a:t>
            </a:r>
            <a:r>
              <a:rPr lang="fr-FR" sz="2200" b="1" dirty="0" smtClean="0">
                <a:solidFill>
                  <a:srgbClr val="FF740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NF 2/2 </a:t>
            </a:r>
            <a:r>
              <a:rPr lang="fr-FR" sz="2200" b="1" dirty="0">
                <a:solidFill>
                  <a:srgbClr val="FF740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monostable à commande électrique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547664" y="5157192"/>
            <a:ext cx="758682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200" b="1" dirty="0">
                <a:solidFill>
                  <a:srgbClr val="FF740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Distributeur 3/2 NF monostable à commande électrique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1374609"/>
            <a:ext cx="1981079" cy="4798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Espace réservé du contenu 4"/>
          <p:cNvSpPr txBox="1">
            <a:spLocks/>
          </p:cNvSpPr>
          <p:nvPr/>
        </p:nvSpPr>
        <p:spPr>
          <a:xfrm>
            <a:off x="2668232" y="44624"/>
            <a:ext cx="6512280" cy="79208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92075" indent="-92075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4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35718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63023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895350" indent="-119063" algn="l" defTabSz="914400" rtl="0" eaLnBrk="1" latinLnBrk="0" hangingPunct="1">
              <a:spcBef>
                <a:spcPct val="20000"/>
              </a:spcBef>
              <a:buFontTx/>
              <a:buBlip>
                <a:blip r:embed="rId6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252538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tabLst/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r" fontAlgn="auto">
              <a:spcBef>
                <a:spcPts val="24"/>
              </a:spcBef>
              <a:spcAft>
                <a:spcPts val="0"/>
              </a:spcAft>
            </a:pPr>
            <a:r>
              <a:rPr lang="fr-FR" sz="2400" dirty="0" smtClean="0">
                <a:ea typeface="Segoe UI" panose="020B0502040204020203" pitchFamily="34" charset="0"/>
              </a:rPr>
              <a:t> </a:t>
            </a:r>
            <a:r>
              <a:rPr lang="fr-FR" sz="2800" b="1" dirty="0" smtClean="0">
                <a:ea typeface="Segoe UI" panose="020B0502040204020203" pitchFamily="34" charset="0"/>
              </a:rPr>
              <a:t>Symbolisation</a:t>
            </a:r>
          </a:p>
          <a:p>
            <a:pPr lvl="2" algn="r" fontAlgn="auto">
              <a:spcBef>
                <a:spcPts val="24"/>
              </a:spcBef>
              <a:spcAft>
                <a:spcPts val="0"/>
              </a:spcAft>
            </a:pPr>
            <a:r>
              <a:rPr lang="fr-FR" sz="1600" dirty="0">
                <a:ea typeface="Segoe UI" panose="020B0502040204020203" pitchFamily="34" charset="0"/>
              </a:rPr>
              <a:t> </a:t>
            </a:r>
            <a:r>
              <a:rPr lang="fr-FR" sz="2000" dirty="0" smtClean="0">
                <a:ea typeface="Segoe UI" panose="020B0502040204020203" pitchFamily="34" charset="0"/>
              </a:rPr>
              <a:t>Exercice 1</a:t>
            </a:r>
          </a:p>
          <a:p>
            <a:pPr marL="520700" lvl="2" indent="0" fontAlgn="auto">
              <a:spcBef>
                <a:spcPts val="24"/>
              </a:spcBef>
              <a:spcAft>
                <a:spcPts val="0"/>
              </a:spcAft>
              <a:buNone/>
            </a:pPr>
            <a:endParaRPr lang="fr-FR" sz="1800" dirty="0" smtClean="0">
              <a:ea typeface="Segoe UI" panose="020B0502040204020203" pitchFamily="34" charset="0"/>
            </a:endParaRPr>
          </a:p>
          <a:p>
            <a:pPr marL="520700" lvl="2" indent="0" fontAlgn="auto">
              <a:spcBef>
                <a:spcPts val="24"/>
              </a:spcBef>
              <a:spcAft>
                <a:spcPts val="0"/>
              </a:spcAft>
              <a:buNone/>
            </a:pPr>
            <a:endParaRPr lang="fr-FR" sz="1400" dirty="0" smtClean="0">
              <a:ea typeface="Segoe UI" panose="020B0502040204020203" pitchFamily="34" charset="0"/>
            </a:endParaRPr>
          </a:p>
        </p:txBody>
      </p:sp>
      <p:sp>
        <p:nvSpPr>
          <p:cNvPr id="13" name="AutoShape 29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316416" y="6503991"/>
            <a:ext cx="376237" cy="333375"/>
          </a:xfrm>
          <a:prstGeom prst="actionButtonHome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794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86" y="987425"/>
            <a:ext cx="2688754" cy="5393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58601" y="1196752"/>
            <a:ext cx="59058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200" b="1" dirty="0">
                <a:solidFill>
                  <a:srgbClr val="FF740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Distributeur 4/2 bistable à commande pneumatique </a:t>
            </a:r>
          </a:p>
        </p:txBody>
      </p:sp>
      <p:sp>
        <p:nvSpPr>
          <p:cNvPr id="6" name="Rectangle 5"/>
          <p:cNvSpPr/>
          <p:nvPr/>
        </p:nvSpPr>
        <p:spPr>
          <a:xfrm>
            <a:off x="3058600" y="2529708"/>
            <a:ext cx="59058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200" b="1" dirty="0">
                <a:solidFill>
                  <a:srgbClr val="FF740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Distributeur 4/2 monostable à commande pneumatique </a:t>
            </a:r>
          </a:p>
        </p:txBody>
      </p:sp>
      <p:sp>
        <p:nvSpPr>
          <p:cNvPr id="7" name="Rectangle 6"/>
          <p:cNvSpPr/>
          <p:nvPr/>
        </p:nvSpPr>
        <p:spPr>
          <a:xfrm>
            <a:off x="3058600" y="3934217"/>
            <a:ext cx="58338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200" b="1" dirty="0">
                <a:solidFill>
                  <a:srgbClr val="FF740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Distributeur 5/2 bistable à commande électropneumatique</a:t>
            </a:r>
          </a:p>
        </p:txBody>
      </p:sp>
      <p:sp>
        <p:nvSpPr>
          <p:cNvPr id="8" name="Rectangle 7"/>
          <p:cNvSpPr/>
          <p:nvPr/>
        </p:nvSpPr>
        <p:spPr>
          <a:xfrm>
            <a:off x="2970009" y="5374377"/>
            <a:ext cx="69127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200" b="1" dirty="0">
                <a:solidFill>
                  <a:srgbClr val="FF740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Distributeur 5/3 monostable à centre fermé à</a:t>
            </a:r>
          </a:p>
          <a:p>
            <a:r>
              <a:rPr lang="fr-FR" sz="2200" b="1" dirty="0">
                <a:solidFill>
                  <a:srgbClr val="FF740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commande électropneumatique</a:t>
            </a:r>
          </a:p>
        </p:txBody>
      </p:sp>
      <p:sp>
        <p:nvSpPr>
          <p:cNvPr id="10" name="Espace réservé du contenu 4"/>
          <p:cNvSpPr txBox="1">
            <a:spLocks/>
          </p:cNvSpPr>
          <p:nvPr/>
        </p:nvSpPr>
        <p:spPr>
          <a:xfrm>
            <a:off x="2668232" y="44624"/>
            <a:ext cx="6512280" cy="79208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92075" indent="-92075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4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35718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63023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895350" indent="-119063" algn="l" defTabSz="914400" rtl="0" eaLnBrk="1" latinLnBrk="0" hangingPunct="1">
              <a:spcBef>
                <a:spcPct val="20000"/>
              </a:spcBef>
              <a:buFontTx/>
              <a:buBlip>
                <a:blip r:embed="rId6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252538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tabLst/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r" fontAlgn="auto">
              <a:spcBef>
                <a:spcPts val="24"/>
              </a:spcBef>
              <a:spcAft>
                <a:spcPts val="0"/>
              </a:spcAft>
            </a:pPr>
            <a:r>
              <a:rPr lang="fr-FR" sz="2400" dirty="0" smtClean="0">
                <a:ea typeface="Segoe UI" panose="020B0502040204020203" pitchFamily="34" charset="0"/>
              </a:rPr>
              <a:t> </a:t>
            </a:r>
            <a:r>
              <a:rPr lang="fr-FR" sz="2800" b="1" dirty="0" smtClean="0">
                <a:ea typeface="Segoe UI" panose="020B0502040204020203" pitchFamily="34" charset="0"/>
              </a:rPr>
              <a:t>Symbolisation</a:t>
            </a:r>
          </a:p>
          <a:p>
            <a:pPr lvl="2" algn="r" fontAlgn="auto">
              <a:spcBef>
                <a:spcPts val="24"/>
              </a:spcBef>
              <a:spcAft>
                <a:spcPts val="0"/>
              </a:spcAft>
            </a:pPr>
            <a:r>
              <a:rPr lang="fr-FR" sz="1600" dirty="0">
                <a:ea typeface="Segoe UI" panose="020B0502040204020203" pitchFamily="34" charset="0"/>
              </a:rPr>
              <a:t> </a:t>
            </a:r>
            <a:r>
              <a:rPr lang="fr-FR" sz="2000" dirty="0" smtClean="0">
                <a:ea typeface="Segoe UI" panose="020B0502040204020203" pitchFamily="34" charset="0"/>
              </a:rPr>
              <a:t>Exercice 1</a:t>
            </a:r>
          </a:p>
          <a:p>
            <a:pPr marL="520700" lvl="2" indent="0" fontAlgn="auto">
              <a:spcBef>
                <a:spcPts val="24"/>
              </a:spcBef>
              <a:spcAft>
                <a:spcPts val="0"/>
              </a:spcAft>
              <a:buNone/>
            </a:pPr>
            <a:endParaRPr lang="fr-FR" sz="1800" dirty="0" smtClean="0">
              <a:ea typeface="Segoe UI" panose="020B0502040204020203" pitchFamily="34" charset="0"/>
            </a:endParaRPr>
          </a:p>
          <a:p>
            <a:pPr marL="520700" lvl="2" indent="0" fontAlgn="auto">
              <a:spcBef>
                <a:spcPts val="24"/>
              </a:spcBef>
              <a:spcAft>
                <a:spcPts val="0"/>
              </a:spcAft>
              <a:buNone/>
            </a:pPr>
            <a:endParaRPr lang="fr-FR" sz="1400" dirty="0" smtClean="0">
              <a:ea typeface="Segoe UI" panose="020B0502040204020203" pitchFamily="34" charset="0"/>
            </a:endParaRPr>
          </a:p>
        </p:txBody>
      </p:sp>
      <p:sp>
        <p:nvSpPr>
          <p:cNvPr id="9" name="AutoShape 29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316416" y="6503991"/>
            <a:ext cx="376237" cy="333375"/>
          </a:xfrm>
          <a:prstGeom prst="actionButtonHome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2505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556792"/>
            <a:ext cx="2808312" cy="4772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Espace réservé du contenu 4"/>
          <p:cNvSpPr txBox="1">
            <a:spLocks/>
          </p:cNvSpPr>
          <p:nvPr/>
        </p:nvSpPr>
        <p:spPr>
          <a:xfrm>
            <a:off x="2668232" y="44624"/>
            <a:ext cx="6512280" cy="79208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92075" indent="-92075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4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35718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63023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895350" indent="-119063" algn="l" defTabSz="914400" rtl="0" eaLnBrk="1" latinLnBrk="0" hangingPunct="1">
              <a:spcBef>
                <a:spcPct val="20000"/>
              </a:spcBef>
              <a:buFontTx/>
              <a:buBlip>
                <a:blip r:embed="rId6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252538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tabLst/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r" fontAlgn="auto">
              <a:spcBef>
                <a:spcPts val="24"/>
              </a:spcBef>
              <a:spcAft>
                <a:spcPts val="0"/>
              </a:spcAft>
            </a:pPr>
            <a:r>
              <a:rPr lang="fr-FR" sz="2400" dirty="0" smtClean="0">
                <a:ea typeface="Segoe UI" panose="020B0502040204020203" pitchFamily="34" charset="0"/>
              </a:rPr>
              <a:t> </a:t>
            </a:r>
            <a:r>
              <a:rPr lang="fr-FR" sz="2800" b="1" dirty="0" smtClean="0">
                <a:ea typeface="Segoe UI" panose="020B0502040204020203" pitchFamily="34" charset="0"/>
              </a:rPr>
              <a:t>Symbolisation</a:t>
            </a:r>
          </a:p>
          <a:p>
            <a:pPr lvl="2" algn="r" fontAlgn="auto">
              <a:spcBef>
                <a:spcPts val="24"/>
              </a:spcBef>
              <a:spcAft>
                <a:spcPts val="0"/>
              </a:spcAft>
            </a:pPr>
            <a:r>
              <a:rPr lang="fr-FR" sz="1600" dirty="0">
                <a:ea typeface="Segoe UI" panose="020B0502040204020203" pitchFamily="34" charset="0"/>
              </a:rPr>
              <a:t> </a:t>
            </a:r>
            <a:r>
              <a:rPr lang="fr-FR" sz="2000" dirty="0" smtClean="0">
                <a:ea typeface="Segoe UI" panose="020B0502040204020203" pitchFamily="34" charset="0"/>
              </a:rPr>
              <a:t>Exercice 1</a:t>
            </a:r>
          </a:p>
          <a:p>
            <a:pPr marL="520700" lvl="2" indent="0" fontAlgn="auto">
              <a:spcBef>
                <a:spcPts val="24"/>
              </a:spcBef>
              <a:spcAft>
                <a:spcPts val="0"/>
              </a:spcAft>
              <a:buNone/>
            </a:pPr>
            <a:endParaRPr lang="fr-FR" sz="1800" dirty="0" smtClean="0">
              <a:ea typeface="Segoe UI" panose="020B0502040204020203" pitchFamily="34" charset="0"/>
            </a:endParaRPr>
          </a:p>
          <a:p>
            <a:pPr marL="520700" lvl="2" indent="0" fontAlgn="auto">
              <a:spcBef>
                <a:spcPts val="24"/>
              </a:spcBef>
              <a:spcAft>
                <a:spcPts val="0"/>
              </a:spcAft>
              <a:buNone/>
            </a:pPr>
            <a:endParaRPr lang="fr-FR" sz="1400" dirty="0" smtClean="0">
              <a:ea typeface="Segoe UI" panose="020B0502040204020203" pitchFamily="34" charset="0"/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5857004" cy="4906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Espace réservé du contenu 4"/>
          <p:cNvSpPr txBox="1">
            <a:spLocks/>
          </p:cNvSpPr>
          <p:nvPr/>
        </p:nvSpPr>
        <p:spPr>
          <a:xfrm>
            <a:off x="179512" y="926298"/>
            <a:ext cx="8208912" cy="48647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92075" indent="-92075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4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35718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63023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895350" indent="-119063" algn="l" defTabSz="914400" rtl="0" eaLnBrk="1" latinLnBrk="0" hangingPunct="1">
              <a:spcBef>
                <a:spcPct val="20000"/>
              </a:spcBef>
              <a:buFontTx/>
              <a:buBlip>
                <a:blip r:embed="rId6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252538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tabLst/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fontAlgn="auto">
              <a:spcBef>
                <a:spcPts val="24"/>
              </a:spcBef>
              <a:spcAft>
                <a:spcPts val="0"/>
              </a:spcAft>
            </a:pPr>
            <a:r>
              <a:rPr lang="fr-FR" sz="2000" dirty="0" smtClean="0">
                <a:ea typeface="Segoe UI" panose="020B0502040204020203" pitchFamily="34" charset="0"/>
              </a:rPr>
              <a:t> </a:t>
            </a:r>
            <a:r>
              <a:rPr lang="fr-FR" sz="2000" dirty="0" smtClean="0"/>
              <a:t>Chercher </a:t>
            </a:r>
            <a:r>
              <a:rPr lang="fr-FR" sz="2000" dirty="0"/>
              <a:t>l’erreur dans les circuits </a:t>
            </a:r>
            <a:r>
              <a:rPr lang="fr-FR" sz="2000" dirty="0" smtClean="0"/>
              <a:t>suivants:</a:t>
            </a:r>
            <a:endParaRPr lang="fr-FR" sz="1200" dirty="0" smtClean="0">
              <a:ea typeface="Segoe UI" panose="020B0502040204020203" pitchFamily="34" charset="0"/>
            </a:endParaRPr>
          </a:p>
        </p:txBody>
      </p:sp>
      <p:sp>
        <p:nvSpPr>
          <p:cNvPr id="6" name="AutoShape 29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316416" y="6503991"/>
            <a:ext cx="376237" cy="333375"/>
          </a:xfrm>
          <a:prstGeom prst="actionButtonHome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3024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 txBox="1">
            <a:spLocks/>
          </p:cNvSpPr>
          <p:nvPr/>
        </p:nvSpPr>
        <p:spPr>
          <a:xfrm>
            <a:off x="3851920" y="44624"/>
            <a:ext cx="5328592" cy="79208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92075" indent="-92075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14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35718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63023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895350" indent="-119063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252538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tabLst/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r" fontAlgn="auto">
              <a:spcBef>
                <a:spcPts val="24"/>
              </a:spcBef>
              <a:spcAft>
                <a:spcPts val="0"/>
              </a:spcAft>
            </a:pPr>
            <a:r>
              <a:rPr lang="fr-FR" sz="2400" dirty="0" smtClean="0">
                <a:ea typeface="Segoe UI" panose="020B0502040204020203" pitchFamily="34" charset="0"/>
              </a:rPr>
              <a:t> </a:t>
            </a:r>
            <a:r>
              <a:rPr lang="fr-FR" sz="2800" b="1" dirty="0" smtClean="0">
                <a:ea typeface="Segoe UI" panose="020B0502040204020203" pitchFamily="34" charset="0"/>
              </a:rPr>
              <a:t>Distributeur</a:t>
            </a:r>
          </a:p>
          <a:p>
            <a:pPr lvl="2" algn="r" fontAlgn="auto">
              <a:spcBef>
                <a:spcPts val="24"/>
              </a:spcBef>
              <a:spcAft>
                <a:spcPts val="0"/>
              </a:spcAft>
            </a:pPr>
            <a:r>
              <a:rPr lang="fr-FR" sz="1600" dirty="0">
                <a:ea typeface="Segoe UI" panose="020B0502040204020203" pitchFamily="34" charset="0"/>
              </a:rPr>
              <a:t> </a:t>
            </a:r>
            <a:r>
              <a:rPr lang="fr-FR" sz="2000" dirty="0" smtClean="0">
                <a:ea typeface="Segoe UI" panose="020B0502040204020203" pitchFamily="34" charset="0"/>
              </a:rPr>
              <a:t>Rôle</a:t>
            </a:r>
          </a:p>
          <a:p>
            <a:pPr marL="520700" lvl="2" indent="0" fontAlgn="auto">
              <a:spcBef>
                <a:spcPts val="24"/>
              </a:spcBef>
              <a:spcAft>
                <a:spcPts val="0"/>
              </a:spcAft>
              <a:buNone/>
            </a:pPr>
            <a:endParaRPr lang="fr-FR" sz="1800" dirty="0" smtClean="0">
              <a:ea typeface="Segoe UI" panose="020B0502040204020203" pitchFamily="34" charset="0"/>
            </a:endParaRPr>
          </a:p>
          <a:p>
            <a:pPr marL="520700" lvl="2" indent="0" fontAlgn="auto">
              <a:spcBef>
                <a:spcPts val="24"/>
              </a:spcBef>
              <a:spcAft>
                <a:spcPts val="0"/>
              </a:spcAft>
              <a:buNone/>
            </a:pPr>
            <a:endParaRPr lang="fr-FR" sz="1400" dirty="0" smtClean="0">
              <a:ea typeface="Segoe UI" panose="020B0502040204020203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393560"/>
            <a:ext cx="2114550" cy="1895475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3853864" cy="4020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Espace réservé du contenu 4"/>
          <p:cNvSpPr txBox="1">
            <a:spLocks/>
          </p:cNvSpPr>
          <p:nvPr/>
        </p:nvSpPr>
        <p:spPr>
          <a:xfrm>
            <a:off x="179511" y="1086610"/>
            <a:ext cx="6889923" cy="57606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92075" indent="-92075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14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35718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63023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895350" indent="-119063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252538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tabLst/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fontAlgn="auto">
              <a:spcBef>
                <a:spcPts val="24"/>
              </a:spcBef>
              <a:spcAft>
                <a:spcPts val="0"/>
              </a:spcAft>
            </a:pPr>
            <a:r>
              <a:rPr lang="fr-FR" sz="2400" dirty="0" smtClean="0">
                <a:ea typeface="Segoe UI" panose="020B0502040204020203" pitchFamily="34" charset="0"/>
              </a:rPr>
              <a:t> </a:t>
            </a:r>
            <a:r>
              <a:rPr lang="fr-FR" sz="2800" b="1" dirty="0" smtClean="0">
                <a:ea typeface="Segoe UI" panose="020B0502040204020203" pitchFamily="34" charset="0"/>
              </a:rPr>
              <a:t>Vérin simple effet en position rentrée </a:t>
            </a:r>
            <a:endParaRPr lang="fr-FR" sz="1800" dirty="0" smtClean="0">
              <a:ea typeface="Segoe UI" panose="020B0502040204020203" pitchFamily="34" charset="0"/>
            </a:endParaRPr>
          </a:p>
          <a:p>
            <a:pPr marL="520700" lvl="2" indent="0" fontAlgn="auto">
              <a:spcBef>
                <a:spcPts val="24"/>
              </a:spcBef>
              <a:spcAft>
                <a:spcPts val="0"/>
              </a:spcAft>
              <a:buNone/>
            </a:pPr>
            <a:endParaRPr lang="fr-FR" sz="1400" dirty="0" smtClean="0">
              <a:ea typeface="Segoe UI" panose="020B0502040204020203" pitchFamily="34" charset="0"/>
            </a:endParaRPr>
          </a:p>
        </p:txBody>
      </p:sp>
      <p:grpSp>
        <p:nvGrpSpPr>
          <p:cNvPr id="2" name="Groupe 1"/>
          <p:cNvGrpSpPr/>
          <p:nvPr/>
        </p:nvGrpSpPr>
        <p:grpSpPr>
          <a:xfrm>
            <a:off x="4283968" y="3758502"/>
            <a:ext cx="1728192" cy="822626"/>
            <a:chOff x="4283968" y="3758502"/>
            <a:chExt cx="1728192" cy="822626"/>
          </a:xfrm>
        </p:grpSpPr>
        <p:sp>
          <p:nvSpPr>
            <p:cNvPr id="8" name="Espace réservé du contenu 4"/>
            <p:cNvSpPr txBox="1">
              <a:spLocks/>
            </p:cNvSpPr>
            <p:nvPr/>
          </p:nvSpPr>
          <p:spPr>
            <a:xfrm>
              <a:off x="4283968" y="3758502"/>
              <a:ext cx="1530731" cy="822626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Autofit/>
            </a:bodyPr>
            <a:lstStyle>
              <a:lvl1pPr marL="92075" indent="-92075" algn="l" defTabSz="914400" rtl="0" eaLnBrk="1" latinLnBrk="0" hangingPunct="1">
                <a:spcBef>
                  <a:spcPct val="20000"/>
                </a:spcBef>
                <a:buFontTx/>
                <a:buBlip>
                  <a:blip r:embed="rId2"/>
                </a:buBlip>
                <a:defRPr sz="1400" kern="1200">
                  <a:solidFill>
                    <a:srgbClr val="4D4D4F"/>
                  </a:solidFill>
                  <a:latin typeface="Segoe UI" pitchFamily="34" charset="0"/>
                  <a:ea typeface="+mn-ea"/>
                  <a:cs typeface="Segoe UI" pitchFamily="34" charset="0"/>
                </a:defRPr>
              </a:lvl1pPr>
              <a:lvl2pPr marL="357188" indent="-109538" algn="l" defTabSz="914400" rtl="0" eaLnBrk="1" latinLnBrk="0" hangingPunct="1">
                <a:spcBef>
                  <a:spcPct val="20000"/>
                </a:spcBef>
                <a:buFontTx/>
                <a:buBlip>
                  <a:blip r:embed="rId3"/>
                </a:buBlip>
                <a:defRPr sz="1200" kern="1200">
                  <a:solidFill>
                    <a:srgbClr val="4D4D4F"/>
                  </a:solidFill>
                  <a:latin typeface="Segoe UI" pitchFamily="34" charset="0"/>
                  <a:ea typeface="+mn-ea"/>
                  <a:cs typeface="Segoe UI" pitchFamily="34" charset="0"/>
                </a:defRPr>
              </a:lvl2pPr>
              <a:lvl3pPr marL="630238" indent="-109538" algn="l" defTabSz="914400" rtl="0" eaLnBrk="1" latinLnBrk="0" hangingPunct="1">
                <a:spcBef>
                  <a:spcPct val="20000"/>
                </a:spcBef>
                <a:buFontTx/>
                <a:buBlip>
                  <a:blip r:embed="rId4"/>
                </a:buBlip>
                <a:defRPr sz="1000" kern="1200">
                  <a:solidFill>
                    <a:srgbClr val="4D4D4F"/>
                  </a:solidFill>
                  <a:latin typeface="Segoe UI" pitchFamily="34" charset="0"/>
                  <a:ea typeface="+mn-ea"/>
                  <a:cs typeface="Segoe UI" pitchFamily="34" charset="0"/>
                </a:defRPr>
              </a:lvl3pPr>
              <a:lvl4pPr marL="895350" indent="-119063" algn="l" defTabSz="914400" rtl="0" eaLnBrk="1" latinLnBrk="0" hangingPunct="1">
                <a:spcBef>
                  <a:spcPct val="20000"/>
                </a:spcBef>
                <a:buFontTx/>
                <a:buBlip>
                  <a:blip r:embed="rId5"/>
                </a:buBlip>
                <a:defRPr sz="1000" kern="1200">
                  <a:solidFill>
                    <a:srgbClr val="4D4D4F"/>
                  </a:solidFill>
                  <a:latin typeface="Segoe UI" pitchFamily="34" charset="0"/>
                  <a:ea typeface="+mn-ea"/>
                  <a:cs typeface="Segoe UI" pitchFamily="34" charset="0"/>
                </a:defRPr>
              </a:lvl4pPr>
              <a:lvl5pPr marL="1252538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tabLst/>
                <a:defRPr sz="1200" kern="1200">
                  <a:solidFill>
                    <a:srgbClr val="4D4D4F"/>
                  </a:solidFill>
                  <a:latin typeface="Segoe UI" pitchFamily="34" charset="0"/>
                  <a:ea typeface="+mn-ea"/>
                  <a:cs typeface="Segoe UI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47650" lvl="1" indent="0" fontAlgn="auto">
                <a:spcBef>
                  <a:spcPts val="24"/>
                </a:spcBef>
                <a:spcAft>
                  <a:spcPts val="0"/>
                </a:spcAft>
                <a:buNone/>
              </a:pPr>
              <a:r>
                <a:rPr lang="fr-FR" sz="1800" dirty="0" smtClean="0">
                  <a:ea typeface="Segoe UI" panose="020B0502040204020203" pitchFamily="34" charset="0"/>
                </a:rPr>
                <a:t>Tiroir</a:t>
              </a:r>
            </a:p>
            <a:p>
              <a:pPr marL="247650" lvl="1" indent="0" fontAlgn="auto">
                <a:spcBef>
                  <a:spcPts val="24"/>
                </a:spcBef>
                <a:spcAft>
                  <a:spcPts val="0"/>
                </a:spcAft>
                <a:buNone/>
              </a:pPr>
              <a:r>
                <a:rPr lang="fr-FR" sz="1800" i="1" dirty="0" smtClean="0">
                  <a:ea typeface="Segoe UI" panose="020B0502040204020203" pitchFamily="34" charset="0"/>
                </a:rPr>
                <a:t>Mobile</a:t>
              </a:r>
            </a:p>
          </p:txBody>
        </p:sp>
        <p:cxnSp>
          <p:nvCxnSpPr>
            <p:cNvPr id="3" name="Connecteur droit avec flèche 2"/>
            <p:cNvCxnSpPr>
              <a:endCxn id="7" idx="1"/>
            </p:cNvCxnSpPr>
            <p:nvPr/>
          </p:nvCxnSpPr>
          <p:spPr bwMode="auto">
            <a:xfrm>
              <a:off x="5545544" y="4065169"/>
              <a:ext cx="466616" cy="276129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9" name="Groupe 8"/>
          <p:cNvGrpSpPr/>
          <p:nvPr/>
        </p:nvGrpSpPr>
        <p:grpSpPr>
          <a:xfrm>
            <a:off x="5778852" y="2227897"/>
            <a:ext cx="2578924" cy="1339089"/>
            <a:chOff x="3584442" y="3997559"/>
            <a:chExt cx="2578924" cy="1339089"/>
          </a:xfrm>
        </p:grpSpPr>
        <p:sp>
          <p:nvSpPr>
            <p:cNvPr id="10" name="Espace réservé du contenu 4"/>
            <p:cNvSpPr txBox="1">
              <a:spLocks/>
            </p:cNvSpPr>
            <p:nvPr/>
          </p:nvSpPr>
          <p:spPr>
            <a:xfrm>
              <a:off x="3584442" y="3997559"/>
              <a:ext cx="2578924" cy="822626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Autofit/>
            </a:bodyPr>
            <a:lstStyle>
              <a:lvl1pPr marL="92075" indent="-92075" algn="l" defTabSz="914400" rtl="0" eaLnBrk="1" latinLnBrk="0" hangingPunct="1">
                <a:spcBef>
                  <a:spcPct val="20000"/>
                </a:spcBef>
                <a:buFontTx/>
                <a:buBlip>
                  <a:blip r:embed="rId2"/>
                </a:buBlip>
                <a:defRPr sz="1400" kern="1200">
                  <a:solidFill>
                    <a:srgbClr val="4D4D4F"/>
                  </a:solidFill>
                  <a:latin typeface="Segoe UI" pitchFamily="34" charset="0"/>
                  <a:ea typeface="+mn-ea"/>
                  <a:cs typeface="Segoe UI" pitchFamily="34" charset="0"/>
                </a:defRPr>
              </a:lvl1pPr>
              <a:lvl2pPr marL="357188" indent="-109538" algn="l" defTabSz="914400" rtl="0" eaLnBrk="1" latinLnBrk="0" hangingPunct="1">
                <a:spcBef>
                  <a:spcPct val="20000"/>
                </a:spcBef>
                <a:buFontTx/>
                <a:buBlip>
                  <a:blip r:embed="rId3"/>
                </a:buBlip>
                <a:defRPr sz="1200" kern="1200">
                  <a:solidFill>
                    <a:srgbClr val="4D4D4F"/>
                  </a:solidFill>
                  <a:latin typeface="Segoe UI" pitchFamily="34" charset="0"/>
                  <a:ea typeface="+mn-ea"/>
                  <a:cs typeface="Segoe UI" pitchFamily="34" charset="0"/>
                </a:defRPr>
              </a:lvl2pPr>
              <a:lvl3pPr marL="630238" indent="-109538" algn="l" defTabSz="914400" rtl="0" eaLnBrk="1" latinLnBrk="0" hangingPunct="1">
                <a:spcBef>
                  <a:spcPct val="20000"/>
                </a:spcBef>
                <a:buFontTx/>
                <a:buBlip>
                  <a:blip r:embed="rId4"/>
                </a:buBlip>
                <a:defRPr sz="1000" kern="1200">
                  <a:solidFill>
                    <a:srgbClr val="4D4D4F"/>
                  </a:solidFill>
                  <a:latin typeface="Segoe UI" pitchFamily="34" charset="0"/>
                  <a:ea typeface="+mn-ea"/>
                  <a:cs typeface="Segoe UI" pitchFamily="34" charset="0"/>
                </a:defRPr>
              </a:lvl3pPr>
              <a:lvl4pPr marL="895350" indent="-119063" algn="l" defTabSz="914400" rtl="0" eaLnBrk="1" latinLnBrk="0" hangingPunct="1">
                <a:spcBef>
                  <a:spcPct val="20000"/>
                </a:spcBef>
                <a:buFontTx/>
                <a:buBlip>
                  <a:blip r:embed="rId5"/>
                </a:buBlip>
                <a:defRPr sz="1000" kern="1200">
                  <a:solidFill>
                    <a:srgbClr val="4D4D4F"/>
                  </a:solidFill>
                  <a:latin typeface="Segoe UI" pitchFamily="34" charset="0"/>
                  <a:ea typeface="+mn-ea"/>
                  <a:cs typeface="Segoe UI" pitchFamily="34" charset="0"/>
                </a:defRPr>
              </a:lvl4pPr>
              <a:lvl5pPr marL="1252538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tabLst/>
                <a:defRPr sz="1200" kern="1200">
                  <a:solidFill>
                    <a:srgbClr val="4D4D4F"/>
                  </a:solidFill>
                  <a:latin typeface="Segoe UI" pitchFamily="34" charset="0"/>
                  <a:ea typeface="+mn-ea"/>
                  <a:cs typeface="Segoe UI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47650" lvl="1" indent="0" algn="ctr" fontAlgn="auto">
                <a:spcBef>
                  <a:spcPts val="24"/>
                </a:spcBef>
                <a:spcAft>
                  <a:spcPts val="0"/>
                </a:spcAft>
                <a:buNone/>
              </a:pPr>
              <a:r>
                <a:rPr lang="fr-FR" sz="1800" dirty="0" smtClean="0">
                  <a:ea typeface="Segoe UI" panose="020B0502040204020203" pitchFamily="34" charset="0"/>
                </a:rPr>
                <a:t>Corps du distributeur</a:t>
              </a:r>
            </a:p>
            <a:p>
              <a:pPr marL="247650" lvl="1" indent="0" algn="ctr" fontAlgn="auto">
                <a:spcBef>
                  <a:spcPts val="24"/>
                </a:spcBef>
                <a:spcAft>
                  <a:spcPts val="0"/>
                </a:spcAft>
                <a:buNone/>
              </a:pPr>
              <a:r>
                <a:rPr lang="fr-FR" sz="2000" i="1" dirty="0" smtClean="0">
                  <a:ea typeface="Segoe UI" panose="020B0502040204020203" pitchFamily="34" charset="0"/>
                </a:rPr>
                <a:t>Fixe</a:t>
              </a:r>
            </a:p>
          </p:txBody>
        </p:sp>
        <p:cxnSp>
          <p:nvCxnSpPr>
            <p:cNvPr id="11" name="Connecteur droit avec flèche 10"/>
            <p:cNvCxnSpPr/>
            <p:nvPr/>
          </p:nvCxnSpPr>
          <p:spPr bwMode="auto">
            <a:xfrm flipH="1">
              <a:off x="4321806" y="4581128"/>
              <a:ext cx="360040" cy="755520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3" name="Groupe 12"/>
          <p:cNvGrpSpPr/>
          <p:nvPr/>
        </p:nvGrpSpPr>
        <p:grpSpPr>
          <a:xfrm>
            <a:off x="6372200" y="3034155"/>
            <a:ext cx="1394470" cy="2771109"/>
            <a:chOff x="6372200" y="3034155"/>
            <a:chExt cx="1394470" cy="2771109"/>
          </a:xfrm>
        </p:grpSpPr>
        <p:sp>
          <p:nvSpPr>
            <p:cNvPr id="14" name="Espace réservé du contenu 4"/>
            <p:cNvSpPr txBox="1">
              <a:spLocks/>
            </p:cNvSpPr>
            <p:nvPr/>
          </p:nvSpPr>
          <p:spPr>
            <a:xfrm>
              <a:off x="7236296" y="5272433"/>
              <a:ext cx="530374" cy="532831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Autofit/>
            </a:bodyPr>
            <a:lstStyle>
              <a:lvl1pPr marL="92075" indent="-92075" algn="l" defTabSz="914400" rtl="0" eaLnBrk="1" latinLnBrk="0" hangingPunct="1">
                <a:spcBef>
                  <a:spcPct val="20000"/>
                </a:spcBef>
                <a:buFontTx/>
                <a:buBlip>
                  <a:blip r:embed="rId2"/>
                </a:buBlip>
                <a:defRPr sz="1400" kern="1200">
                  <a:solidFill>
                    <a:srgbClr val="4D4D4F"/>
                  </a:solidFill>
                  <a:latin typeface="Segoe UI" pitchFamily="34" charset="0"/>
                  <a:ea typeface="+mn-ea"/>
                  <a:cs typeface="Segoe UI" pitchFamily="34" charset="0"/>
                </a:defRPr>
              </a:lvl1pPr>
              <a:lvl2pPr marL="357188" indent="-109538" algn="l" defTabSz="914400" rtl="0" eaLnBrk="1" latinLnBrk="0" hangingPunct="1">
                <a:spcBef>
                  <a:spcPct val="20000"/>
                </a:spcBef>
                <a:buFontTx/>
                <a:buBlip>
                  <a:blip r:embed="rId3"/>
                </a:buBlip>
                <a:defRPr sz="1200" kern="1200">
                  <a:solidFill>
                    <a:srgbClr val="4D4D4F"/>
                  </a:solidFill>
                  <a:latin typeface="Segoe UI" pitchFamily="34" charset="0"/>
                  <a:ea typeface="+mn-ea"/>
                  <a:cs typeface="Segoe UI" pitchFamily="34" charset="0"/>
                </a:defRPr>
              </a:lvl2pPr>
              <a:lvl3pPr marL="630238" indent="-109538" algn="l" defTabSz="914400" rtl="0" eaLnBrk="1" latinLnBrk="0" hangingPunct="1">
                <a:spcBef>
                  <a:spcPct val="20000"/>
                </a:spcBef>
                <a:buFontTx/>
                <a:buBlip>
                  <a:blip r:embed="rId4"/>
                </a:buBlip>
                <a:defRPr sz="1000" kern="1200">
                  <a:solidFill>
                    <a:srgbClr val="4D4D4F"/>
                  </a:solidFill>
                  <a:latin typeface="Segoe UI" pitchFamily="34" charset="0"/>
                  <a:ea typeface="+mn-ea"/>
                  <a:cs typeface="Segoe UI" pitchFamily="34" charset="0"/>
                </a:defRPr>
              </a:lvl3pPr>
              <a:lvl4pPr marL="895350" indent="-119063" algn="l" defTabSz="914400" rtl="0" eaLnBrk="1" latinLnBrk="0" hangingPunct="1">
                <a:spcBef>
                  <a:spcPct val="20000"/>
                </a:spcBef>
                <a:buFontTx/>
                <a:buBlip>
                  <a:blip r:embed="rId5"/>
                </a:buBlip>
                <a:defRPr sz="1000" kern="1200">
                  <a:solidFill>
                    <a:srgbClr val="4D4D4F"/>
                  </a:solidFill>
                  <a:latin typeface="Segoe UI" pitchFamily="34" charset="0"/>
                  <a:ea typeface="+mn-ea"/>
                  <a:cs typeface="Segoe UI" pitchFamily="34" charset="0"/>
                </a:defRPr>
              </a:lvl4pPr>
              <a:lvl5pPr marL="1252538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tabLst/>
                <a:defRPr sz="1200" kern="1200">
                  <a:solidFill>
                    <a:srgbClr val="4D4D4F"/>
                  </a:solidFill>
                  <a:latin typeface="Segoe UI" pitchFamily="34" charset="0"/>
                  <a:ea typeface="+mn-ea"/>
                  <a:cs typeface="Segoe UI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47650" lvl="1" indent="0" fontAlgn="auto">
                <a:spcBef>
                  <a:spcPts val="24"/>
                </a:spcBef>
                <a:spcAft>
                  <a:spcPts val="0"/>
                </a:spcAft>
                <a:buNone/>
              </a:pPr>
              <a:r>
                <a:rPr lang="fr-FR" sz="2800" b="1" dirty="0" smtClean="0">
                  <a:solidFill>
                    <a:srgbClr val="FF0000"/>
                  </a:solidFill>
                  <a:ea typeface="Segoe UI" panose="020B0502040204020203" pitchFamily="34" charset="0"/>
                </a:rPr>
                <a:t>1</a:t>
              </a:r>
              <a:endParaRPr lang="fr-FR" sz="2800" b="1" i="1" dirty="0" smtClean="0">
                <a:solidFill>
                  <a:srgbClr val="FF0000"/>
                </a:solidFill>
                <a:ea typeface="Segoe UI" panose="020B0502040204020203" pitchFamily="34" charset="0"/>
              </a:endParaRPr>
            </a:p>
          </p:txBody>
        </p:sp>
        <p:sp>
          <p:nvSpPr>
            <p:cNvPr id="15" name="Espace réservé du contenu 4"/>
            <p:cNvSpPr txBox="1">
              <a:spLocks/>
            </p:cNvSpPr>
            <p:nvPr/>
          </p:nvSpPr>
          <p:spPr>
            <a:xfrm>
              <a:off x="6372200" y="5272432"/>
              <a:ext cx="530374" cy="532831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Autofit/>
            </a:bodyPr>
            <a:lstStyle>
              <a:lvl1pPr marL="92075" indent="-92075" algn="l" defTabSz="914400" rtl="0" eaLnBrk="1" latinLnBrk="0" hangingPunct="1">
                <a:spcBef>
                  <a:spcPct val="20000"/>
                </a:spcBef>
                <a:buFontTx/>
                <a:buBlip>
                  <a:blip r:embed="rId2"/>
                </a:buBlip>
                <a:defRPr sz="1400" kern="1200">
                  <a:solidFill>
                    <a:srgbClr val="4D4D4F"/>
                  </a:solidFill>
                  <a:latin typeface="Segoe UI" pitchFamily="34" charset="0"/>
                  <a:ea typeface="+mn-ea"/>
                  <a:cs typeface="Segoe UI" pitchFamily="34" charset="0"/>
                </a:defRPr>
              </a:lvl1pPr>
              <a:lvl2pPr marL="357188" indent="-109538" algn="l" defTabSz="914400" rtl="0" eaLnBrk="1" latinLnBrk="0" hangingPunct="1">
                <a:spcBef>
                  <a:spcPct val="20000"/>
                </a:spcBef>
                <a:buFontTx/>
                <a:buBlip>
                  <a:blip r:embed="rId3"/>
                </a:buBlip>
                <a:defRPr sz="1200" kern="1200">
                  <a:solidFill>
                    <a:srgbClr val="4D4D4F"/>
                  </a:solidFill>
                  <a:latin typeface="Segoe UI" pitchFamily="34" charset="0"/>
                  <a:ea typeface="+mn-ea"/>
                  <a:cs typeface="Segoe UI" pitchFamily="34" charset="0"/>
                </a:defRPr>
              </a:lvl2pPr>
              <a:lvl3pPr marL="630238" indent="-109538" algn="l" defTabSz="914400" rtl="0" eaLnBrk="1" latinLnBrk="0" hangingPunct="1">
                <a:spcBef>
                  <a:spcPct val="20000"/>
                </a:spcBef>
                <a:buFontTx/>
                <a:buBlip>
                  <a:blip r:embed="rId4"/>
                </a:buBlip>
                <a:defRPr sz="1000" kern="1200">
                  <a:solidFill>
                    <a:srgbClr val="4D4D4F"/>
                  </a:solidFill>
                  <a:latin typeface="Segoe UI" pitchFamily="34" charset="0"/>
                  <a:ea typeface="+mn-ea"/>
                  <a:cs typeface="Segoe UI" pitchFamily="34" charset="0"/>
                </a:defRPr>
              </a:lvl3pPr>
              <a:lvl4pPr marL="895350" indent="-119063" algn="l" defTabSz="914400" rtl="0" eaLnBrk="1" latinLnBrk="0" hangingPunct="1">
                <a:spcBef>
                  <a:spcPct val="20000"/>
                </a:spcBef>
                <a:buFontTx/>
                <a:buBlip>
                  <a:blip r:embed="rId5"/>
                </a:buBlip>
                <a:defRPr sz="1000" kern="1200">
                  <a:solidFill>
                    <a:srgbClr val="4D4D4F"/>
                  </a:solidFill>
                  <a:latin typeface="Segoe UI" pitchFamily="34" charset="0"/>
                  <a:ea typeface="+mn-ea"/>
                  <a:cs typeface="Segoe UI" pitchFamily="34" charset="0"/>
                </a:defRPr>
              </a:lvl4pPr>
              <a:lvl5pPr marL="1252538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tabLst/>
                <a:defRPr sz="1200" kern="1200">
                  <a:solidFill>
                    <a:srgbClr val="4D4D4F"/>
                  </a:solidFill>
                  <a:latin typeface="Segoe UI" pitchFamily="34" charset="0"/>
                  <a:ea typeface="+mn-ea"/>
                  <a:cs typeface="Segoe UI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47650" lvl="1" indent="0" fontAlgn="auto">
                <a:spcBef>
                  <a:spcPts val="24"/>
                </a:spcBef>
                <a:spcAft>
                  <a:spcPts val="0"/>
                </a:spcAft>
                <a:buNone/>
              </a:pPr>
              <a:r>
                <a:rPr lang="fr-FR" sz="2800" b="1" dirty="0" smtClean="0">
                  <a:solidFill>
                    <a:schemeClr val="accent2"/>
                  </a:solidFill>
                  <a:ea typeface="Segoe UI" panose="020B0502040204020203" pitchFamily="34" charset="0"/>
                </a:rPr>
                <a:t>3</a:t>
              </a:r>
              <a:endParaRPr lang="fr-FR" sz="2800" b="1" i="1" dirty="0" smtClean="0">
                <a:solidFill>
                  <a:schemeClr val="accent2"/>
                </a:solidFill>
                <a:ea typeface="Segoe UI" panose="020B0502040204020203" pitchFamily="34" charset="0"/>
              </a:endParaRPr>
            </a:p>
          </p:txBody>
        </p:sp>
        <p:sp>
          <p:nvSpPr>
            <p:cNvPr id="16" name="Espace réservé du contenu 4"/>
            <p:cNvSpPr txBox="1">
              <a:spLocks/>
            </p:cNvSpPr>
            <p:nvPr/>
          </p:nvSpPr>
          <p:spPr>
            <a:xfrm>
              <a:off x="6804248" y="3034155"/>
              <a:ext cx="530374" cy="532831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Autofit/>
            </a:bodyPr>
            <a:lstStyle>
              <a:lvl1pPr marL="92075" indent="-92075" algn="l" defTabSz="914400" rtl="0" eaLnBrk="1" latinLnBrk="0" hangingPunct="1">
                <a:spcBef>
                  <a:spcPct val="20000"/>
                </a:spcBef>
                <a:buFontTx/>
                <a:buBlip>
                  <a:blip r:embed="rId2"/>
                </a:buBlip>
                <a:defRPr sz="1400" kern="1200">
                  <a:solidFill>
                    <a:srgbClr val="4D4D4F"/>
                  </a:solidFill>
                  <a:latin typeface="Segoe UI" pitchFamily="34" charset="0"/>
                  <a:ea typeface="+mn-ea"/>
                  <a:cs typeface="Segoe UI" pitchFamily="34" charset="0"/>
                </a:defRPr>
              </a:lvl1pPr>
              <a:lvl2pPr marL="357188" indent="-109538" algn="l" defTabSz="914400" rtl="0" eaLnBrk="1" latinLnBrk="0" hangingPunct="1">
                <a:spcBef>
                  <a:spcPct val="20000"/>
                </a:spcBef>
                <a:buFontTx/>
                <a:buBlip>
                  <a:blip r:embed="rId3"/>
                </a:buBlip>
                <a:defRPr sz="1200" kern="1200">
                  <a:solidFill>
                    <a:srgbClr val="4D4D4F"/>
                  </a:solidFill>
                  <a:latin typeface="Segoe UI" pitchFamily="34" charset="0"/>
                  <a:ea typeface="+mn-ea"/>
                  <a:cs typeface="Segoe UI" pitchFamily="34" charset="0"/>
                </a:defRPr>
              </a:lvl2pPr>
              <a:lvl3pPr marL="630238" indent="-109538" algn="l" defTabSz="914400" rtl="0" eaLnBrk="1" latinLnBrk="0" hangingPunct="1">
                <a:spcBef>
                  <a:spcPct val="20000"/>
                </a:spcBef>
                <a:buFontTx/>
                <a:buBlip>
                  <a:blip r:embed="rId4"/>
                </a:buBlip>
                <a:defRPr sz="1000" kern="1200">
                  <a:solidFill>
                    <a:srgbClr val="4D4D4F"/>
                  </a:solidFill>
                  <a:latin typeface="Segoe UI" pitchFamily="34" charset="0"/>
                  <a:ea typeface="+mn-ea"/>
                  <a:cs typeface="Segoe UI" pitchFamily="34" charset="0"/>
                </a:defRPr>
              </a:lvl3pPr>
              <a:lvl4pPr marL="895350" indent="-119063" algn="l" defTabSz="914400" rtl="0" eaLnBrk="1" latinLnBrk="0" hangingPunct="1">
                <a:spcBef>
                  <a:spcPct val="20000"/>
                </a:spcBef>
                <a:buFontTx/>
                <a:buBlip>
                  <a:blip r:embed="rId5"/>
                </a:buBlip>
                <a:defRPr sz="1000" kern="1200">
                  <a:solidFill>
                    <a:srgbClr val="4D4D4F"/>
                  </a:solidFill>
                  <a:latin typeface="Segoe UI" pitchFamily="34" charset="0"/>
                  <a:ea typeface="+mn-ea"/>
                  <a:cs typeface="Segoe UI" pitchFamily="34" charset="0"/>
                </a:defRPr>
              </a:lvl4pPr>
              <a:lvl5pPr marL="1252538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tabLst/>
                <a:defRPr sz="1200" kern="1200">
                  <a:solidFill>
                    <a:srgbClr val="4D4D4F"/>
                  </a:solidFill>
                  <a:latin typeface="Segoe UI" pitchFamily="34" charset="0"/>
                  <a:ea typeface="+mn-ea"/>
                  <a:cs typeface="Segoe UI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47650" lvl="1" indent="0" fontAlgn="auto">
                <a:spcBef>
                  <a:spcPts val="24"/>
                </a:spcBef>
                <a:spcAft>
                  <a:spcPts val="0"/>
                </a:spcAft>
                <a:buNone/>
              </a:pPr>
              <a:r>
                <a:rPr lang="fr-FR" sz="2800" b="1" dirty="0" smtClean="0">
                  <a:solidFill>
                    <a:srgbClr val="00B050"/>
                  </a:solidFill>
                  <a:ea typeface="Segoe UI" panose="020B0502040204020203" pitchFamily="34" charset="0"/>
                </a:rPr>
                <a:t>2</a:t>
              </a:r>
              <a:endParaRPr lang="fr-FR" sz="2800" b="1" i="1" dirty="0" smtClean="0">
                <a:solidFill>
                  <a:srgbClr val="00B050"/>
                </a:solidFill>
                <a:ea typeface="Segoe UI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0847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511" y="2170346"/>
            <a:ext cx="6827515" cy="471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Espace réservé du contenu 4"/>
          <p:cNvSpPr txBox="1">
            <a:spLocks/>
          </p:cNvSpPr>
          <p:nvPr/>
        </p:nvSpPr>
        <p:spPr>
          <a:xfrm>
            <a:off x="179512" y="926298"/>
            <a:ext cx="8208912" cy="48647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92075" indent="-92075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4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35718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63023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895350" indent="-119063" algn="l" defTabSz="914400" rtl="0" eaLnBrk="1" latinLnBrk="0" hangingPunct="1">
              <a:spcBef>
                <a:spcPct val="20000"/>
              </a:spcBef>
              <a:buFontTx/>
              <a:buBlip>
                <a:blip r:embed="rId6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252538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tabLst/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fontAlgn="auto">
              <a:spcBef>
                <a:spcPts val="24"/>
              </a:spcBef>
              <a:spcAft>
                <a:spcPts val="0"/>
              </a:spcAft>
            </a:pPr>
            <a:r>
              <a:rPr lang="fr-FR" sz="2000" dirty="0" smtClean="0">
                <a:ea typeface="Segoe UI" panose="020B0502040204020203" pitchFamily="34" charset="0"/>
              </a:rPr>
              <a:t> </a:t>
            </a:r>
            <a:r>
              <a:rPr lang="fr-FR" sz="2000" dirty="0" smtClean="0"/>
              <a:t>Quel </a:t>
            </a:r>
            <a:r>
              <a:rPr lang="fr-FR" sz="2000" dirty="0"/>
              <a:t>est le cycle réalisé par le vérin </a:t>
            </a:r>
            <a:r>
              <a:rPr lang="fr-FR" sz="2000" b="1" dirty="0"/>
              <a:t>1A</a:t>
            </a:r>
            <a:r>
              <a:rPr lang="fr-FR" sz="2000" dirty="0"/>
              <a:t> à l’appui sur </a:t>
            </a:r>
            <a:r>
              <a:rPr lang="fr-FR" sz="2000" b="1" dirty="0" err="1" smtClean="0"/>
              <a:t>dcy</a:t>
            </a:r>
            <a:r>
              <a:rPr lang="fr-FR" sz="2000" dirty="0" smtClean="0"/>
              <a:t>?</a:t>
            </a:r>
            <a:endParaRPr lang="fr-FR" sz="1600" dirty="0" smtClean="0">
              <a:ea typeface="Segoe UI" panose="020B0502040204020203" pitchFamily="34" charset="0"/>
            </a:endParaRPr>
          </a:p>
          <a:p>
            <a:pPr marL="520700" lvl="2" indent="0" fontAlgn="auto">
              <a:spcBef>
                <a:spcPts val="24"/>
              </a:spcBef>
              <a:spcAft>
                <a:spcPts val="0"/>
              </a:spcAft>
              <a:buNone/>
            </a:pPr>
            <a:endParaRPr lang="fr-FR" sz="1200" dirty="0" smtClean="0">
              <a:ea typeface="Segoe UI" panose="020B0502040204020203" pitchFamily="34" charset="0"/>
            </a:endParaRPr>
          </a:p>
        </p:txBody>
      </p:sp>
      <p:sp>
        <p:nvSpPr>
          <p:cNvPr id="10" name="Espace réservé du contenu 4"/>
          <p:cNvSpPr txBox="1">
            <a:spLocks/>
          </p:cNvSpPr>
          <p:nvPr/>
        </p:nvSpPr>
        <p:spPr>
          <a:xfrm>
            <a:off x="179512" y="1346196"/>
            <a:ext cx="8774438" cy="64264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92075" indent="-92075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4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35718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63023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895350" indent="-119063" algn="l" defTabSz="914400" rtl="0" eaLnBrk="1" latinLnBrk="0" hangingPunct="1">
              <a:spcBef>
                <a:spcPct val="20000"/>
              </a:spcBef>
              <a:buFontTx/>
              <a:buBlip>
                <a:blip r:embed="rId6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252538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tabLst/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fontAlgn="auto">
              <a:spcBef>
                <a:spcPts val="24"/>
              </a:spcBef>
              <a:spcAft>
                <a:spcPts val="0"/>
              </a:spcAft>
            </a:pPr>
            <a:r>
              <a:rPr lang="fr-FR" sz="2000" dirty="0" smtClean="0">
                <a:ea typeface="Segoe UI" panose="020B0502040204020203" pitchFamily="34" charset="0"/>
              </a:rPr>
              <a:t> Si on appuie sur le bouton poussoir </a:t>
            </a:r>
            <a:r>
              <a:rPr lang="fr-FR" sz="2000" b="1" dirty="0" err="1" smtClean="0">
                <a:ea typeface="Segoe UI" panose="020B0502040204020203" pitchFamily="34" charset="0"/>
              </a:rPr>
              <a:t>dcy</a:t>
            </a:r>
            <a:r>
              <a:rPr lang="fr-FR" sz="2000" dirty="0">
                <a:ea typeface="Segoe UI" panose="020B0502040204020203" pitchFamily="34" charset="0"/>
              </a:rPr>
              <a:t> </a:t>
            </a:r>
            <a:r>
              <a:rPr lang="fr-FR" sz="2000" dirty="0" smtClean="0">
                <a:ea typeface="Segoe UI" panose="020B0502040204020203" pitchFamily="34" charset="0"/>
              </a:rPr>
              <a:t>et</a:t>
            </a:r>
            <a:r>
              <a:rPr lang="fr-FR" sz="2000" dirty="0" smtClean="0"/>
              <a:t> si </a:t>
            </a:r>
            <a:r>
              <a:rPr lang="fr-FR" sz="2000" dirty="0"/>
              <a:t>le vérin n’est pas en position </a:t>
            </a:r>
            <a:r>
              <a:rPr lang="fr-FR" sz="2000" dirty="0" smtClean="0"/>
              <a:t>rentrée, le cycle s’effectuera-t-il?</a:t>
            </a:r>
            <a:endParaRPr lang="fr-FR" sz="2000" b="1" dirty="0"/>
          </a:p>
        </p:txBody>
      </p:sp>
      <p:sp>
        <p:nvSpPr>
          <p:cNvPr id="11" name="Espace réservé du contenu 4"/>
          <p:cNvSpPr txBox="1">
            <a:spLocks/>
          </p:cNvSpPr>
          <p:nvPr/>
        </p:nvSpPr>
        <p:spPr>
          <a:xfrm>
            <a:off x="179512" y="1988840"/>
            <a:ext cx="8774438" cy="64264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92075" indent="-92075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4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35718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63023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895350" indent="-119063" algn="l" defTabSz="914400" rtl="0" eaLnBrk="1" latinLnBrk="0" hangingPunct="1">
              <a:spcBef>
                <a:spcPct val="20000"/>
              </a:spcBef>
              <a:buFontTx/>
              <a:buBlip>
                <a:blip r:embed="rId6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252538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tabLst/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fontAlgn="auto">
              <a:spcBef>
                <a:spcPts val="24"/>
              </a:spcBef>
              <a:spcAft>
                <a:spcPts val="0"/>
              </a:spcAft>
            </a:pPr>
            <a:r>
              <a:rPr lang="fr-FR" sz="2000" dirty="0" smtClean="0">
                <a:ea typeface="Segoe UI" panose="020B0502040204020203" pitchFamily="34" charset="0"/>
              </a:rPr>
              <a:t> </a:t>
            </a:r>
            <a:r>
              <a:rPr lang="fr-FR" sz="2000" dirty="0"/>
              <a:t>Décrire précisément la suite des événements consécutifs à l’appui de </a:t>
            </a:r>
            <a:r>
              <a:rPr lang="fr-FR" sz="2000" b="1" dirty="0" err="1" smtClean="0"/>
              <a:t>dcy</a:t>
            </a:r>
            <a:r>
              <a:rPr lang="fr-FR" sz="2000" dirty="0" smtClean="0"/>
              <a:t>.</a:t>
            </a:r>
            <a:endParaRPr lang="fr-FR" sz="2000" b="1" dirty="0"/>
          </a:p>
        </p:txBody>
      </p:sp>
      <p:sp>
        <p:nvSpPr>
          <p:cNvPr id="7" name="Espace réservé du contenu 4"/>
          <p:cNvSpPr txBox="1">
            <a:spLocks/>
          </p:cNvSpPr>
          <p:nvPr/>
        </p:nvSpPr>
        <p:spPr>
          <a:xfrm>
            <a:off x="4566731" y="44624"/>
            <a:ext cx="4613781" cy="79208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92075" indent="-92075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4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35718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63023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895350" indent="-119063" algn="l" defTabSz="914400" rtl="0" eaLnBrk="1" latinLnBrk="0" hangingPunct="1">
              <a:spcBef>
                <a:spcPct val="20000"/>
              </a:spcBef>
              <a:buFontTx/>
              <a:buBlip>
                <a:blip r:embed="rId6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252538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tabLst/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r" fontAlgn="auto">
              <a:spcBef>
                <a:spcPts val="24"/>
              </a:spcBef>
              <a:spcAft>
                <a:spcPts val="0"/>
              </a:spcAft>
            </a:pPr>
            <a:r>
              <a:rPr lang="fr-FR" sz="2400" dirty="0" smtClean="0">
                <a:ea typeface="Segoe UI" panose="020B0502040204020203" pitchFamily="34" charset="0"/>
              </a:rPr>
              <a:t> </a:t>
            </a:r>
            <a:r>
              <a:rPr lang="fr-FR" sz="2800" b="1" dirty="0" smtClean="0">
                <a:ea typeface="Segoe UI" panose="020B0502040204020203" pitchFamily="34" charset="0"/>
              </a:rPr>
              <a:t>Symbolisation</a:t>
            </a:r>
          </a:p>
          <a:p>
            <a:pPr lvl="2" algn="r" fontAlgn="auto">
              <a:spcBef>
                <a:spcPts val="24"/>
              </a:spcBef>
              <a:spcAft>
                <a:spcPts val="0"/>
              </a:spcAft>
            </a:pPr>
            <a:r>
              <a:rPr lang="fr-FR" sz="1600" dirty="0">
                <a:ea typeface="Segoe UI" panose="020B0502040204020203" pitchFamily="34" charset="0"/>
              </a:rPr>
              <a:t> </a:t>
            </a:r>
            <a:r>
              <a:rPr lang="fr-FR" sz="2000" dirty="0" smtClean="0">
                <a:ea typeface="Segoe UI" panose="020B0502040204020203" pitchFamily="34" charset="0"/>
              </a:rPr>
              <a:t>Exercice 2</a:t>
            </a:r>
          </a:p>
          <a:p>
            <a:pPr marL="520700" lvl="2" indent="0" fontAlgn="auto">
              <a:spcBef>
                <a:spcPts val="24"/>
              </a:spcBef>
              <a:spcAft>
                <a:spcPts val="0"/>
              </a:spcAft>
              <a:buNone/>
            </a:pPr>
            <a:endParaRPr lang="fr-FR" sz="1800" dirty="0" smtClean="0">
              <a:ea typeface="Segoe UI" panose="020B0502040204020203" pitchFamily="34" charset="0"/>
            </a:endParaRPr>
          </a:p>
          <a:p>
            <a:pPr marL="520700" lvl="2" indent="0" fontAlgn="auto">
              <a:spcBef>
                <a:spcPts val="24"/>
              </a:spcBef>
              <a:spcAft>
                <a:spcPts val="0"/>
              </a:spcAft>
              <a:buNone/>
            </a:pPr>
            <a:endParaRPr lang="fr-FR" sz="1400" dirty="0" smtClean="0">
              <a:ea typeface="Segoe UI" panose="020B0502040204020203" pitchFamily="34" charset="0"/>
            </a:endParaRPr>
          </a:p>
        </p:txBody>
      </p:sp>
      <p:sp>
        <p:nvSpPr>
          <p:cNvPr id="8" name="AutoShape 29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316416" y="6503991"/>
            <a:ext cx="376237" cy="333375"/>
          </a:xfrm>
          <a:prstGeom prst="actionButtonHome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9602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D2_2d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1556792"/>
            <a:ext cx="6452973" cy="3671833"/>
          </a:xfrm>
          <a:prstGeom prst="rect">
            <a:avLst/>
          </a:prstGeom>
        </p:spPr>
      </p:pic>
      <p:pic>
        <p:nvPicPr>
          <p:cNvPr id="10" name="Image 9" descr="D2_2dc.jpg"/>
          <p:cNvPicPr>
            <a:picLocks noChangeAspect="1"/>
          </p:cNvPicPr>
          <p:nvPr/>
        </p:nvPicPr>
        <p:blipFill rotWithShape="1">
          <a:blip r:embed="rId3" cstate="print"/>
          <a:srcRect r="5055"/>
          <a:stretch/>
        </p:blipFill>
        <p:spPr>
          <a:xfrm>
            <a:off x="3024311" y="1628800"/>
            <a:ext cx="6050115" cy="37338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748643" y="1924781"/>
            <a:ext cx="4664622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Espace réservé du contenu 4"/>
          <p:cNvSpPr txBox="1">
            <a:spLocks/>
          </p:cNvSpPr>
          <p:nvPr/>
        </p:nvSpPr>
        <p:spPr>
          <a:xfrm>
            <a:off x="251520" y="1070314"/>
            <a:ext cx="4104456" cy="48647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92075" indent="-92075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sz="14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35718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6"/>
              </a:buBlip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63023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7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895350" indent="-119063" algn="l" defTabSz="914400" rtl="0" eaLnBrk="1" latinLnBrk="0" hangingPunct="1">
              <a:spcBef>
                <a:spcPct val="20000"/>
              </a:spcBef>
              <a:buFontTx/>
              <a:buBlip>
                <a:blip r:embed="rId8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252538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tabLst/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fontAlgn="auto">
              <a:spcBef>
                <a:spcPts val="24"/>
              </a:spcBef>
              <a:spcAft>
                <a:spcPts val="0"/>
              </a:spcAft>
            </a:pPr>
            <a:r>
              <a:rPr lang="fr-FR" sz="2400" b="1" dirty="0" smtClean="0">
                <a:ea typeface="Segoe UI" panose="020B0502040204020203" pitchFamily="34" charset="0"/>
              </a:rPr>
              <a:t> </a:t>
            </a:r>
            <a:r>
              <a:rPr lang="fr-FR" sz="2400" b="1" dirty="0" smtClean="0"/>
              <a:t>Distributeur </a:t>
            </a:r>
            <a:r>
              <a:rPr lang="fr-FR" sz="2400" b="1" dirty="0"/>
              <a:t>2/2 à </a:t>
            </a:r>
            <a:r>
              <a:rPr lang="fr-FR" sz="2400" b="1" dirty="0" smtClean="0"/>
              <a:t>clapet:</a:t>
            </a:r>
            <a:endParaRPr lang="fr-FR" sz="1400" b="1" dirty="0" smtClean="0">
              <a:ea typeface="Segoe UI" panose="020B0502040204020203" pitchFamily="34" charset="0"/>
            </a:endParaRPr>
          </a:p>
        </p:txBody>
      </p:sp>
      <p:sp>
        <p:nvSpPr>
          <p:cNvPr id="11" name="Espace réservé du contenu 4"/>
          <p:cNvSpPr txBox="1">
            <a:spLocks/>
          </p:cNvSpPr>
          <p:nvPr/>
        </p:nvSpPr>
        <p:spPr>
          <a:xfrm>
            <a:off x="2627784" y="44624"/>
            <a:ext cx="6512280" cy="79208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92075" indent="-92075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sz="14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35718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6"/>
              </a:buBlip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63023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7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895350" indent="-119063" algn="l" defTabSz="914400" rtl="0" eaLnBrk="1" latinLnBrk="0" hangingPunct="1">
              <a:spcBef>
                <a:spcPct val="20000"/>
              </a:spcBef>
              <a:buFontTx/>
              <a:buBlip>
                <a:blip r:embed="rId8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252538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tabLst/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r" fontAlgn="auto">
              <a:spcBef>
                <a:spcPts val="24"/>
              </a:spcBef>
              <a:spcAft>
                <a:spcPts val="0"/>
              </a:spcAft>
            </a:pPr>
            <a:r>
              <a:rPr lang="fr-FR" sz="2400" dirty="0">
                <a:ea typeface="Segoe UI" panose="020B0502040204020203" pitchFamily="34" charset="0"/>
              </a:rPr>
              <a:t> </a:t>
            </a:r>
            <a:r>
              <a:rPr lang="fr-FR" sz="2800" b="1" dirty="0" smtClean="0"/>
              <a:t>Technologie des distributeurs</a:t>
            </a:r>
          </a:p>
          <a:p>
            <a:pPr lvl="2" algn="r" fontAlgn="auto">
              <a:spcBef>
                <a:spcPts val="24"/>
              </a:spcBef>
              <a:spcAft>
                <a:spcPts val="0"/>
              </a:spcAft>
            </a:pPr>
            <a:r>
              <a:rPr lang="fr-FR" sz="1400" b="1" dirty="0">
                <a:ea typeface="Segoe UI" panose="020B0502040204020203" pitchFamily="34" charset="0"/>
              </a:rPr>
              <a:t> </a:t>
            </a:r>
            <a:r>
              <a:rPr lang="fr-FR" sz="2000" dirty="0">
                <a:ea typeface="Segoe UI" panose="020B0502040204020203" pitchFamily="34" charset="0"/>
              </a:rPr>
              <a:t>Distributeur à clapet</a:t>
            </a:r>
          </a:p>
          <a:p>
            <a:pPr marL="520700" lvl="2" indent="0" fontAlgn="auto">
              <a:spcBef>
                <a:spcPts val="24"/>
              </a:spcBef>
              <a:spcAft>
                <a:spcPts val="0"/>
              </a:spcAft>
              <a:buNone/>
            </a:pPr>
            <a:endParaRPr lang="fr-FR" sz="1800" dirty="0" smtClean="0">
              <a:ea typeface="Segoe UI" panose="020B0502040204020203" pitchFamily="34" charset="0"/>
            </a:endParaRPr>
          </a:p>
          <a:p>
            <a:pPr marL="520700" lvl="2" indent="0" fontAlgn="auto">
              <a:spcBef>
                <a:spcPts val="24"/>
              </a:spcBef>
              <a:spcAft>
                <a:spcPts val="0"/>
              </a:spcAft>
              <a:buNone/>
            </a:pPr>
            <a:endParaRPr lang="fr-FR" sz="1400" dirty="0" smtClean="0">
              <a:ea typeface="Segoe UI" panose="020B0502040204020203" pitchFamily="34" charset="0"/>
            </a:endParaRPr>
          </a:p>
        </p:txBody>
      </p:sp>
      <p:sp>
        <p:nvSpPr>
          <p:cNvPr id="7" name="AutoShape 29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316416" y="6503991"/>
            <a:ext cx="376237" cy="333375"/>
          </a:xfrm>
          <a:prstGeom prst="actionButtonHome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5251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D3_2d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49276" y="1484784"/>
            <a:ext cx="6429375" cy="3600450"/>
          </a:xfrm>
          <a:prstGeom prst="rect">
            <a:avLst/>
          </a:prstGeom>
        </p:spPr>
      </p:pic>
      <p:pic>
        <p:nvPicPr>
          <p:cNvPr id="11" name="Image 10" descr="D3_2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58802" y="1484784"/>
            <a:ext cx="6410325" cy="3714750"/>
          </a:xfrm>
          <a:prstGeom prst="rect">
            <a:avLst/>
          </a:prstGeom>
        </p:spPr>
      </p:pic>
      <p:sp>
        <p:nvSpPr>
          <p:cNvPr id="9" name="Espace réservé du contenu 4"/>
          <p:cNvSpPr txBox="1">
            <a:spLocks/>
          </p:cNvSpPr>
          <p:nvPr/>
        </p:nvSpPr>
        <p:spPr>
          <a:xfrm>
            <a:off x="251520" y="1070314"/>
            <a:ext cx="5112568" cy="48647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92075" indent="-92075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4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35718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63023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6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895350" indent="-119063" algn="l" defTabSz="914400" rtl="0" eaLnBrk="1" latinLnBrk="0" hangingPunct="1">
              <a:spcBef>
                <a:spcPct val="20000"/>
              </a:spcBef>
              <a:buFontTx/>
              <a:buBlip>
                <a:blip r:embed="rId7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252538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tabLst/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fontAlgn="auto">
              <a:spcBef>
                <a:spcPts val="24"/>
              </a:spcBef>
              <a:spcAft>
                <a:spcPts val="0"/>
              </a:spcAft>
            </a:pPr>
            <a:r>
              <a:rPr lang="fr-FR" sz="2400" b="1" dirty="0" smtClean="0">
                <a:ea typeface="Segoe UI" panose="020B0502040204020203" pitchFamily="34" charset="0"/>
              </a:rPr>
              <a:t> </a:t>
            </a:r>
            <a:r>
              <a:rPr lang="fr-FR" sz="2400" b="1" smtClean="0"/>
              <a:t>Distributeur 3/2 </a:t>
            </a:r>
            <a:r>
              <a:rPr lang="fr-FR" sz="2400" b="1" dirty="0" smtClean="0"/>
              <a:t>NF à clapet:</a:t>
            </a:r>
            <a:endParaRPr lang="fr-FR" sz="1400" b="1" dirty="0" smtClean="0">
              <a:ea typeface="Segoe UI" panose="020B0502040204020203" pitchFamily="34" charset="0"/>
            </a:endParaRPr>
          </a:p>
        </p:txBody>
      </p:sp>
      <p:sp>
        <p:nvSpPr>
          <p:cNvPr id="10" name="Espace réservé du contenu 4"/>
          <p:cNvSpPr txBox="1">
            <a:spLocks/>
          </p:cNvSpPr>
          <p:nvPr/>
        </p:nvSpPr>
        <p:spPr>
          <a:xfrm>
            <a:off x="2627784" y="-27384"/>
            <a:ext cx="6512280" cy="79208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92075" indent="-92075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4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35718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63023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6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895350" indent="-119063" algn="l" defTabSz="914400" rtl="0" eaLnBrk="1" latinLnBrk="0" hangingPunct="1">
              <a:spcBef>
                <a:spcPct val="20000"/>
              </a:spcBef>
              <a:buFontTx/>
              <a:buBlip>
                <a:blip r:embed="rId7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252538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tabLst/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r" fontAlgn="auto">
              <a:spcBef>
                <a:spcPts val="24"/>
              </a:spcBef>
              <a:spcAft>
                <a:spcPts val="0"/>
              </a:spcAft>
            </a:pPr>
            <a:r>
              <a:rPr lang="fr-FR" sz="2400" dirty="0">
                <a:ea typeface="Segoe UI" panose="020B0502040204020203" pitchFamily="34" charset="0"/>
              </a:rPr>
              <a:t> </a:t>
            </a:r>
            <a:r>
              <a:rPr lang="fr-FR" sz="2800" b="1" dirty="0" smtClean="0"/>
              <a:t>Technologie des distributeurs</a:t>
            </a:r>
          </a:p>
          <a:p>
            <a:pPr lvl="2" algn="r" fontAlgn="auto">
              <a:spcBef>
                <a:spcPts val="24"/>
              </a:spcBef>
              <a:spcAft>
                <a:spcPts val="0"/>
              </a:spcAft>
            </a:pPr>
            <a:r>
              <a:rPr lang="fr-FR" sz="1400" b="1" dirty="0">
                <a:ea typeface="Segoe UI" panose="020B0502040204020203" pitchFamily="34" charset="0"/>
              </a:rPr>
              <a:t> </a:t>
            </a:r>
            <a:r>
              <a:rPr lang="fr-FR" sz="2000" dirty="0">
                <a:ea typeface="Segoe UI" panose="020B0502040204020203" pitchFamily="34" charset="0"/>
              </a:rPr>
              <a:t>Distributeur à clapet</a:t>
            </a:r>
          </a:p>
          <a:p>
            <a:pPr marL="520700" lvl="2" indent="0" fontAlgn="auto">
              <a:spcBef>
                <a:spcPts val="24"/>
              </a:spcBef>
              <a:spcAft>
                <a:spcPts val="0"/>
              </a:spcAft>
              <a:buNone/>
            </a:pPr>
            <a:endParaRPr lang="fr-FR" sz="1800" dirty="0" smtClean="0">
              <a:ea typeface="Segoe UI" panose="020B0502040204020203" pitchFamily="34" charset="0"/>
            </a:endParaRPr>
          </a:p>
          <a:p>
            <a:pPr marL="520700" lvl="2" indent="0" fontAlgn="auto">
              <a:spcBef>
                <a:spcPts val="24"/>
              </a:spcBef>
              <a:spcAft>
                <a:spcPts val="0"/>
              </a:spcAft>
              <a:buNone/>
            </a:pPr>
            <a:endParaRPr lang="fr-FR" sz="1400" dirty="0" smtClean="0">
              <a:ea typeface="Segoe UI" panose="020B0502040204020203" pitchFamily="34" charset="0"/>
            </a:endParaRPr>
          </a:p>
        </p:txBody>
      </p:sp>
      <p:sp>
        <p:nvSpPr>
          <p:cNvPr id="12" name="Espace réservé du contenu 4"/>
          <p:cNvSpPr txBox="1">
            <a:spLocks/>
          </p:cNvSpPr>
          <p:nvPr/>
        </p:nvSpPr>
        <p:spPr>
          <a:xfrm>
            <a:off x="475429" y="5571701"/>
            <a:ext cx="8635710" cy="86409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92075" indent="-92075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4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35718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63023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6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895350" indent="-119063" algn="l" defTabSz="914400" rtl="0" eaLnBrk="1" latinLnBrk="0" hangingPunct="1">
              <a:spcBef>
                <a:spcPct val="20000"/>
              </a:spcBef>
              <a:buFontTx/>
              <a:buBlip>
                <a:blip r:embed="rId7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252538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tabLst/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sz="2000" dirty="0" smtClean="0"/>
              <a:t> Un </a:t>
            </a:r>
            <a:r>
              <a:rPr lang="fr-FR" sz="2000" dirty="0"/>
              <a:t>distributeur est dit </a:t>
            </a:r>
            <a:r>
              <a:rPr lang="fr-FR" sz="2000" b="1" dirty="0"/>
              <a:t>normalement fermé</a:t>
            </a:r>
            <a:r>
              <a:rPr lang="fr-FR" sz="2000" dirty="0"/>
              <a:t> lorsqu’il n’y a pas de circulation de fluide à travers le distributeur en position repos ou initiale</a:t>
            </a:r>
            <a:r>
              <a:rPr lang="fr-FR" sz="2000" dirty="0" smtClean="0"/>
              <a:t>.</a:t>
            </a:r>
            <a:endParaRPr lang="fr-FR" sz="2000" dirty="0"/>
          </a:p>
        </p:txBody>
      </p:sp>
      <p:sp>
        <p:nvSpPr>
          <p:cNvPr id="13" name="AutoShape 29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316416" y="6503991"/>
            <a:ext cx="376237" cy="333375"/>
          </a:xfrm>
          <a:prstGeom prst="actionButtonHome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fr-FR"/>
          </a:p>
        </p:txBody>
      </p:sp>
      <p:grpSp>
        <p:nvGrpSpPr>
          <p:cNvPr id="2" name="Groupe 1"/>
          <p:cNvGrpSpPr/>
          <p:nvPr/>
        </p:nvGrpSpPr>
        <p:grpSpPr>
          <a:xfrm>
            <a:off x="38538" y="2276873"/>
            <a:ext cx="2516557" cy="3006796"/>
            <a:chOff x="38538" y="2276873"/>
            <a:chExt cx="2516557" cy="3006796"/>
          </a:xfrm>
        </p:grpSpPr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06581" y="2521992"/>
              <a:ext cx="3006796" cy="25165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Rectangle 13"/>
            <p:cNvSpPr/>
            <p:nvPr/>
          </p:nvSpPr>
          <p:spPr bwMode="auto">
            <a:xfrm>
              <a:off x="1979712" y="3419872"/>
              <a:ext cx="432048" cy="323428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600" b="1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539552" y="3410558"/>
              <a:ext cx="432048" cy="323428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600" b="1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539552" y="4545732"/>
              <a:ext cx="432048" cy="323428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600" b="1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284039" y="3424323"/>
              <a:ext cx="615553" cy="292709"/>
            </a:xfrm>
            <a:prstGeom prst="rect">
              <a:avLst/>
            </a:prstGeom>
            <a:noFill/>
          </p:spPr>
          <p:txBody>
            <a:bodyPr vert="vert" wrap="none" rtlCol="0">
              <a:spAutoFit/>
            </a:bodyPr>
            <a:lstStyle/>
            <a:p>
              <a:r>
                <a:rPr lang="fr-FR" sz="2800" b="1" dirty="0" smtClean="0"/>
                <a:t>1</a:t>
              </a:r>
              <a:endParaRPr lang="fr-FR" sz="2800" b="1" dirty="0"/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417022" y="4413804"/>
              <a:ext cx="615553" cy="292709"/>
            </a:xfrm>
            <a:prstGeom prst="rect">
              <a:avLst/>
            </a:prstGeom>
            <a:noFill/>
          </p:spPr>
          <p:txBody>
            <a:bodyPr vert="vert" wrap="none" rtlCol="0">
              <a:spAutoFit/>
            </a:bodyPr>
            <a:lstStyle/>
            <a:p>
              <a:r>
                <a:rPr lang="fr-FR" sz="2800" b="1" dirty="0" smtClean="0"/>
                <a:t>3</a:t>
              </a:r>
              <a:endParaRPr lang="fr-FR" sz="2800" b="1" dirty="0"/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1796207" y="3623562"/>
              <a:ext cx="615553" cy="292709"/>
            </a:xfrm>
            <a:prstGeom prst="rect">
              <a:avLst/>
            </a:prstGeom>
            <a:noFill/>
          </p:spPr>
          <p:txBody>
            <a:bodyPr vert="vert" wrap="none" rtlCol="0">
              <a:spAutoFit/>
            </a:bodyPr>
            <a:lstStyle/>
            <a:p>
              <a:r>
                <a:rPr lang="fr-FR" sz="2800" b="1" dirty="0" smtClean="0"/>
                <a:t>2</a:t>
              </a:r>
              <a:endParaRPr lang="fr-FR" sz="28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631653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d32.jpg"/>
          <p:cNvPicPr>
            <a:picLocks noChangeAspect="1"/>
          </p:cNvPicPr>
          <p:nvPr/>
        </p:nvPicPr>
        <p:blipFill rotWithShape="1">
          <a:blip r:embed="rId2" cstate="print"/>
          <a:srcRect b="13973"/>
          <a:stretch/>
        </p:blipFill>
        <p:spPr>
          <a:xfrm>
            <a:off x="2627784" y="1772816"/>
            <a:ext cx="6372225" cy="3097358"/>
          </a:xfrm>
          <a:prstGeom prst="rect">
            <a:avLst/>
          </a:prstGeom>
        </p:spPr>
      </p:pic>
      <p:pic>
        <p:nvPicPr>
          <p:cNvPr id="11" name="Image 10" descr="d32c.jpg"/>
          <p:cNvPicPr>
            <a:picLocks noChangeAspect="1"/>
          </p:cNvPicPr>
          <p:nvPr/>
        </p:nvPicPr>
        <p:blipFill rotWithShape="1">
          <a:blip r:embed="rId3" cstate="print"/>
          <a:srcRect b="17779"/>
          <a:stretch/>
        </p:blipFill>
        <p:spPr>
          <a:xfrm>
            <a:off x="2627784" y="1700808"/>
            <a:ext cx="6381750" cy="3069975"/>
          </a:xfrm>
          <a:prstGeom prst="rect">
            <a:avLst/>
          </a:prstGeom>
        </p:spPr>
      </p:pic>
      <p:sp>
        <p:nvSpPr>
          <p:cNvPr id="10" name="Espace réservé du contenu 4"/>
          <p:cNvSpPr txBox="1">
            <a:spLocks/>
          </p:cNvSpPr>
          <p:nvPr/>
        </p:nvSpPr>
        <p:spPr>
          <a:xfrm>
            <a:off x="475429" y="5877272"/>
            <a:ext cx="8635710" cy="86409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92075" indent="-92075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4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35718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63023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6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895350" indent="-119063" algn="l" defTabSz="914400" rtl="0" eaLnBrk="1" latinLnBrk="0" hangingPunct="1">
              <a:spcBef>
                <a:spcPct val="20000"/>
              </a:spcBef>
              <a:buFontTx/>
              <a:buBlip>
                <a:blip r:embed="rId7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252538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tabLst/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sz="2000" dirty="0" smtClean="0"/>
              <a:t> Un </a:t>
            </a:r>
            <a:r>
              <a:rPr lang="fr-FR" sz="2000" dirty="0"/>
              <a:t>distributeur est dit </a:t>
            </a:r>
            <a:r>
              <a:rPr lang="fr-FR" sz="2000" b="1" dirty="0"/>
              <a:t>normalement </a:t>
            </a:r>
            <a:r>
              <a:rPr lang="fr-FR" sz="2000" b="1" dirty="0" smtClean="0"/>
              <a:t>ouvert</a:t>
            </a:r>
            <a:r>
              <a:rPr lang="fr-FR" sz="2000" dirty="0" smtClean="0"/>
              <a:t> lorsqu’il y a circulation </a:t>
            </a:r>
            <a:r>
              <a:rPr lang="fr-FR" sz="2000" dirty="0"/>
              <a:t>de fluide à travers le distributeur en position repos ou initiale</a:t>
            </a:r>
            <a:r>
              <a:rPr lang="fr-FR" sz="2000" dirty="0" smtClean="0"/>
              <a:t>.</a:t>
            </a:r>
            <a:endParaRPr lang="fr-FR" sz="2000" dirty="0"/>
          </a:p>
        </p:txBody>
      </p:sp>
      <p:sp>
        <p:nvSpPr>
          <p:cNvPr id="12" name="Espace réservé du contenu 4"/>
          <p:cNvSpPr txBox="1">
            <a:spLocks/>
          </p:cNvSpPr>
          <p:nvPr/>
        </p:nvSpPr>
        <p:spPr>
          <a:xfrm>
            <a:off x="251520" y="1070314"/>
            <a:ext cx="5112568" cy="48647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92075" indent="-92075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4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35718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63023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6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895350" indent="-119063" algn="l" defTabSz="914400" rtl="0" eaLnBrk="1" latinLnBrk="0" hangingPunct="1">
              <a:spcBef>
                <a:spcPct val="20000"/>
              </a:spcBef>
              <a:buFontTx/>
              <a:buBlip>
                <a:blip r:embed="rId7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252538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tabLst/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fontAlgn="auto">
              <a:spcBef>
                <a:spcPts val="24"/>
              </a:spcBef>
              <a:spcAft>
                <a:spcPts val="0"/>
              </a:spcAft>
            </a:pPr>
            <a:r>
              <a:rPr lang="fr-FR" sz="2400" b="1" dirty="0" smtClean="0">
                <a:ea typeface="Segoe UI" panose="020B0502040204020203" pitchFamily="34" charset="0"/>
              </a:rPr>
              <a:t> </a:t>
            </a:r>
            <a:r>
              <a:rPr lang="fr-FR" sz="2400" b="1" dirty="0" smtClean="0"/>
              <a:t>Distributeur 3/2 NO à clapet:</a:t>
            </a:r>
            <a:endParaRPr lang="fr-FR" sz="1400" b="1" dirty="0" smtClean="0">
              <a:ea typeface="Segoe UI" panose="020B0502040204020203" pitchFamily="34" charset="0"/>
            </a:endParaRPr>
          </a:p>
        </p:txBody>
      </p:sp>
      <p:sp>
        <p:nvSpPr>
          <p:cNvPr id="13" name="Espace réservé du contenu 4"/>
          <p:cNvSpPr txBox="1">
            <a:spLocks/>
          </p:cNvSpPr>
          <p:nvPr/>
        </p:nvSpPr>
        <p:spPr>
          <a:xfrm>
            <a:off x="2627784" y="-27384"/>
            <a:ext cx="6512280" cy="79208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92075" indent="-92075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4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35718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63023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6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895350" indent="-119063" algn="l" defTabSz="914400" rtl="0" eaLnBrk="1" latinLnBrk="0" hangingPunct="1">
              <a:spcBef>
                <a:spcPct val="20000"/>
              </a:spcBef>
              <a:buFontTx/>
              <a:buBlip>
                <a:blip r:embed="rId7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252538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tabLst/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r" fontAlgn="auto">
              <a:spcBef>
                <a:spcPts val="24"/>
              </a:spcBef>
              <a:spcAft>
                <a:spcPts val="0"/>
              </a:spcAft>
            </a:pPr>
            <a:r>
              <a:rPr lang="fr-FR" sz="2400" dirty="0">
                <a:ea typeface="Segoe UI" panose="020B0502040204020203" pitchFamily="34" charset="0"/>
              </a:rPr>
              <a:t> </a:t>
            </a:r>
            <a:r>
              <a:rPr lang="fr-FR" sz="2800" b="1" dirty="0" smtClean="0"/>
              <a:t>Technologie des distributeurs</a:t>
            </a:r>
          </a:p>
          <a:p>
            <a:pPr lvl="2" algn="r" fontAlgn="auto">
              <a:spcBef>
                <a:spcPts val="24"/>
              </a:spcBef>
              <a:spcAft>
                <a:spcPts val="0"/>
              </a:spcAft>
            </a:pPr>
            <a:r>
              <a:rPr lang="fr-FR" sz="1400" b="1" dirty="0">
                <a:ea typeface="Segoe UI" panose="020B0502040204020203" pitchFamily="34" charset="0"/>
              </a:rPr>
              <a:t> </a:t>
            </a:r>
            <a:r>
              <a:rPr lang="fr-FR" sz="2000" dirty="0">
                <a:ea typeface="Segoe UI" panose="020B0502040204020203" pitchFamily="34" charset="0"/>
              </a:rPr>
              <a:t>Distributeur à clapet</a:t>
            </a:r>
          </a:p>
          <a:p>
            <a:pPr marL="520700" lvl="2" indent="0" fontAlgn="auto">
              <a:spcBef>
                <a:spcPts val="24"/>
              </a:spcBef>
              <a:spcAft>
                <a:spcPts val="0"/>
              </a:spcAft>
              <a:buNone/>
            </a:pPr>
            <a:endParaRPr lang="fr-FR" sz="1800" dirty="0" smtClean="0">
              <a:ea typeface="Segoe UI" panose="020B0502040204020203" pitchFamily="34" charset="0"/>
            </a:endParaRPr>
          </a:p>
          <a:p>
            <a:pPr marL="520700" lvl="2" indent="0" fontAlgn="auto">
              <a:spcBef>
                <a:spcPts val="24"/>
              </a:spcBef>
              <a:spcAft>
                <a:spcPts val="0"/>
              </a:spcAft>
              <a:buNone/>
            </a:pPr>
            <a:endParaRPr lang="fr-FR" sz="1400" dirty="0" smtClean="0">
              <a:ea typeface="Segoe UI" panose="020B0502040204020203" pitchFamily="34" charset="0"/>
            </a:endParaRPr>
          </a:p>
        </p:txBody>
      </p:sp>
      <p:sp>
        <p:nvSpPr>
          <p:cNvPr id="9" name="AutoShape 29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316416" y="6503991"/>
            <a:ext cx="376237" cy="333375"/>
          </a:xfrm>
          <a:prstGeom prst="actionButtonHome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fr-FR"/>
          </a:p>
        </p:txBody>
      </p:sp>
      <p:sp>
        <p:nvSpPr>
          <p:cNvPr id="14" name="Espace réservé du contenu 4"/>
          <p:cNvSpPr txBox="1">
            <a:spLocks/>
          </p:cNvSpPr>
          <p:nvPr/>
        </p:nvSpPr>
        <p:spPr>
          <a:xfrm>
            <a:off x="3311861" y="4870174"/>
            <a:ext cx="2556283" cy="57505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92075" indent="-92075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4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35718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63023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6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895350" indent="-119063" algn="l" defTabSz="914400" rtl="0" eaLnBrk="1" latinLnBrk="0" hangingPunct="1">
              <a:spcBef>
                <a:spcPct val="20000"/>
              </a:spcBef>
              <a:buFontTx/>
              <a:buBlip>
                <a:blip r:embed="rId7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252538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tabLst/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fontAlgn="auto">
              <a:spcBef>
                <a:spcPts val="24"/>
              </a:spcBef>
              <a:spcAft>
                <a:spcPts val="0"/>
              </a:spcAft>
            </a:pPr>
            <a:r>
              <a:rPr lang="fr-FR" sz="2400" b="1" dirty="0" smtClean="0">
                <a:ea typeface="Segoe UI" panose="020B0502040204020203" pitchFamily="34" charset="0"/>
              </a:rPr>
              <a:t> </a:t>
            </a:r>
            <a:r>
              <a:rPr lang="fr-FR" sz="2400" b="1" dirty="0" smtClean="0"/>
              <a:t>Position repos</a:t>
            </a:r>
            <a:endParaRPr lang="fr-FR" sz="1400" b="1" dirty="0" smtClean="0">
              <a:ea typeface="Segoe UI" panose="020B0502040204020203" pitchFamily="34" charset="0"/>
            </a:endParaRPr>
          </a:p>
        </p:txBody>
      </p:sp>
      <p:sp>
        <p:nvSpPr>
          <p:cNvPr id="15" name="Espace réservé du contenu 4"/>
          <p:cNvSpPr txBox="1">
            <a:spLocks/>
          </p:cNvSpPr>
          <p:nvPr/>
        </p:nvSpPr>
        <p:spPr>
          <a:xfrm>
            <a:off x="6496410" y="4870174"/>
            <a:ext cx="2612094" cy="57505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92075" indent="-92075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4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35718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63023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6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895350" indent="-119063" algn="l" defTabSz="914400" rtl="0" eaLnBrk="1" latinLnBrk="0" hangingPunct="1">
              <a:spcBef>
                <a:spcPct val="20000"/>
              </a:spcBef>
              <a:buFontTx/>
              <a:buBlip>
                <a:blip r:embed="rId7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252538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tabLst/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fontAlgn="auto">
              <a:spcBef>
                <a:spcPts val="24"/>
              </a:spcBef>
              <a:spcAft>
                <a:spcPts val="0"/>
              </a:spcAft>
            </a:pPr>
            <a:r>
              <a:rPr lang="fr-FR" sz="2400" b="1" dirty="0" smtClean="0">
                <a:ea typeface="Segoe UI" panose="020B0502040204020203" pitchFamily="34" charset="0"/>
              </a:rPr>
              <a:t> </a:t>
            </a:r>
            <a:r>
              <a:rPr lang="fr-FR" sz="2400" b="1" dirty="0" smtClean="0"/>
              <a:t>Position travail</a:t>
            </a:r>
            <a:endParaRPr lang="fr-FR" sz="1400" b="1" dirty="0" smtClean="0">
              <a:ea typeface="Segoe UI" panose="020B0502040204020203" pitchFamily="34" charset="0"/>
            </a:endParaRPr>
          </a:p>
        </p:txBody>
      </p:sp>
      <p:grpSp>
        <p:nvGrpSpPr>
          <p:cNvPr id="5" name="Groupe 4"/>
          <p:cNvGrpSpPr/>
          <p:nvPr/>
        </p:nvGrpSpPr>
        <p:grpSpPr>
          <a:xfrm>
            <a:off x="0" y="2135828"/>
            <a:ext cx="2526095" cy="3018191"/>
            <a:chOff x="0" y="2135828"/>
            <a:chExt cx="2526095" cy="3018191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46048" y="2381876"/>
              <a:ext cx="3018191" cy="25260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Rectangle 1"/>
            <p:cNvSpPr/>
            <p:nvPr/>
          </p:nvSpPr>
          <p:spPr bwMode="auto">
            <a:xfrm>
              <a:off x="1979712" y="3321495"/>
              <a:ext cx="432048" cy="323428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600" b="1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539552" y="3312181"/>
              <a:ext cx="432048" cy="323428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600" b="1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539552" y="4447355"/>
              <a:ext cx="432048" cy="323428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600" b="1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</a:endParaRPr>
            </a:p>
          </p:txBody>
        </p:sp>
        <p:sp>
          <p:nvSpPr>
            <p:cNvPr id="3" name="ZoneTexte 2"/>
            <p:cNvSpPr txBox="1"/>
            <p:nvPr/>
          </p:nvSpPr>
          <p:spPr>
            <a:xfrm>
              <a:off x="284039" y="3352315"/>
              <a:ext cx="615553" cy="292709"/>
            </a:xfrm>
            <a:prstGeom prst="rect">
              <a:avLst/>
            </a:prstGeom>
            <a:noFill/>
          </p:spPr>
          <p:txBody>
            <a:bodyPr vert="vert" wrap="none" rtlCol="0">
              <a:spAutoFit/>
            </a:bodyPr>
            <a:lstStyle/>
            <a:p>
              <a:r>
                <a:rPr lang="fr-FR" sz="2800" b="1" dirty="0" smtClean="0"/>
                <a:t>1</a:t>
              </a:r>
              <a:endParaRPr lang="fr-FR" sz="2800" b="1" dirty="0"/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417022" y="4288419"/>
              <a:ext cx="615553" cy="292709"/>
            </a:xfrm>
            <a:prstGeom prst="rect">
              <a:avLst/>
            </a:prstGeom>
            <a:noFill/>
          </p:spPr>
          <p:txBody>
            <a:bodyPr vert="vert" wrap="none" rtlCol="0">
              <a:spAutoFit/>
            </a:bodyPr>
            <a:lstStyle/>
            <a:p>
              <a:r>
                <a:rPr lang="fr-FR" sz="2800" b="1" dirty="0" smtClean="0"/>
                <a:t>3</a:t>
              </a:r>
              <a:endParaRPr lang="fr-FR" sz="2800" b="1" dirty="0"/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1796207" y="3525185"/>
              <a:ext cx="615553" cy="292709"/>
            </a:xfrm>
            <a:prstGeom prst="rect">
              <a:avLst/>
            </a:prstGeom>
            <a:noFill/>
          </p:spPr>
          <p:txBody>
            <a:bodyPr vert="vert" wrap="none" rtlCol="0">
              <a:spAutoFit/>
            </a:bodyPr>
            <a:lstStyle/>
            <a:p>
              <a:r>
                <a:rPr lang="fr-FR" sz="2800" b="1" dirty="0" smtClean="0"/>
                <a:t>2</a:t>
              </a:r>
              <a:endParaRPr lang="fr-FR" sz="28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8939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d4_2.jpg"/>
          <p:cNvPicPr>
            <a:picLocks noChangeAspect="1"/>
          </p:cNvPicPr>
          <p:nvPr/>
        </p:nvPicPr>
        <p:blipFill rotWithShape="1">
          <a:blip r:embed="rId2" cstate="print"/>
          <a:srcRect l="25368"/>
          <a:stretch/>
        </p:blipFill>
        <p:spPr>
          <a:xfrm>
            <a:off x="5508104" y="1556792"/>
            <a:ext cx="3369518" cy="4705350"/>
          </a:xfrm>
          <a:prstGeom prst="rect">
            <a:avLst/>
          </a:prstGeom>
        </p:spPr>
      </p:pic>
      <p:pic>
        <p:nvPicPr>
          <p:cNvPr id="9" name="Image 8" descr="d4_2c1.jpg"/>
          <p:cNvPicPr>
            <a:picLocks noChangeAspect="1"/>
          </p:cNvPicPr>
          <p:nvPr/>
        </p:nvPicPr>
        <p:blipFill rotWithShape="1">
          <a:blip r:embed="rId3" cstate="print"/>
          <a:srcRect l="24078"/>
          <a:stretch/>
        </p:blipFill>
        <p:spPr>
          <a:xfrm>
            <a:off x="5508104" y="1556792"/>
            <a:ext cx="3384376" cy="4905375"/>
          </a:xfrm>
          <a:prstGeom prst="rect">
            <a:avLst/>
          </a:prstGeom>
        </p:spPr>
      </p:pic>
      <p:sp>
        <p:nvSpPr>
          <p:cNvPr id="8" name="Espace réservé du contenu 4"/>
          <p:cNvSpPr txBox="1">
            <a:spLocks/>
          </p:cNvSpPr>
          <p:nvPr/>
        </p:nvSpPr>
        <p:spPr>
          <a:xfrm>
            <a:off x="251520" y="1070314"/>
            <a:ext cx="5112568" cy="48647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92075" indent="-92075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4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35718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63023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6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895350" indent="-119063" algn="l" defTabSz="914400" rtl="0" eaLnBrk="1" latinLnBrk="0" hangingPunct="1">
              <a:spcBef>
                <a:spcPct val="20000"/>
              </a:spcBef>
              <a:buFontTx/>
              <a:buBlip>
                <a:blip r:embed="rId7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252538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tabLst/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fontAlgn="auto">
              <a:spcBef>
                <a:spcPts val="24"/>
              </a:spcBef>
              <a:spcAft>
                <a:spcPts val="0"/>
              </a:spcAft>
            </a:pPr>
            <a:r>
              <a:rPr lang="fr-FR" sz="2400" b="1" dirty="0" smtClean="0">
                <a:ea typeface="Segoe UI" panose="020B0502040204020203" pitchFamily="34" charset="0"/>
              </a:rPr>
              <a:t> </a:t>
            </a:r>
            <a:r>
              <a:rPr lang="fr-FR" sz="2400" b="1" dirty="0" smtClean="0"/>
              <a:t>Distributeur 4/2 à clapet:</a:t>
            </a:r>
            <a:endParaRPr lang="fr-FR" sz="1400" b="1" dirty="0" smtClean="0">
              <a:ea typeface="Segoe UI" panose="020B0502040204020203" pitchFamily="34" charset="0"/>
            </a:endParaRPr>
          </a:p>
        </p:txBody>
      </p:sp>
      <p:sp>
        <p:nvSpPr>
          <p:cNvPr id="10" name="Espace réservé du contenu 4"/>
          <p:cNvSpPr txBox="1">
            <a:spLocks/>
          </p:cNvSpPr>
          <p:nvPr/>
        </p:nvSpPr>
        <p:spPr>
          <a:xfrm>
            <a:off x="2627784" y="-27384"/>
            <a:ext cx="6512280" cy="79208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92075" indent="-92075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4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35718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63023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6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895350" indent="-119063" algn="l" defTabSz="914400" rtl="0" eaLnBrk="1" latinLnBrk="0" hangingPunct="1">
              <a:spcBef>
                <a:spcPct val="20000"/>
              </a:spcBef>
              <a:buFontTx/>
              <a:buBlip>
                <a:blip r:embed="rId7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252538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tabLst/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r" fontAlgn="auto">
              <a:spcBef>
                <a:spcPts val="24"/>
              </a:spcBef>
              <a:spcAft>
                <a:spcPts val="0"/>
              </a:spcAft>
            </a:pPr>
            <a:r>
              <a:rPr lang="fr-FR" sz="2400" dirty="0">
                <a:ea typeface="Segoe UI" panose="020B0502040204020203" pitchFamily="34" charset="0"/>
              </a:rPr>
              <a:t> </a:t>
            </a:r>
            <a:r>
              <a:rPr lang="fr-FR" sz="2800" b="1" dirty="0" smtClean="0"/>
              <a:t>Technologie des distributeurs</a:t>
            </a:r>
          </a:p>
          <a:p>
            <a:pPr lvl="2" algn="r" fontAlgn="auto">
              <a:spcBef>
                <a:spcPts val="24"/>
              </a:spcBef>
              <a:spcAft>
                <a:spcPts val="0"/>
              </a:spcAft>
            </a:pPr>
            <a:r>
              <a:rPr lang="fr-FR" sz="1400" b="1" dirty="0">
                <a:ea typeface="Segoe UI" panose="020B0502040204020203" pitchFamily="34" charset="0"/>
              </a:rPr>
              <a:t> </a:t>
            </a:r>
            <a:r>
              <a:rPr lang="fr-FR" sz="2000" dirty="0">
                <a:ea typeface="Segoe UI" panose="020B0502040204020203" pitchFamily="34" charset="0"/>
              </a:rPr>
              <a:t>Distributeur à clapet</a:t>
            </a:r>
          </a:p>
          <a:p>
            <a:pPr marL="520700" lvl="2" indent="0" fontAlgn="auto">
              <a:spcBef>
                <a:spcPts val="24"/>
              </a:spcBef>
              <a:spcAft>
                <a:spcPts val="0"/>
              </a:spcAft>
              <a:buNone/>
            </a:pPr>
            <a:endParaRPr lang="fr-FR" sz="1800" dirty="0" smtClean="0">
              <a:ea typeface="Segoe UI" panose="020B0502040204020203" pitchFamily="34" charset="0"/>
            </a:endParaRPr>
          </a:p>
          <a:p>
            <a:pPr marL="520700" lvl="2" indent="0" fontAlgn="auto">
              <a:spcBef>
                <a:spcPts val="24"/>
              </a:spcBef>
              <a:spcAft>
                <a:spcPts val="0"/>
              </a:spcAft>
              <a:buNone/>
            </a:pPr>
            <a:endParaRPr lang="fr-FR" sz="1400" dirty="0" smtClean="0">
              <a:ea typeface="Segoe UI" panose="020B0502040204020203" pitchFamily="34" charset="0"/>
            </a:endParaRPr>
          </a:p>
        </p:txBody>
      </p:sp>
      <p:sp>
        <p:nvSpPr>
          <p:cNvPr id="11" name="AutoShape 29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316416" y="6503991"/>
            <a:ext cx="376237" cy="333375"/>
          </a:xfrm>
          <a:prstGeom prst="actionButtonHome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fr-FR"/>
          </a:p>
        </p:txBody>
      </p:sp>
      <p:sp>
        <p:nvSpPr>
          <p:cNvPr id="15" name="Espace réservé du contenu 4"/>
          <p:cNvSpPr txBox="1">
            <a:spLocks/>
          </p:cNvSpPr>
          <p:nvPr/>
        </p:nvSpPr>
        <p:spPr>
          <a:xfrm>
            <a:off x="3995936" y="2160069"/>
            <a:ext cx="1673527" cy="83688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92075" indent="-92075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4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35718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63023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6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895350" indent="-119063" algn="l" defTabSz="914400" rtl="0" eaLnBrk="1" latinLnBrk="0" hangingPunct="1">
              <a:spcBef>
                <a:spcPct val="20000"/>
              </a:spcBef>
              <a:buFontTx/>
              <a:buBlip>
                <a:blip r:embed="rId7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252538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tabLst/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fontAlgn="auto">
              <a:spcBef>
                <a:spcPts val="24"/>
              </a:spcBef>
              <a:spcAft>
                <a:spcPts val="0"/>
              </a:spcAft>
            </a:pPr>
            <a:r>
              <a:rPr lang="fr-FR" sz="2400" b="1" dirty="0" smtClean="0">
                <a:ea typeface="Segoe UI" panose="020B0502040204020203" pitchFamily="34" charset="0"/>
              </a:rPr>
              <a:t> </a:t>
            </a:r>
            <a:r>
              <a:rPr lang="fr-FR" sz="2400" b="1" dirty="0" smtClean="0"/>
              <a:t>Position </a:t>
            </a:r>
          </a:p>
          <a:p>
            <a:pPr marL="0" lvl="1" indent="0" fontAlgn="auto">
              <a:spcBef>
                <a:spcPts val="24"/>
              </a:spcBef>
              <a:spcAft>
                <a:spcPts val="0"/>
              </a:spcAft>
              <a:buNone/>
            </a:pPr>
            <a:r>
              <a:rPr lang="fr-FR" sz="2400" b="1" dirty="0" smtClean="0"/>
              <a:t>  repos:</a:t>
            </a:r>
            <a:endParaRPr lang="fr-FR" sz="1400" b="1" dirty="0" smtClean="0">
              <a:ea typeface="Segoe UI" panose="020B0502040204020203" pitchFamily="34" charset="0"/>
            </a:endParaRPr>
          </a:p>
        </p:txBody>
      </p:sp>
      <p:sp>
        <p:nvSpPr>
          <p:cNvPr id="16" name="Espace réservé du contenu 4"/>
          <p:cNvSpPr txBox="1">
            <a:spLocks/>
          </p:cNvSpPr>
          <p:nvPr/>
        </p:nvSpPr>
        <p:spPr>
          <a:xfrm>
            <a:off x="3995936" y="4718336"/>
            <a:ext cx="1673527" cy="83688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92075" indent="-92075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4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35718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63023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6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895350" indent="-119063" algn="l" defTabSz="914400" rtl="0" eaLnBrk="1" latinLnBrk="0" hangingPunct="1">
              <a:spcBef>
                <a:spcPct val="20000"/>
              </a:spcBef>
              <a:buFontTx/>
              <a:buBlip>
                <a:blip r:embed="rId7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252538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tabLst/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fontAlgn="auto">
              <a:spcBef>
                <a:spcPts val="24"/>
              </a:spcBef>
              <a:spcAft>
                <a:spcPts val="0"/>
              </a:spcAft>
            </a:pPr>
            <a:r>
              <a:rPr lang="fr-FR" sz="2400" b="1" dirty="0" smtClean="0">
                <a:ea typeface="Segoe UI" panose="020B0502040204020203" pitchFamily="34" charset="0"/>
              </a:rPr>
              <a:t> </a:t>
            </a:r>
            <a:r>
              <a:rPr lang="fr-FR" sz="2400" b="1" dirty="0" smtClean="0"/>
              <a:t>Position </a:t>
            </a:r>
          </a:p>
          <a:p>
            <a:pPr marL="0" lvl="1" indent="0" fontAlgn="auto">
              <a:spcBef>
                <a:spcPts val="24"/>
              </a:spcBef>
              <a:spcAft>
                <a:spcPts val="0"/>
              </a:spcAft>
              <a:buNone/>
            </a:pPr>
            <a:r>
              <a:rPr lang="fr-FR" sz="2400" b="1" dirty="0" smtClean="0"/>
              <a:t>  travail:</a:t>
            </a:r>
            <a:endParaRPr lang="fr-FR" sz="1400" b="1" dirty="0" smtClean="0">
              <a:ea typeface="Segoe UI" panose="020B0502040204020203" pitchFamily="34" charset="0"/>
            </a:endParaRPr>
          </a:p>
        </p:txBody>
      </p:sp>
      <p:grpSp>
        <p:nvGrpSpPr>
          <p:cNvPr id="4" name="Groupe 3"/>
          <p:cNvGrpSpPr/>
          <p:nvPr/>
        </p:nvGrpSpPr>
        <p:grpSpPr>
          <a:xfrm>
            <a:off x="491728" y="1733578"/>
            <a:ext cx="2772309" cy="4176465"/>
            <a:chOff x="491728" y="1733578"/>
            <a:chExt cx="2772309" cy="4176465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0350" y="2435656"/>
              <a:ext cx="4176465" cy="27723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Rectangle 1"/>
            <p:cNvSpPr/>
            <p:nvPr/>
          </p:nvSpPr>
          <p:spPr bwMode="auto">
            <a:xfrm>
              <a:off x="2627784" y="3984649"/>
              <a:ext cx="576064" cy="308447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600" b="1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2555776" y="5136777"/>
              <a:ext cx="576064" cy="308447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600" b="1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971600" y="5136777"/>
              <a:ext cx="576064" cy="308447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600" b="1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995481" y="3861048"/>
              <a:ext cx="576064" cy="308447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600" b="1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</a:endParaRPr>
            </a:p>
          </p:txBody>
        </p:sp>
        <p:sp>
          <p:nvSpPr>
            <p:cNvPr id="3" name="ZoneTexte 2"/>
            <p:cNvSpPr txBox="1"/>
            <p:nvPr/>
          </p:nvSpPr>
          <p:spPr>
            <a:xfrm>
              <a:off x="2500027" y="4155701"/>
              <a:ext cx="615553" cy="1135299"/>
            </a:xfrm>
            <a:prstGeom prst="rect">
              <a:avLst/>
            </a:prstGeom>
            <a:noFill/>
          </p:spPr>
          <p:txBody>
            <a:bodyPr vert="vert" wrap="square" rtlCol="0">
              <a:spAutoFit/>
            </a:bodyPr>
            <a:lstStyle/>
            <a:p>
              <a:r>
                <a:rPr lang="fr-FR" sz="2800" b="1" dirty="0" smtClean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4      2</a:t>
              </a:r>
              <a:endParaRPr lang="fr-FR" sz="28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496798" y="4182138"/>
              <a:ext cx="615553" cy="313930"/>
            </a:xfrm>
            <a:prstGeom prst="rect">
              <a:avLst/>
            </a:prstGeom>
            <a:noFill/>
          </p:spPr>
          <p:txBody>
            <a:bodyPr vert="vert" wrap="square" rtlCol="0">
              <a:spAutoFit/>
            </a:bodyPr>
            <a:lstStyle/>
            <a:p>
              <a:r>
                <a:rPr lang="fr-FR" sz="2800" b="1" dirty="0" smtClean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1</a:t>
              </a:r>
              <a:endParaRPr lang="fr-FR" sz="28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1112351" y="5022002"/>
              <a:ext cx="615553" cy="351214"/>
            </a:xfrm>
            <a:prstGeom prst="rect">
              <a:avLst/>
            </a:prstGeom>
            <a:noFill/>
          </p:spPr>
          <p:txBody>
            <a:bodyPr vert="vert" wrap="square" rtlCol="0">
              <a:spAutoFit/>
            </a:bodyPr>
            <a:lstStyle/>
            <a:p>
              <a:r>
                <a:rPr lang="fr-FR" sz="2800" b="1" dirty="0" smtClean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3</a:t>
              </a:r>
              <a:endParaRPr lang="fr-FR" sz="28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73318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875" y="1948447"/>
            <a:ext cx="4066267" cy="403244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Image 11" descr="d_tiroir_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1844824"/>
            <a:ext cx="4537692" cy="4547067"/>
          </a:xfrm>
          <a:prstGeom prst="rect">
            <a:avLst/>
          </a:prstGeom>
        </p:spPr>
      </p:pic>
      <p:sp>
        <p:nvSpPr>
          <p:cNvPr id="13" name="Espace réservé du contenu 4"/>
          <p:cNvSpPr txBox="1">
            <a:spLocks/>
          </p:cNvSpPr>
          <p:nvPr/>
        </p:nvSpPr>
        <p:spPr>
          <a:xfrm>
            <a:off x="348400" y="1921407"/>
            <a:ext cx="3022100" cy="48647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92075" indent="-92075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4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35718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63023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6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895350" indent="-119063" algn="l" defTabSz="914400" rtl="0" eaLnBrk="1" latinLnBrk="0" hangingPunct="1">
              <a:spcBef>
                <a:spcPct val="20000"/>
              </a:spcBef>
              <a:buFontTx/>
              <a:buBlip>
                <a:blip r:embed="rId7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252538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tabLst/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fontAlgn="auto">
              <a:spcBef>
                <a:spcPts val="24"/>
              </a:spcBef>
              <a:spcAft>
                <a:spcPts val="0"/>
              </a:spcAft>
            </a:pPr>
            <a:r>
              <a:rPr lang="fr-FR" sz="2400" b="1" dirty="0" smtClean="0">
                <a:ea typeface="Segoe UI" panose="020B0502040204020203" pitchFamily="34" charset="0"/>
              </a:rPr>
              <a:t> </a:t>
            </a:r>
            <a:r>
              <a:rPr lang="fr-FR" sz="2400" b="1" dirty="0" smtClean="0"/>
              <a:t>Distributeur 5/2 :</a:t>
            </a:r>
            <a:endParaRPr lang="fr-FR" sz="1400" b="1" dirty="0" smtClean="0">
              <a:ea typeface="Segoe UI" panose="020B0502040204020203" pitchFamily="34" charset="0"/>
            </a:endParaRPr>
          </a:p>
        </p:txBody>
      </p:sp>
      <p:sp>
        <p:nvSpPr>
          <p:cNvPr id="14" name="Espace réservé du contenu 4"/>
          <p:cNvSpPr txBox="1">
            <a:spLocks/>
          </p:cNvSpPr>
          <p:nvPr/>
        </p:nvSpPr>
        <p:spPr>
          <a:xfrm>
            <a:off x="2627784" y="-27384"/>
            <a:ext cx="6512280" cy="79208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92075" indent="-92075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4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35718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63023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6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895350" indent="-119063" algn="l" defTabSz="914400" rtl="0" eaLnBrk="1" latinLnBrk="0" hangingPunct="1">
              <a:spcBef>
                <a:spcPct val="20000"/>
              </a:spcBef>
              <a:buFontTx/>
              <a:buBlip>
                <a:blip r:embed="rId7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252538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tabLst/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r" fontAlgn="auto">
              <a:spcBef>
                <a:spcPts val="24"/>
              </a:spcBef>
              <a:spcAft>
                <a:spcPts val="0"/>
              </a:spcAft>
            </a:pPr>
            <a:r>
              <a:rPr lang="fr-FR" sz="2400" dirty="0">
                <a:ea typeface="Segoe UI" panose="020B0502040204020203" pitchFamily="34" charset="0"/>
              </a:rPr>
              <a:t> </a:t>
            </a:r>
            <a:r>
              <a:rPr lang="fr-FR" sz="2800" b="1" dirty="0" smtClean="0"/>
              <a:t>Technologie des distributeurs</a:t>
            </a:r>
          </a:p>
          <a:p>
            <a:pPr lvl="2" algn="r" fontAlgn="auto">
              <a:spcBef>
                <a:spcPts val="24"/>
              </a:spcBef>
              <a:spcAft>
                <a:spcPts val="0"/>
              </a:spcAft>
            </a:pPr>
            <a:r>
              <a:rPr lang="fr-FR" sz="1400" b="1" dirty="0">
                <a:ea typeface="Segoe UI" panose="020B0502040204020203" pitchFamily="34" charset="0"/>
              </a:rPr>
              <a:t> </a:t>
            </a:r>
            <a:r>
              <a:rPr lang="fr-FR" sz="2000" dirty="0">
                <a:ea typeface="Segoe UI" panose="020B0502040204020203" pitchFamily="34" charset="0"/>
              </a:rPr>
              <a:t>Distributeur à </a:t>
            </a:r>
            <a:r>
              <a:rPr lang="fr-FR" sz="2000" dirty="0" smtClean="0">
                <a:ea typeface="Segoe UI" panose="020B0502040204020203" pitchFamily="34" charset="0"/>
              </a:rPr>
              <a:t>tiroir cylindrique</a:t>
            </a:r>
            <a:endParaRPr lang="fr-FR" sz="2000" dirty="0">
              <a:ea typeface="Segoe UI" panose="020B0502040204020203" pitchFamily="34" charset="0"/>
            </a:endParaRPr>
          </a:p>
          <a:p>
            <a:pPr marL="520700" lvl="2" indent="0" fontAlgn="auto">
              <a:spcBef>
                <a:spcPts val="24"/>
              </a:spcBef>
              <a:spcAft>
                <a:spcPts val="0"/>
              </a:spcAft>
              <a:buNone/>
            </a:pPr>
            <a:endParaRPr lang="fr-FR" sz="1800" dirty="0" smtClean="0">
              <a:ea typeface="Segoe UI" panose="020B0502040204020203" pitchFamily="34" charset="0"/>
            </a:endParaRPr>
          </a:p>
          <a:p>
            <a:pPr marL="520700" lvl="2" indent="0" fontAlgn="auto">
              <a:spcBef>
                <a:spcPts val="24"/>
              </a:spcBef>
              <a:spcAft>
                <a:spcPts val="0"/>
              </a:spcAft>
              <a:buNone/>
            </a:pPr>
            <a:endParaRPr lang="fr-FR" sz="1400" dirty="0" smtClean="0">
              <a:ea typeface="Segoe UI" panose="020B0502040204020203" pitchFamily="34" charset="0"/>
            </a:endParaRPr>
          </a:p>
        </p:txBody>
      </p:sp>
      <p:sp>
        <p:nvSpPr>
          <p:cNvPr id="15" name="Espace réservé du contenu 4"/>
          <p:cNvSpPr txBox="1">
            <a:spLocks/>
          </p:cNvSpPr>
          <p:nvPr/>
        </p:nvSpPr>
        <p:spPr>
          <a:xfrm>
            <a:off x="348400" y="983974"/>
            <a:ext cx="8635710" cy="86409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92075" indent="-92075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4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35718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63023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6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895350" indent="-119063" algn="l" defTabSz="914400" rtl="0" eaLnBrk="1" latinLnBrk="0" hangingPunct="1">
              <a:spcBef>
                <a:spcPct val="20000"/>
              </a:spcBef>
              <a:buFontTx/>
              <a:buBlip>
                <a:blip r:embed="rId7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252538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tabLst/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sz="2000" dirty="0" smtClean="0"/>
              <a:t> tiroir </a:t>
            </a:r>
            <a:r>
              <a:rPr lang="fr-FR" sz="2000" b="1" dirty="0"/>
              <a:t>mobile</a:t>
            </a:r>
            <a:r>
              <a:rPr lang="fr-FR" sz="2000" dirty="0"/>
              <a:t> de forme cylindrique avec des évidements</a:t>
            </a:r>
          </a:p>
          <a:p>
            <a:pPr algn="just"/>
            <a:r>
              <a:rPr lang="fr-FR" sz="2000" dirty="0"/>
              <a:t> </a:t>
            </a:r>
            <a:r>
              <a:rPr lang="fr-FR" sz="2000" dirty="0" smtClean="0"/>
              <a:t>stabilité </a:t>
            </a:r>
            <a:r>
              <a:rPr lang="fr-FR" sz="2000" dirty="0"/>
              <a:t>du tiroir </a:t>
            </a:r>
            <a:r>
              <a:rPr lang="fr-FR" sz="2000" b="1" dirty="0"/>
              <a:t>en absence du signal</a:t>
            </a:r>
            <a:endParaRPr lang="fr-FR" sz="2000" dirty="0"/>
          </a:p>
          <a:p>
            <a:pPr algn="just"/>
            <a:endParaRPr lang="fr-FR" sz="2000" dirty="0"/>
          </a:p>
        </p:txBody>
      </p:sp>
      <p:sp>
        <p:nvSpPr>
          <p:cNvPr id="16" name="AutoShape 29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316416" y="6503991"/>
            <a:ext cx="376237" cy="333375"/>
          </a:xfrm>
          <a:prstGeom prst="actionButtonHome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fr-FR"/>
          </a:p>
        </p:txBody>
      </p:sp>
      <p:grpSp>
        <p:nvGrpSpPr>
          <p:cNvPr id="3" name="Groupe 2"/>
          <p:cNvGrpSpPr/>
          <p:nvPr/>
        </p:nvGrpSpPr>
        <p:grpSpPr>
          <a:xfrm>
            <a:off x="683568" y="2668219"/>
            <a:ext cx="3447227" cy="2885179"/>
            <a:chOff x="683568" y="2668219"/>
            <a:chExt cx="3447227" cy="2885179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2668219"/>
              <a:ext cx="3447227" cy="2885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Rectangle 9"/>
            <p:cNvSpPr/>
            <p:nvPr/>
          </p:nvSpPr>
          <p:spPr>
            <a:xfrm>
              <a:off x="3355896" y="3479648"/>
              <a:ext cx="72008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fr-FR" sz="2400" b="1" dirty="0" smtClean="0">
                  <a:solidFill>
                    <a:srgbClr val="FF7401"/>
                  </a:solidFill>
                </a:rPr>
                <a:t>12</a:t>
              </a:r>
              <a:endParaRPr lang="fr-FR" sz="2400" b="1" dirty="0">
                <a:solidFill>
                  <a:srgbClr val="FF740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99592" y="3429000"/>
              <a:ext cx="72008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fr-FR" sz="2400" b="1" dirty="0" smtClean="0">
                  <a:solidFill>
                    <a:srgbClr val="FF7401"/>
                  </a:solidFill>
                </a:rPr>
                <a:t>14</a:t>
              </a:r>
              <a:endParaRPr lang="fr-FR" sz="2400" b="1" dirty="0">
                <a:solidFill>
                  <a:srgbClr val="FF7401"/>
                </a:solidFill>
              </a:endParaRPr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1969874" y="2852936"/>
              <a:ext cx="504056" cy="461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endParaRPr lang="fr-FR" sz="2400" b="1" dirty="0"/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2915816" y="2924944"/>
              <a:ext cx="50405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2800" b="1" dirty="0" smtClean="0"/>
                <a:t>2</a:t>
              </a:r>
              <a:endParaRPr lang="fr-FR" sz="2800" b="1" dirty="0"/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3348411" y="2889991"/>
              <a:ext cx="504056" cy="461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endParaRPr lang="fr-FR" sz="2400" b="1" dirty="0"/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2555776" y="4994012"/>
              <a:ext cx="50405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2800" b="1" dirty="0" smtClean="0"/>
                <a:t>1</a:t>
              </a:r>
              <a:endParaRPr lang="fr-FR" sz="2800" b="1" dirty="0"/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2001351" y="4437112"/>
              <a:ext cx="504056" cy="461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endParaRPr lang="fr-FR" sz="2400" b="1" dirty="0"/>
            </a:p>
          </p:txBody>
        </p:sp>
        <p:sp>
          <p:nvSpPr>
            <p:cNvPr id="24" name="ZoneTexte 23"/>
            <p:cNvSpPr txBox="1"/>
            <p:nvPr/>
          </p:nvSpPr>
          <p:spPr>
            <a:xfrm>
              <a:off x="2987824" y="5091733"/>
              <a:ext cx="504056" cy="461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endParaRPr lang="fr-FR" sz="2400" b="1" dirty="0"/>
            </a:p>
          </p:txBody>
        </p:sp>
        <p:sp>
          <p:nvSpPr>
            <p:cNvPr id="25" name="ZoneTexte 24"/>
            <p:cNvSpPr txBox="1"/>
            <p:nvPr/>
          </p:nvSpPr>
          <p:spPr>
            <a:xfrm>
              <a:off x="3239852" y="4509120"/>
              <a:ext cx="504056" cy="461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endParaRPr lang="fr-FR" sz="2400" b="1" dirty="0"/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2117440" y="4361120"/>
              <a:ext cx="50405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2800" b="1" dirty="0" smtClean="0"/>
                <a:t>5</a:t>
              </a:r>
              <a:endParaRPr lang="fr-FR" sz="2800" b="1" dirty="0"/>
            </a:p>
          </p:txBody>
        </p:sp>
        <p:sp>
          <p:nvSpPr>
            <p:cNvPr id="21" name="ZoneTexte 20"/>
            <p:cNvSpPr txBox="1"/>
            <p:nvPr/>
          </p:nvSpPr>
          <p:spPr>
            <a:xfrm>
              <a:off x="2987824" y="4361120"/>
              <a:ext cx="50405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2800" b="1" dirty="0" smtClean="0"/>
                <a:t>3</a:t>
              </a:r>
              <a:endParaRPr lang="fr-FR" sz="2800" b="1" dirty="0"/>
            </a:p>
          </p:txBody>
        </p:sp>
        <p:sp>
          <p:nvSpPr>
            <p:cNvPr id="27" name="ZoneTexte 26"/>
            <p:cNvSpPr txBox="1"/>
            <p:nvPr/>
          </p:nvSpPr>
          <p:spPr>
            <a:xfrm>
              <a:off x="2123728" y="2924944"/>
              <a:ext cx="50405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2800" b="1" dirty="0" smtClean="0"/>
                <a:t>4</a:t>
              </a:r>
              <a:endParaRPr lang="fr-FR" sz="28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278200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18" y="2819142"/>
            <a:ext cx="8553386" cy="2770098"/>
          </a:xfrm>
          <a:prstGeom prst="rect">
            <a:avLst/>
          </a:prstGeom>
          <a:ln w="12700">
            <a:noFill/>
          </a:ln>
        </p:spPr>
      </p:pic>
      <p:sp>
        <p:nvSpPr>
          <p:cNvPr id="7" name="Rectangle 6"/>
          <p:cNvSpPr/>
          <p:nvPr/>
        </p:nvSpPr>
        <p:spPr>
          <a:xfrm>
            <a:off x="2211302" y="2838025"/>
            <a:ext cx="59938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Distributeur 5/2 bistable à tiroir sans joints:</a:t>
            </a:r>
            <a:endParaRPr lang="fr-FR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8" name="Image 7" descr="d52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7126" y="3323198"/>
            <a:ext cx="8253164" cy="215006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Espace réservé du contenu 4"/>
          <p:cNvSpPr txBox="1">
            <a:spLocks/>
          </p:cNvSpPr>
          <p:nvPr/>
        </p:nvSpPr>
        <p:spPr>
          <a:xfrm>
            <a:off x="2627784" y="-27384"/>
            <a:ext cx="6512280" cy="79208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92075" indent="-92075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4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35718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63023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6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895350" indent="-119063" algn="l" defTabSz="914400" rtl="0" eaLnBrk="1" latinLnBrk="0" hangingPunct="1">
              <a:spcBef>
                <a:spcPct val="20000"/>
              </a:spcBef>
              <a:buFontTx/>
              <a:buBlip>
                <a:blip r:embed="rId7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252538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tabLst/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r" fontAlgn="auto">
              <a:spcBef>
                <a:spcPts val="24"/>
              </a:spcBef>
              <a:spcAft>
                <a:spcPts val="0"/>
              </a:spcAft>
            </a:pPr>
            <a:r>
              <a:rPr lang="fr-FR" sz="2400" dirty="0">
                <a:ea typeface="Segoe UI" panose="020B0502040204020203" pitchFamily="34" charset="0"/>
              </a:rPr>
              <a:t> </a:t>
            </a:r>
            <a:r>
              <a:rPr lang="fr-FR" sz="2800" b="1" dirty="0" smtClean="0"/>
              <a:t>Technologie des distributeurs</a:t>
            </a:r>
          </a:p>
          <a:p>
            <a:pPr lvl="2" algn="r" fontAlgn="auto">
              <a:spcBef>
                <a:spcPts val="24"/>
              </a:spcBef>
              <a:spcAft>
                <a:spcPts val="0"/>
              </a:spcAft>
            </a:pPr>
            <a:r>
              <a:rPr lang="fr-FR" sz="1400" b="1" dirty="0">
                <a:ea typeface="Segoe UI" panose="020B0502040204020203" pitchFamily="34" charset="0"/>
              </a:rPr>
              <a:t> </a:t>
            </a:r>
            <a:r>
              <a:rPr lang="fr-FR" sz="2000" dirty="0">
                <a:ea typeface="Segoe UI" panose="020B0502040204020203" pitchFamily="34" charset="0"/>
              </a:rPr>
              <a:t>Distributeur à </a:t>
            </a:r>
            <a:r>
              <a:rPr lang="fr-FR" sz="2000" dirty="0" smtClean="0">
                <a:ea typeface="Segoe UI" panose="020B0502040204020203" pitchFamily="34" charset="0"/>
              </a:rPr>
              <a:t>tiroir cylindrique</a:t>
            </a:r>
            <a:endParaRPr lang="fr-FR" sz="2000" dirty="0">
              <a:ea typeface="Segoe UI" panose="020B0502040204020203" pitchFamily="34" charset="0"/>
            </a:endParaRPr>
          </a:p>
          <a:p>
            <a:pPr marL="520700" lvl="2" indent="0" fontAlgn="auto">
              <a:spcBef>
                <a:spcPts val="24"/>
              </a:spcBef>
              <a:spcAft>
                <a:spcPts val="0"/>
              </a:spcAft>
              <a:buNone/>
            </a:pPr>
            <a:endParaRPr lang="fr-FR" sz="1800" dirty="0" smtClean="0">
              <a:ea typeface="Segoe UI" panose="020B0502040204020203" pitchFamily="34" charset="0"/>
            </a:endParaRPr>
          </a:p>
          <a:p>
            <a:pPr marL="520700" lvl="2" indent="0" fontAlgn="auto">
              <a:spcBef>
                <a:spcPts val="24"/>
              </a:spcBef>
              <a:spcAft>
                <a:spcPts val="0"/>
              </a:spcAft>
              <a:buNone/>
            </a:pPr>
            <a:endParaRPr lang="fr-FR" sz="1400" dirty="0" smtClean="0">
              <a:ea typeface="Segoe UI" panose="020B0502040204020203" pitchFamily="34" charset="0"/>
            </a:endParaRPr>
          </a:p>
        </p:txBody>
      </p:sp>
      <p:sp>
        <p:nvSpPr>
          <p:cNvPr id="11" name="Espace réservé du contenu 4"/>
          <p:cNvSpPr txBox="1">
            <a:spLocks/>
          </p:cNvSpPr>
          <p:nvPr/>
        </p:nvSpPr>
        <p:spPr>
          <a:xfrm>
            <a:off x="348400" y="1127990"/>
            <a:ext cx="8256048" cy="114888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92075" indent="-92075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4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35718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63023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6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895350" indent="-119063" algn="l" defTabSz="914400" rtl="0" eaLnBrk="1" latinLnBrk="0" hangingPunct="1">
              <a:spcBef>
                <a:spcPct val="20000"/>
              </a:spcBef>
              <a:buFontTx/>
              <a:buBlip>
                <a:blip r:embed="rId7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252538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tabLst/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sz="2000" dirty="0" smtClean="0"/>
              <a:t> </a:t>
            </a:r>
            <a:r>
              <a:rPr lang="fr-FR" sz="2000" dirty="0"/>
              <a:t>L’étanchéité est réalisée de deux manières suivant les constructeurs : </a:t>
            </a:r>
          </a:p>
          <a:p>
            <a:pPr lvl="1" algn="just"/>
            <a:r>
              <a:rPr lang="fr-FR" sz="2000" dirty="0" smtClean="0"/>
              <a:t> soit </a:t>
            </a:r>
            <a:r>
              <a:rPr lang="fr-FR" sz="2000" dirty="0"/>
              <a:t>les joints sont montés sur le tiroir, </a:t>
            </a:r>
          </a:p>
          <a:p>
            <a:pPr lvl="1" algn="just"/>
            <a:r>
              <a:rPr lang="fr-FR" sz="2000" dirty="0" smtClean="0"/>
              <a:t> </a:t>
            </a:r>
            <a:r>
              <a:rPr lang="fr-FR" sz="2000" dirty="0"/>
              <a:t>soit ils sont fixés à l’intérieur de l’alésage du corps</a:t>
            </a:r>
            <a:r>
              <a:rPr lang="fr-FR" sz="2000" dirty="0" smtClean="0"/>
              <a:t>.</a:t>
            </a:r>
            <a:endParaRPr lang="fr-FR" sz="2000" dirty="0"/>
          </a:p>
        </p:txBody>
      </p:sp>
      <p:sp>
        <p:nvSpPr>
          <p:cNvPr id="10" name="AutoShape 29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316416" y="6503991"/>
            <a:ext cx="376237" cy="333375"/>
          </a:xfrm>
          <a:prstGeom prst="actionButtonHome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570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3" descr="pneum041b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5" y="1714500"/>
            <a:ext cx="4932363" cy="454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Connecteur droit avec flèche 7"/>
          <p:cNvCxnSpPr/>
          <p:nvPr/>
        </p:nvCxnSpPr>
        <p:spPr>
          <a:xfrm flipV="1">
            <a:off x="574923" y="4782319"/>
            <a:ext cx="857250" cy="28575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 flipV="1">
            <a:off x="5652120" y="2924944"/>
            <a:ext cx="1209303" cy="43204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 rot="10800000" flipV="1">
            <a:off x="434900" y="3701058"/>
            <a:ext cx="714375" cy="285750"/>
          </a:xfrm>
          <a:prstGeom prst="straightConnector1">
            <a:avLst/>
          </a:prstGeom>
          <a:ln w="762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 rot="10800000" flipV="1">
            <a:off x="4788024" y="1988840"/>
            <a:ext cx="1571625" cy="571500"/>
          </a:xfrm>
          <a:prstGeom prst="straightConnector1">
            <a:avLst/>
          </a:prstGeom>
          <a:ln w="762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>
            <a:endCxn id="16" idx="2"/>
          </p:cNvCxnSpPr>
          <p:nvPr/>
        </p:nvCxnSpPr>
        <p:spPr>
          <a:xfrm flipV="1">
            <a:off x="1998663" y="1789331"/>
            <a:ext cx="102468" cy="925295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 rot="5400000">
            <a:off x="2963069" y="1750219"/>
            <a:ext cx="930275" cy="1587"/>
          </a:xfrm>
          <a:prstGeom prst="straightConnector1">
            <a:avLst/>
          </a:prstGeom>
          <a:ln w="762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31"/>
          <p:cNvSpPr txBox="1">
            <a:spLocks noChangeArrowheads="1"/>
          </p:cNvSpPr>
          <p:nvPr/>
        </p:nvSpPr>
        <p:spPr bwMode="auto">
          <a:xfrm>
            <a:off x="6932860" y="2353444"/>
            <a:ext cx="181560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Alimentation</a:t>
            </a:r>
          </a:p>
          <a:p>
            <a:r>
              <a:rPr lang="fr-FR" b="1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réseau</a:t>
            </a:r>
          </a:p>
        </p:txBody>
      </p:sp>
      <p:sp>
        <p:nvSpPr>
          <p:cNvPr id="15" name="ZoneTexte 32"/>
          <p:cNvSpPr txBox="1">
            <a:spLocks noChangeArrowheads="1"/>
          </p:cNvSpPr>
          <p:nvPr/>
        </p:nvSpPr>
        <p:spPr bwMode="auto">
          <a:xfrm>
            <a:off x="6516216" y="1484784"/>
            <a:ext cx="17859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 dirty="0">
                <a:solidFill>
                  <a:srgbClr val="00B0F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Echappement</a:t>
            </a:r>
          </a:p>
          <a:p>
            <a:r>
              <a:rPr lang="fr-FR" b="1" dirty="0">
                <a:solidFill>
                  <a:srgbClr val="00B0F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réseau</a:t>
            </a:r>
          </a:p>
        </p:txBody>
      </p:sp>
      <p:sp>
        <p:nvSpPr>
          <p:cNvPr id="16" name="ZoneTexte 31"/>
          <p:cNvSpPr txBox="1">
            <a:spLocks noChangeArrowheads="1"/>
          </p:cNvSpPr>
          <p:nvPr/>
        </p:nvSpPr>
        <p:spPr bwMode="auto">
          <a:xfrm>
            <a:off x="1214438" y="1143000"/>
            <a:ext cx="177338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Alimentation</a:t>
            </a:r>
          </a:p>
          <a:p>
            <a:r>
              <a:rPr lang="fr-FR" b="1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vérin</a:t>
            </a:r>
          </a:p>
        </p:txBody>
      </p:sp>
      <p:sp>
        <p:nvSpPr>
          <p:cNvPr id="17" name="ZoneTexte 32"/>
          <p:cNvSpPr txBox="1">
            <a:spLocks noChangeArrowheads="1"/>
          </p:cNvSpPr>
          <p:nvPr/>
        </p:nvSpPr>
        <p:spPr bwMode="auto">
          <a:xfrm>
            <a:off x="3643313" y="928688"/>
            <a:ext cx="17859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 dirty="0">
                <a:solidFill>
                  <a:srgbClr val="00B0F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Echappement</a:t>
            </a:r>
          </a:p>
          <a:p>
            <a:r>
              <a:rPr lang="fr-FR" b="1" dirty="0">
                <a:solidFill>
                  <a:srgbClr val="00B0F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vérin</a:t>
            </a:r>
          </a:p>
        </p:txBody>
      </p:sp>
      <p:grpSp>
        <p:nvGrpSpPr>
          <p:cNvPr id="18" name="Groupe 35"/>
          <p:cNvGrpSpPr>
            <a:grpSpLocks/>
          </p:cNvGrpSpPr>
          <p:nvPr/>
        </p:nvGrpSpPr>
        <p:grpSpPr bwMode="auto">
          <a:xfrm>
            <a:off x="5000625" y="5286375"/>
            <a:ext cx="3929063" cy="869950"/>
            <a:chOff x="214291" y="857232"/>
            <a:chExt cx="3929063" cy="869950"/>
          </a:xfrm>
        </p:grpSpPr>
        <p:cxnSp>
          <p:nvCxnSpPr>
            <p:cNvPr id="19" name="Connecteur droit 18"/>
            <p:cNvCxnSpPr/>
            <p:nvPr/>
          </p:nvCxnSpPr>
          <p:spPr>
            <a:xfrm>
              <a:off x="214291" y="1071545"/>
              <a:ext cx="1000125" cy="1587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/>
            <p:cNvCxnSpPr/>
            <p:nvPr/>
          </p:nvCxnSpPr>
          <p:spPr>
            <a:xfrm>
              <a:off x="214291" y="1571607"/>
              <a:ext cx="1000125" cy="1588"/>
            </a:xfrm>
            <a:prstGeom prst="line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ZoneTexte 31"/>
            <p:cNvSpPr txBox="1">
              <a:spLocks noChangeArrowheads="1"/>
            </p:cNvSpPr>
            <p:nvPr/>
          </p:nvSpPr>
          <p:spPr bwMode="auto">
            <a:xfrm>
              <a:off x="1500166" y="857232"/>
              <a:ext cx="2643188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b="1" dirty="0">
                  <a:solidFill>
                    <a:srgbClr val="FF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Air sous pression</a:t>
              </a:r>
            </a:p>
          </p:txBody>
        </p:sp>
        <p:sp>
          <p:nvSpPr>
            <p:cNvPr id="22" name="ZoneTexte 32"/>
            <p:cNvSpPr txBox="1">
              <a:spLocks noChangeArrowheads="1"/>
            </p:cNvSpPr>
            <p:nvPr/>
          </p:nvSpPr>
          <p:spPr bwMode="auto">
            <a:xfrm>
              <a:off x="1500166" y="1357294"/>
              <a:ext cx="2643188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b="1" dirty="0">
                  <a:solidFill>
                    <a:srgbClr val="00B0F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Air à l’échappement</a:t>
              </a:r>
            </a:p>
          </p:txBody>
        </p:sp>
      </p:grpSp>
      <p:grpSp>
        <p:nvGrpSpPr>
          <p:cNvPr id="23" name="Groupe 49"/>
          <p:cNvGrpSpPr>
            <a:grpSpLocks/>
          </p:cNvGrpSpPr>
          <p:nvPr/>
        </p:nvGrpSpPr>
        <p:grpSpPr bwMode="auto">
          <a:xfrm>
            <a:off x="5000625" y="4256063"/>
            <a:ext cx="3143250" cy="973137"/>
            <a:chOff x="5000628" y="4071942"/>
            <a:chExt cx="3143272" cy="973873"/>
          </a:xfrm>
        </p:grpSpPr>
        <p:cxnSp>
          <p:nvCxnSpPr>
            <p:cNvPr id="24" name="Connecteur droit avec flèche 23"/>
            <p:cNvCxnSpPr/>
            <p:nvPr/>
          </p:nvCxnSpPr>
          <p:spPr>
            <a:xfrm rot="10800000">
              <a:off x="5000628" y="4071942"/>
              <a:ext cx="714380" cy="500440"/>
            </a:xfrm>
            <a:prstGeom prst="straightConnector1">
              <a:avLst/>
            </a:prstGeom>
            <a:ln w="762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ZoneTexte 32"/>
            <p:cNvSpPr txBox="1">
              <a:spLocks noChangeArrowheads="1"/>
            </p:cNvSpPr>
            <p:nvPr/>
          </p:nvSpPr>
          <p:spPr bwMode="auto">
            <a:xfrm>
              <a:off x="5857884" y="4214818"/>
              <a:ext cx="2286016" cy="830997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rgbClr val="00B05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24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Signal de commande</a:t>
              </a:r>
            </a:p>
          </p:txBody>
        </p:sp>
      </p:grpSp>
      <p:sp>
        <p:nvSpPr>
          <p:cNvPr id="26" name="Espace réservé du contenu 4"/>
          <p:cNvSpPr txBox="1">
            <a:spLocks/>
          </p:cNvSpPr>
          <p:nvPr/>
        </p:nvSpPr>
        <p:spPr>
          <a:xfrm>
            <a:off x="2049897" y="44624"/>
            <a:ext cx="7090167" cy="79208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92075" indent="-92075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4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35718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63023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895350" indent="-119063" algn="l" defTabSz="914400" rtl="0" eaLnBrk="1" latinLnBrk="0" hangingPunct="1">
              <a:spcBef>
                <a:spcPct val="20000"/>
              </a:spcBef>
              <a:buFontTx/>
              <a:buBlip>
                <a:blip r:embed="rId6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252538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tabLst/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r" fontAlgn="auto">
              <a:spcBef>
                <a:spcPts val="24"/>
              </a:spcBef>
              <a:spcAft>
                <a:spcPts val="0"/>
              </a:spcAft>
            </a:pPr>
            <a:r>
              <a:rPr lang="fr-FR" sz="2400" dirty="0">
                <a:ea typeface="Segoe UI" panose="020B0502040204020203" pitchFamily="34" charset="0"/>
              </a:rPr>
              <a:t> </a:t>
            </a:r>
            <a:r>
              <a:rPr lang="fr-FR" sz="2800" b="1" dirty="0" smtClean="0"/>
              <a:t>Technologie des distributeurs</a:t>
            </a:r>
          </a:p>
          <a:p>
            <a:pPr lvl="2" algn="r" fontAlgn="auto">
              <a:spcBef>
                <a:spcPts val="24"/>
              </a:spcBef>
              <a:spcAft>
                <a:spcPts val="0"/>
              </a:spcAft>
            </a:pPr>
            <a:r>
              <a:rPr lang="fr-FR" sz="1400" b="1" dirty="0">
                <a:ea typeface="Segoe UI" panose="020B0502040204020203" pitchFamily="34" charset="0"/>
              </a:rPr>
              <a:t> </a:t>
            </a:r>
            <a:r>
              <a:rPr lang="fr-FR" sz="2000" dirty="0" smtClean="0">
                <a:ea typeface="Segoe UI" panose="020B0502040204020203" pitchFamily="34" charset="0"/>
              </a:rPr>
              <a:t>Etude technologique des distributeurs télémécanique</a:t>
            </a:r>
            <a:endParaRPr lang="fr-FR" sz="2000" dirty="0">
              <a:ea typeface="Segoe UI" panose="020B0502040204020203" pitchFamily="34" charset="0"/>
            </a:endParaRPr>
          </a:p>
          <a:p>
            <a:pPr marL="520700" lvl="2" indent="0" fontAlgn="auto">
              <a:spcBef>
                <a:spcPts val="24"/>
              </a:spcBef>
              <a:spcAft>
                <a:spcPts val="0"/>
              </a:spcAft>
              <a:buNone/>
            </a:pPr>
            <a:endParaRPr lang="fr-FR" sz="1800" dirty="0" smtClean="0">
              <a:ea typeface="Segoe UI" panose="020B0502040204020203" pitchFamily="34" charset="0"/>
            </a:endParaRPr>
          </a:p>
          <a:p>
            <a:pPr marL="520700" lvl="2" indent="0" fontAlgn="auto">
              <a:spcBef>
                <a:spcPts val="24"/>
              </a:spcBef>
              <a:spcAft>
                <a:spcPts val="0"/>
              </a:spcAft>
              <a:buNone/>
            </a:pPr>
            <a:endParaRPr lang="fr-FR" sz="1400" dirty="0" smtClean="0">
              <a:ea typeface="Segoe UI" panose="020B0502040204020203" pitchFamily="34" charset="0"/>
            </a:endParaRPr>
          </a:p>
        </p:txBody>
      </p:sp>
      <p:sp>
        <p:nvSpPr>
          <p:cNvPr id="27" name="AutoShape 29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316416" y="6503991"/>
            <a:ext cx="376237" cy="333375"/>
          </a:xfrm>
          <a:prstGeom prst="actionButtonHome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1536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assoc_distrib.jpg"/>
          <p:cNvPicPr/>
          <p:nvPr/>
        </p:nvPicPr>
        <p:blipFill rotWithShape="1">
          <a:blip r:embed="rId2" cstate="print"/>
          <a:srcRect r="1460"/>
          <a:stretch/>
        </p:blipFill>
        <p:spPr>
          <a:xfrm>
            <a:off x="1547664" y="1700808"/>
            <a:ext cx="7592400" cy="3707988"/>
          </a:xfrm>
          <a:prstGeom prst="rect">
            <a:avLst/>
          </a:prstGeom>
        </p:spPr>
      </p:pic>
      <p:cxnSp>
        <p:nvCxnSpPr>
          <p:cNvPr id="7" name="Connecteur droit avec flèche 6"/>
          <p:cNvCxnSpPr/>
          <p:nvPr/>
        </p:nvCxnSpPr>
        <p:spPr>
          <a:xfrm flipV="1">
            <a:off x="611560" y="3933056"/>
            <a:ext cx="1800200" cy="43204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31"/>
          <p:cNvSpPr txBox="1">
            <a:spLocks noChangeArrowheads="1"/>
          </p:cNvSpPr>
          <p:nvPr/>
        </p:nvSpPr>
        <p:spPr bwMode="auto">
          <a:xfrm>
            <a:off x="395536" y="4437112"/>
            <a:ext cx="172819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Alimentation</a:t>
            </a:r>
          </a:p>
          <a:p>
            <a:r>
              <a:rPr lang="fr-FR" b="1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réseau</a:t>
            </a:r>
          </a:p>
        </p:txBody>
      </p:sp>
      <p:cxnSp>
        <p:nvCxnSpPr>
          <p:cNvPr id="11" name="Connecteur droit avec flèche 10"/>
          <p:cNvCxnSpPr/>
          <p:nvPr/>
        </p:nvCxnSpPr>
        <p:spPr>
          <a:xfrm flipH="1">
            <a:off x="467544" y="3429000"/>
            <a:ext cx="1835695" cy="427484"/>
          </a:xfrm>
          <a:prstGeom prst="straightConnector1">
            <a:avLst/>
          </a:prstGeom>
          <a:ln w="762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32"/>
          <p:cNvSpPr txBox="1">
            <a:spLocks noChangeArrowheads="1"/>
          </p:cNvSpPr>
          <p:nvPr/>
        </p:nvSpPr>
        <p:spPr bwMode="auto">
          <a:xfrm>
            <a:off x="288032" y="2780928"/>
            <a:ext cx="17859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 dirty="0">
                <a:solidFill>
                  <a:srgbClr val="00B0F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Echappement</a:t>
            </a:r>
          </a:p>
          <a:p>
            <a:r>
              <a:rPr lang="fr-FR" b="1" dirty="0">
                <a:solidFill>
                  <a:srgbClr val="00B0F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réseau</a:t>
            </a:r>
          </a:p>
        </p:txBody>
      </p:sp>
      <p:sp>
        <p:nvSpPr>
          <p:cNvPr id="9" name="Espace réservé du contenu 4"/>
          <p:cNvSpPr txBox="1">
            <a:spLocks/>
          </p:cNvSpPr>
          <p:nvPr/>
        </p:nvSpPr>
        <p:spPr>
          <a:xfrm>
            <a:off x="2049897" y="44624"/>
            <a:ext cx="7090167" cy="79208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92075" indent="-92075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4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35718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63023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895350" indent="-119063" algn="l" defTabSz="914400" rtl="0" eaLnBrk="1" latinLnBrk="0" hangingPunct="1">
              <a:spcBef>
                <a:spcPct val="20000"/>
              </a:spcBef>
              <a:buFontTx/>
              <a:buBlip>
                <a:blip r:embed="rId6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252538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tabLst/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r" fontAlgn="auto">
              <a:spcBef>
                <a:spcPts val="24"/>
              </a:spcBef>
              <a:spcAft>
                <a:spcPts val="0"/>
              </a:spcAft>
            </a:pPr>
            <a:r>
              <a:rPr lang="fr-FR" sz="2400" dirty="0">
                <a:ea typeface="Segoe UI" panose="020B0502040204020203" pitchFamily="34" charset="0"/>
              </a:rPr>
              <a:t> </a:t>
            </a:r>
            <a:r>
              <a:rPr lang="fr-FR" sz="2800" b="1" dirty="0" smtClean="0"/>
              <a:t>Technologie des distributeurs</a:t>
            </a:r>
          </a:p>
          <a:p>
            <a:pPr lvl="2" algn="r" fontAlgn="auto">
              <a:spcBef>
                <a:spcPts val="24"/>
              </a:spcBef>
              <a:spcAft>
                <a:spcPts val="0"/>
              </a:spcAft>
            </a:pPr>
            <a:r>
              <a:rPr lang="fr-FR" sz="1400" b="1" dirty="0">
                <a:ea typeface="Segoe UI" panose="020B0502040204020203" pitchFamily="34" charset="0"/>
              </a:rPr>
              <a:t> </a:t>
            </a:r>
            <a:r>
              <a:rPr lang="fr-FR" sz="2000" dirty="0" smtClean="0">
                <a:ea typeface="Segoe UI" panose="020B0502040204020203" pitchFamily="34" charset="0"/>
              </a:rPr>
              <a:t>Etude technologique des distributeurs télémécanique</a:t>
            </a:r>
            <a:endParaRPr lang="fr-FR" sz="2000" dirty="0">
              <a:ea typeface="Segoe UI" panose="020B0502040204020203" pitchFamily="34" charset="0"/>
            </a:endParaRPr>
          </a:p>
          <a:p>
            <a:pPr marL="520700" lvl="2" indent="0" fontAlgn="auto">
              <a:spcBef>
                <a:spcPts val="24"/>
              </a:spcBef>
              <a:spcAft>
                <a:spcPts val="0"/>
              </a:spcAft>
              <a:buNone/>
            </a:pPr>
            <a:endParaRPr lang="fr-FR" sz="1800" dirty="0" smtClean="0">
              <a:ea typeface="Segoe UI" panose="020B0502040204020203" pitchFamily="34" charset="0"/>
            </a:endParaRPr>
          </a:p>
          <a:p>
            <a:pPr marL="520700" lvl="2" indent="0" fontAlgn="auto">
              <a:spcBef>
                <a:spcPts val="24"/>
              </a:spcBef>
              <a:spcAft>
                <a:spcPts val="0"/>
              </a:spcAft>
              <a:buNone/>
            </a:pPr>
            <a:endParaRPr lang="fr-FR" sz="1400" dirty="0" smtClean="0">
              <a:ea typeface="Segoe UI" panose="020B0502040204020203" pitchFamily="34" charset="0"/>
            </a:endParaRPr>
          </a:p>
        </p:txBody>
      </p:sp>
      <p:sp>
        <p:nvSpPr>
          <p:cNvPr id="10" name="AutoShape 29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316416" y="6503991"/>
            <a:ext cx="376237" cy="333375"/>
          </a:xfrm>
          <a:prstGeom prst="actionButtonHome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age 13" descr="pneum041b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7279" y="1714500"/>
            <a:ext cx="4932363" cy="454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5" name="Groupe 24"/>
          <p:cNvGrpSpPr/>
          <p:nvPr/>
        </p:nvGrpSpPr>
        <p:grpSpPr>
          <a:xfrm>
            <a:off x="402904" y="3212976"/>
            <a:ext cx="8705600" cy="2520281"/>
            <a:chOff x="0" y="3212976"/>
            <a:chExt cx="8705600" cy="2520281"/>
          </a:xfrm>
        </p:grpSpPr>
        <p:cxnSp>
          <p:nvCxnSpPr>
            <p:cNvPr id="26" name="Connecteur droit 25"/>
            <p:cNvCxnSpPr/>
            <p:nvPr/>
          </p:nvCxnSpPr>
          <p:spPr bwMode="auto">
            <a:xfrm>
              <a:off x="0" y="3645024"/>
              <a:ext cx="2536060" cy="2088233"/>
            </a:xfrm>
            <a:prstGeom prst="line">
              <a:avLst/>
            </a:prstGeom>
            <a:ln w="38100">
              <a:solidFill>
                <a:srgbClr val="FFC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eur droit 26"/>
            <p:cNvCxnSpPr/>
            <p:nvPr/>
          </p:nvCxnSpPr>
          <p:spPr bwMode="auto">
            <a:xfrm flipV="1">
              <a:off x="2536060" y="4025910"/>
              <a:ext cx="4019645" cy="1707347"/>
            </a:xfrm>
            <a:prstGeom prst="line">
              <a:avLst/>
            </a:prstGeom>
            <a:ln w="38100">
              <a:solidFill>
                <a:srgbClr val="FFC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eur droit 27"/>
            <p:cNvCxnSpPr/>
            <p:nvPr/>
          </p:nvCxnSpPr>
          <p:spPr bwMode="auto">
            <a:xfrm>
              <a:off x="5508104" y="3212976"/>
              <a:ext cx="1030831" cy="812934"/>
            </a:xfrm>
            <a:prstGeom prst="line">
              <a:avLst/>
            </a:prstGeom>
            <a:ln w="38100">
              <a:solidFill>
                <a:srgbClr val="FFC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cteur droit 28"/>
            <p:cNvCxnSpPr/>
            <p:nvPr/>
          </p:nvCxnSpPr>
          <p:spPr bwMode="auto">
            <a:xfrm flipV="1">
              <a:off x="72008" y="3284984"/>
              <a:ext cx="899592" cy="360040"/>
            </a:xfrm>
            <a:prstGeom prst="line">
              <a:avLst/>
            </a:prstGeom>
            <a:ln w="38100">
              <a:solidFill>
                <a:srgbClr val="FFC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ZoneTexte 61"/>
            <p:cNvSpPr txBox="1">
              <a:spLocks noChangeArrowheads="1"/>
            </p:cNvSpPr>
            <p:nvPr/>
          </p:nvSpPr>
          <p:spPr bwMode="auto">
            <a:xfrm>
              <a:off x="6617368" y="3585210"/>
              <a:ext cx="2088232" cy="707886"/>
            </a:xfrm>
            <a:prstGeom prst="rect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fr-FR" sz="2000" b="1" dirty="0"/>
                <a:t>COUPE HORIZONTALE</a:t>
              </a:r>
            </a:p>
          </p:txBody>
        </p:sp>
      </p:grpSp>
      <p:sp>
        <p:nvSpPr>
          <p:cNvPr id="10" name="Espace réservé du contenu 4"/>
          <p:cNvSpPr txBox="1">
            <a:spLocks/>
          </p:cNvSpPr>
          <p:nvPr/>
        </p:nvSpPr>
        <p:spPr>
          <a:xfrm>
            <a:off x="2049897" y="44624"/>
            <a:ext cx="7090167" cy="79208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92075" indent="-92075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4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35718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63023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895350" indent="-119063" algn="l" defTabSz="914400" rtl="0" eaLnBrk="1" latinLnBrk="0" hangingPunct="1">
              <a:spcBef>
                <a:spcPct val="20000"/>
              </a:spcBef>
              <a:buFontTx/>
              <a:buBlip>
                <a:blip r:embed="rId6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252538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tabLst/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r" fontAlgn="auto">
              <a:spcBef>
                <a:spcPts val="24"/>
              </a:spcBef>
              <a:spcAft>
                <a:spcPts val="0"/>
              </a:spcAft>
            </a:pPr>
            <a:r>
              <a:rPr lang="fr-FR" sz="2400" dirty="0">
                <a:ea typeface="Segoe UI" panose="020B0502040204020203" pitchFamily="34" charset="0"/>
              </a:rPr>
              <a:t> </a:t>
            </a:r>
            <a:r>
              <a:rPr lang="fr-FR" sz="2800" b="1" dirty="0" smtClean="0"/>
              <a:t>Technologie des distributeurs</a:t>
            </a:r>
          </a:p>
          <a:p>
            <a:pPr lvl="2" algn="r" fontAlgn="auto">
              <a:spcBef>
                <a:spcPts val="24"/>
              </a:spcBef>
              <a:spcAft>
                <a:spcPts val="0"/>
              </a:spcAft>
            </a:pPr>
            <a:r>
              <a:rPr lang="fr-FR" sz="1400" b="1" dirty="0">
                <a:ea typeface="Segoe UI" panose="020B0502040204020203" pitchFamily="34" charset="0"/>
              </a:rPr>
              <a:t> </a:t>
            </a:r>
            <a:r>
              <a:rPr lang="fr-FR" sz="2000" dirty="0" smtClean="0">
                <a:ea typeface="Segoe UI" panose="020B0502040204020203" pitchFamily="34" charset="0"/>
              </a:rPr>
              <a:t>Etude technologique des distributeurs télémécanique</a:t>
            </a:r>
            <a:endParaRPr lang="fr-FR" sz="2000" dirty="0">
              <a:ea typeface="Segoe UI" panose="020B0502040204020203" pitchFamily="34" charset="0"/>
            </a:endParaRPr>
          </a:p>
          <a:p>
            <a:pPr marL="520700" lvl="2" indent="0" fontAlgn="auto">
              <a:spcBef>
                <a:spcPts val="24"/>
              </a:spcBef>
              <a:spcAft>
                <a:spcPts val="0"/>
              </a:spcAft>
              <a:buNone/>
            </a:pPr>
            <a:endParaRPr lang="fr-FR" sz="1800" dirty="0" smtClean="0">
              <a:ea typeface="Segoe UI" panose="020B0502040204020203" pitchFamily="34" charset="0"/>
            </a:endParaRPr>
          </a:p>
          <a:p>
            <a:pPr marL="520700" lvl="2" indent="0" fontAlgn="auto">
              <a:spcBef>
                <a:spcPts val="24"/>
              </a:spcBef>
              <a:spcAft>
                <a:spcPts val="0"/>
              </a:spcAft>
              <a:buNone/>
            </a:pPr>
            <a:endParaRPr lang="fr-FR" sz="1400" dirty="0" smtClean="0">
              <a:ea typeface="Segoe UI" panose="020B0502040204020203" pitchFamily="34" charset="0"/>
            </a:endParaRPr>
          </a:p>
        </p:txBody>
      </p:sp>
      <p:sp>
        <p:nvSpPr>
          <p:cNvPr id="11" name="AutoShape 29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316416" y="6503991"/>
            <a:ext cx="376237" cy="333375"/>
          </a:xfrm>
          <a:prstGeom prst="actionButtonHome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4"/>
          <p:cNvSpPr txBox="1">
            <a:spLocks/>
          </p:cNvSpPr>
          <p:nvPr/>
        </p:nvSpPr>
        <p:spPr>
          <a:xfrm>
            <a:off x="3851920" y="44624"/>
            <a:ext cx="5328592" cy="79208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92075" indent="-92075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14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35718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63023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895350" indent="-119063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252538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tabLst/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r" fontAlgn="auto">
              <a:spcBef>
                <a:spcPts val="24"/>
              </a:spcBef>
              <a:spcAft>
                <a:spcPts val="0"/>
              </a:spcAft>
            </a:pPr>
            <a:r>
              <a:rPr lang="fr-FR" sz="2400" dirty="0" smtClean="0">
                <a:ea typeface="Segoe UI" panose="020B0502040204020203" pitchFamily="34" charset="0"/>
              </a:rPr>
              <a:t> </a:t>
            </a:r>
            <a:r>
              <a:rPr lang="fr-FR" sz="2800" b="1" dirty="0" smtClean="0">
                <a:ea typeface="Segoe UI" panose="020B0502040204020203" pitchFamily="34" charset="0"/>
              </a:rPr>
              <a:t>Distributeur</a:t>
            </a:r>
          </a:p>
          <a:p>
            <a:pPr lvl="2" algn="r" fontAlgn="auto">
              <a:spcBef>
                <a:spcPts val="24"/>
              </a:spcBef>
              <a:spcAft>
                <a:spcPts val="0"/>
              </a:spcAft>
            </a:pPr>
            <a:r>
              <a:rPr lang="fr-FR" sz="1600" dirty="0">
                <a:ea typeface="Segoe UI" panose="020B0502040204020203" pitchFamily="34" charset="0"/>
              </a:rPr>
              <a:t> </a:t>
            </a:r>
            <a:r>
              <a:rPr lang="fr-FR" sz="2000" dirty="0" smtClean="0">
                <a:ea typeface="Segoe UI" panose="020B0502040204020203" pitchFamily="34" charset="0"/>
              </a:rPr>
              <a:t>Rôle</a:t>
            </a:r>
          </a:p>
          <a:p>
            <a:pPr marL="520700" lvl="2" indent="0" fontAlgn="auto">
              <a:spcBef>
                <a:spcPts val="24"/>
              </a:spcBef>
              <a:spcAft>
                <a:spcPts val="0"/>
              </a:spcAft>
              <a:buNone/>
            </a:pPr>
            <a:endParaRPr lang="fr-FR" sz="1800" dirty="0" smtClean="0">
              <a:ea typeface="Segoe UI" panose="020B0502040204020203" pitchFamily="34" charset="0"/>
            </a:endParaRPr>
          </a:p>
          <a:p>
            <a:pPr marL="520700" lvl="2" indent="0" fontAlgn="auto">
              <a:spcBef>
                <a:spcPts val="24"/>
              </a:spcBef>
              <a:spcAft>
                <a:spcPts val="0"/>
              </a:spcAft>
              <a:buNone/>
            </a:pPr>
            <a:endParaRPr lang="fr-FR" sz="1400" dirty="0" smtClean="0">
              <a:ea typeface="Segoe UI" panose="020B0502040204020203" pitchFamily="34" charset="0"/>
            </a:endParaRPr>
          </a:p>
        </p:txBody>
      </p:sp>
      <p:grpSp>
        <p:nvGrpSpPr>
          <p:cNvPr id="10" name="Groupe 9"/>
          <p:cNvGrpSpPr/>
          <p:nvPr/>
        </p:nvGrpSpPr>
        <p:grpSpPr>
          <a:xfrm>
            <a:off x="2051720" y="2348880"/>
            <a:ext cx="5184576" cy="3240360"/>
            <a:chOff x="0" y="0"/>
            <a:chExt cx="4457458" cy="2456597"/>
          </a:xfrm>
        </p:grpSpPr>
        <p:grpSp>
          <p:nvGrpSpPr>
            <p:cNvPr id="11" name="Groupe 10"/>
            <p:cNvGrpSpPr/>
            <p:nvPr/>
          </p:nvGrpSpPr>
          <p:grpSpPr>
            <a:xfrm>
              <a:off x="0" y="0"/>
              <a:ext cx="4457458" cy="2456597"/>
              <a:chOff x="0" y="0"/>
              <a:chExt cx="4457458" cy="2456597"/>
            </a:xfrm>
          </p:grpSpPr>
          <p:pic>
            <p:nvPicPr>
              <p:cNvPr id="13" name="Image 12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1703" t="72208" r="19283"/>
              <a:stretch/>
            </p:blipFill>
            <p:spPr bwMode="auto">
              <a:xfrm>
                <a:off x="191068" y="1862919"/>
                <a:ext cx="634621" cy="593678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grpSp>
            <p:nvGrpSpPr>
              <p:cNvPr id="14" name="Groupe 13"/>
              <p:cNvGrpSpPr/>
              <p:nvPr/>
            </p:nvGrpSpPr>
            <p:grpSpPr>
              <a:xfrm>
                <a:off x="0" y="0"/>
                <a:ext cx="2649894" cy="1897512"/>
                <a:chOff x="0" y="0"/>
                <a:chExt cx="2649894" cy="1897512"/>
              </a:xfrm>
            </p:grpSpPr>
            <p:pic>
              <p:nvPicPr>
                <p:cNvPr id="17" name="Image 16"/>
                <p:cNvPicPr>
                  <a:picLocks noChangeAspect="1"/>
                </p:cNvPicPr>
                <p:nvPr/>
              </p:nvPicPr>
              <p:blipFill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46076" b="28823"/>
                <a:stretch/>
              </p:blipFill>
              <p:spPr bwMode="auto">
                <a:xfrm>
                  <a:off x="0" y="1326673"/>
                  <a:ext cx="1633235" cy="5338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sp>
              <p:nvSpPr>
                <p:cNvPr id="18" name="Rectangle 17"/>
                <p:cNvSpPr/>
                <p:nvPr/>
              </p:nvSpPr>
              <p:spPr>
                <a:xfrm>
                  <a:off x="528555" y="0"/>
                  <a:ext cx="2121339" cy="72392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19" name="Triangle isocèle 18"/>
                <p:cNvSpPr/>
                <p:nvPr/>
              </p:nvSpPr>
              <p:spPr>
                <a:xfrm>
                  <a:off x="528555" y="591982"/>
                  <a:ext cx="131669" cy="138933"/>
                </a:xfrm>
                <a:prstGeom prst="triangle">
                  <a:avLst/>
                </a:prstGeom>
                <a:noFill/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fr-FR"/>
                </a:p>
              </p:txBody>
            </p:sp>
            <p:cxnSp>
              <p:nvCxnSpPr>
                <p:cNvPr id="20" name="Connecteur droit 19"/>
                <p:cNvCxnSpPr/>
                <p:nvPr/>
              </p:nvCxnSpPr>
              <p:spPr>
                <a:xfrm flipV="1">
                  <a:off x="581410" y="729406"/>
                  <a:ext cx="10571" cy="596261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" name="Rectangle 20"/>
                <p:cNvSpPr/>
                <p:nvPr/>
              </p:nvSpPr>
              <p:spPr>
                <a:xfrm>
                  <a:off x="0" y="1738946"/>
                  <a:ext cx="190280" cy="15856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fr-FR"/>
                </a:p>
              </p:txBody>
            </p:sp>
          </p:grpSp>
          <p:sp>
            <p:nvSpPr>
              <p:cNvPr id="15" name="Rectangle 14"/>
              <p:cNvSpPr/>
              <p:nvPr/>
            </p:nvSpPr>
            <p:spPr>
              <a:xfrm>
                <a:off x="2504364" y="300251"/>
                <a:ext cx="1953094" cy="12415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fr-FR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2504364" y="0"/>
                <a:ext cx="145121" cy="72326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fr-FR"/>
              </a:p>
            </p:txBody>
          </p:sp>
        </p:grpSp>
        <p:sp>
          <p:nvSpPr>
            <p:cNvPr id="12" name="Zone de texte 2861"/>
            <p:cNvSpPr txBox="1"/>
            <p:nvPr/>
          </p:nvSpPr>
          <p:spPr>
            <a:xfrm>
              <a:off x="375313" y="1139588"/>
              <a:ext cx="279400" cy="25908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fr-FR" sz="1100">
                  <a:solidFill>
                    <a:srgbClr val="FF0000"/>
                  </a:solidFill>
                  <a:effectLst/>
                  <a:latin typeface="Arial"/>
                  <a:ea typeface="Calibri"/>
                  <a:cs typeface="Times New Roman"/>
                </a:rPr>
                <a:t>2</a:t>
              </a:r>
              <a:endParaRPr lang="fr-FR" sz="1100">
                <a:effectLst/>
                <a:ea typeface="Calibri"/>
                <a:cs typeface="Times New Roman"/>
              </a:endParaRPr>
            </a:p>
          </p:txBody>
        </p:sp>
      </p:grpSp>
      <p:sp>
        <p:nvSpPr>
          <p:cNvPr id="22" name="Espace réservé du contenu 4"/>
          <p:cNvSpPr txBox="1">
            <a:spLocks/>
          </p:cNvSpPr>
          <p:nvPr/>
        </p:nvSpPr>
        <p:spPr>
          <a:xfrm>
            <a:off x="179511" y="1086610"/>
            <a:ext cx="6889923" cy="57606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92075" indent="-92075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14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35718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63023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895350" indent="-119063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252538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tabLst/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fontAlgn="auto">
              <a:spcBef>
                <a:spcPts val="24"/>
              </a:spcBef>
              <a:spcAft>
                <a:spcPts val="0"/>
              </a:spcAft>
            </a:pPr>
            <a:r>
              <a:rPr lang="fr-FR" sz="2400" dirty="0" smtClean="0">
                <a:ea typeface="Segoe UI" panose="020B0502040204020203" pitchFamily="34" charset="0"/>
              </a:rPr>
              <a:t> </a:t>
            </a:r>
            <a:r>
              <a:rPr lang="fr-FR" sz="2800" b="1" dirty="0" smtClean="0">
                <a:ea typeface="Segoe UI" panose="020B0502040204020203" pitchFamily="34" charset="0"/>
              </a:rPr>
              <a:t>Vérin simple effet en position sortie</a:t>
            </a:r>
            <a:endParaRPr lang="fr-FR" sz="1800" dirty="0" smtClean="0">
              <a:ea typeface="Segoe UI" panose="020B0502040204020203" pitchFamily="34" charset="0"/>
            </a:endParaRPr>
          </a:p>
          <a:p>
            <a:pPr marL="520700" lvl="2" indent="0" fontAlgn="auto">
              <a:spcBef>
                <a:spcPts val="24"/>
              </a:spcBef>
              <a:spcAft>
                <a:spcPts val="0"/>
              </a:spcAft>
              <a:buNone/>
            </a:pPr>
            <a:endParaRPr lang="fr-FR" sz="1400" dirty="0" smtClean="0">
              <a:ea typeface="Segoe UI" panose="020B0502040204020203" pitchFamily="34" charset="0"/>
            </a:endParaRPr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532" y="3704247"/>
            <a:ext cx="2828892" cy="2412136"/>
          </a:xfrm>
          <a:prstGeom prst="rect">
            <a:avLst/>
          </a:prstGeom>
        </p:spPr>
      </p:pic>
      <p:grpSp>
        <p:nvGrpSpPr>
          <p:cNvPr id="2" name="Groupe 1"/>
          <p:cNvGrpSpPr/>
          <p:nvPr/>
        </p:nvGrpSpPr>
        <p:grpSpPr>
          <a:xfrm>
            <a:off x="5652120" y="3328217"/>
            <a:ext cx="1800200" cy="3197127"/>
            <a:chOff x="5652120" y="3328217"/>
            <a:chExt cx="1800200" cy="3197127"/>
          </a:xfrm>
        </p:grpSpPr>
        <p:sp>
          <p:nvSpPr>
            <p:cNvPr id="24" name="Espace réservé du contenu 4"/>
            <p:cNvSpPr txBox="1">
              <a:spLocks/>
            </p:cNvSpPr>
            <p:nvPr/>
          </p:nvSpPr>
          <p:spPr>
            <a:xfrm>
              <a:off x="6921946" y="5992513"/>
              <a:ext cx="530374" cy="532831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Autofit/>
            </a:bodyPr>
            <a:lstStyle>
              <a:lvl1pPr marL="92075" indent="-92075" algn="l" defTabSz="914400" rtl="0" eaLnBrk="1" latinLnBrk="0" hangingPunct="1">
                <a:spcBef>
                  <a:spcPct val="20000"/>
                </a:spcBef>
                <a:buFontTx/>
                <a:buBlip>
                  <a:blip r:embed="rId2"/>
                </a:buBlip>
                <a:defRPr sz="1400" kern="1200">
                  <a:solidFill>
                    <a:srgbClr val="4D4D4F"/>
                  </a:solidFill>
                  <a:latin typeface="Segoe UI" pitchFamily="34" charset="0"/>
                  <a:ea typeface="+mn-ea"/>
                  <a:cs typeface="Segoe UI" pitchFamily="34" charset="0"/>
                </a:defRPr>
              </a:lvl1pPr>
              <a:lvl2pPr marL="357188" indent="-109538" algn="l" defTabSz="914400" rtl="0" eaLnBrk="1" latinLnBrk="0" hangingPunct="1">
                <a:spcBef>
                  <a:spcPct val="20000"/>
                </a:spcBef>
                <a:buFontTx/>
                <a:buBlip>
                  <a:blip r:embed="rId3"/>
                </a:buBlip>
                <a:defRPr sz="1200" kern="1200">
                  <a:solidFill>
                    <a:srgbClr val="4D4D4F"/>
                  </a:solidFill>
                  <a:latin typeface="Segoe UI" pitchFamily="34" charset="0"/>
                  <a:ea typeface="+mn-ea"/>
                  <a:cs typeface="Segoe UI" pitchFamily="34" charset="0"/>
                </a:defRPr>
              </a:lvl2pPr>
              <a:lvl3pPr marL="630238" indent="-109538" algn="l" defTabSz="914400" rtl="0" eaLnBrk="1" latinLnBrk="0" hangingPunct="1">
                <a:spcBef>
                  <a:spcPct val="20000"/>
                </a:spcBef>
                <a:buFontTx/>
                <a:buBlip>
                  <a:blip r:embed="rId4"/>
                </a:buBlip>
                <a:defRPr sz="1000" kern="1200">
                  <a:solidFill>
                    <a:srgbClr val="4D4D4F"/>
                  </a:solidFill>
                  <a:latin typeface="Segoe UI" pitchFamily="34" charset="0"/>
                  <a:ea typeface="+mn-ea"/>
                  <a:cs typeface="Segoe UI" pitchFamily="34" charset="0"/>
                </a:defRPr>
              </a:lvl3pPr>
              <a:lvl4pPr marL="895350" indent="-119063" algn="l" defTabSz="914400" rtl="0" eaLnBrk="1" latinLnBrk="0" hangingPunct="1">
                <a:spcBef>
                  <a:spcPct val="20000"/>
                </a:spcBef>
                <a:buFontTx/>
                <a:buBlip>
                  <a:blip r:embed="rId5"/>
                </a:buBlip>
                <a:defRPr sz="1000" kern="1200">
                  <a:solidFill>
                    <a:srgbClr val="4D4D4F"/>
                  </a:solidFill>
                  <a:latin typeface="Segoe UI" pitchFamily="34" charset="0"/>
                  <a:ea typeface="+mn-ea"/>
                  <a:cs typeface="Segoe UI" pitchFamily="34" charset="0"/>
                </a:defRPr>
              </a:lvl4pPr>
              <a:lvl5pPr marL="1252538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tabLst/>
                <a:defRPr sz="1200" kern="1200">
                  <a:solidFill>
                    <a:srgbClr val="4D4D4F"/>
                  </a:solidFill>
                  <a:latin typeface="Segoe UI" pitchFamily="34" charset="0"/>
                  <a:ea typeface="+mn-ea"/>
                  <a:cs typeface="Segoe UI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47650" lvl="1" indent="0" fontAlgn="auto">
                <a:spcBef>
                  <a:spcPts val="24"/>
                </a:spcBef>
                <a:spcAft>
                  <a:spcPts val="0"/>
                </a:spcAft>
                <a:buNone/>
              </a:pPr>
              <a:r>
                <a:rPr lang="fr-FR" sz="2800" b="1" dirty="0" smtClean="0">
                  <a:solidFill>
                    <a:srgbClr val="FF0000"/>
                  </a:solidFill>
                  <a:ea typeface="Segoe UI" panose="020B0502040204020203" pitchFamily="34" charset="0"/>
                </a:rPr>
                <a:t>1</a:t>
              </a:r>
              <a:endParaRPr lang="fr-FR" sz="2800" b="1" i="1" dirty="0" smtClean="0">
                <a:solidFill>
                  <a:srgbClr val="FF0000"/>
                </a:solidFill>
                <a:ea typeface="Segoe UI" panose="020B0502040204020203" pitchFamily="34" charset="0"/>
              </a:endParaRPr>
            </a:p>
          </p:txBody>
        </p:sp>
        <p:sp>
          <p:nvSpPr>
            <p:cNvPr id="25" name="Espace réservé du contenu 4"/>
            <p:cNvSpPr txBox="1">
              <a:spLocks/>
            </p:cNvSpPr>
            <p:nvPr/>
          </p:nvSpPr>
          <p:spPr>
            <a:xfrm>
              <a:off x="5652120" y="5949280"/>
              <a:ext cx="530374" cy="532831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Autofit/>
            </a:bodyPr>
            <a:lstStyle>
              <a:lvl1pPr marL="92075" indent="-92075" algn="l" defTabSz="914400" rtl="0" eaLnBrk="1" latinLnBrk="0" hangingPunct="1">
                <a:spcBef>
                  <a:spcPct val="20000"/>
                </a:spcBef>
                <a:buFontTx/>
                <a:buBlip>
                  <a:blip r:embed="rId2"/>
                </a:buBlip>
                <a:defRPr sz="1400" kern="1200">
                  <a:solidFill>
                    <a:srgbClr val="4D4D4F"/>
                  </a:solidFill>
                  <a:latin typeface="Segoe UI" pitchFamily="34" charset="0"/>
                  <a:ea typeface="+mn-ea"/>
                  <a:cs typeface="Segoe UI" pitchFamily="34" charset="0"/>
                </a:defRPr>
              </a:lvl1pPr>
              <a:lvl2pPr marL="357188" indent="-109538" algn="l" defTabSz="914400" rtl="0" eaLnBrk="1" latinLnBrk="0" hangingPunct="1">
                <a:spcBef>
                  <a:spcPct val="20000"/>
                </a:spcBef>
                <a:buFontTx/>
                <a:buBlip>
                  <a:blip r:embed="rId3"/>
                </a:buBlip>
                <a:defRPr sz="1200" kern="1200">
                  <a:solidFill>
                    <a:srgbClr val="4D4D4F"/>
                  </a:solidFill>
                  <a:latin typeface="Segoe UI" pitchFamily="34" charset="0"/>
                  <a:ea typeface="+mn-ea"/>
                  <a:cs typeface="Segoe UI" pitchFamily="34" charset="0"/>
                </a:defRPr>
              </a:lvl2pPr>
              <a:lvl3pPr marL="630238" indent="-109538" algn="l" defTabSz="914400" rtl="0" eaLnBrk="1" latinLnBrk="0" hangingPunct="1">
                <a:spcBef>
                  <a:spcPct val="20000"/>
                </a:spcBef>
                <a:buFontTx/>
                <a:buBlip>
                  <a:blip r:embed="rId4"/>
                </a:buBlip>
                <a:defRPr sz="1000" kern="1200">
                  <a:solidFill>
                    <a:srgbClr val="4D4D4F"/>
                  </a:solidFill>
                  <a:latin typeface="Segoe UI" pitchFamily="34" charset="0"/>
                  <a:ea typeface="+mn-ea"/>
                  <a:cs typeface="Segoe UI" pitchFamily="34" charset="0"/>
                </a:defRPr>
              </a:lvl3pPr>
              <a:lvl4pPr marL="895350" indent="-119063" algn="l" defTabSz="914400" rtl="0" eaLnBrk="1" latinLnBrk="0" hangingPunct="1">
                <a:spcBef>
                  <a:spcPct val="20000"/>
                </a:spcBef>
                <a:buFontTx/>
                <a:buBlip>
                  <a:blip r:embed="rId5"/>
                </a:buBlip>
                <a:defRPr sz="1000" kern="1200">
                  <a:solidFill>
                    <a:srgbClr val="4D4D4F"/>
                  </a:solidFill>
                  <a:latin typeface="Segoe UI" pitchFamily="34" charset="0"/>
                  <a:ea typeface="+mn-ea"/>
                  <a:cs typeface="Segoe UI" pitchFamily="34" charset="0"/>
                </a:defRPr>
              </a:lvl4pPr>
              <a:lvl5pPr marL="1252538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tabLst/>
                <a:defRPr sz="1200" kern="1200">
                  <a:solidFill>
                    <a:srgbClr val="4D4D4F"/>
                  </a:solidFill>
                  <a:latin typeface="Segoe UI" pitchFamily="34" charset="0"/>
                  <a:ea typeface="+mn-ea"/>
                  <a:cs typeface="Segoe UI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47650" lvl="1" indent="0" fontAlgn="auto">
                <a:spcBef>
                  <a:spcPts val="24"/>
                </a:spcBef>
                <a:spcAft>
                  <a:spcPts val="0"/>
                </a:spcAft>
                <a:buNone/>
              </a:pPr>
              <a:r>
                <a:rPr lang="fr-FR" sz="2800" b="1" dirty="0" smtClean="0">
                  <a:solidFill>
                    <a:schemeClr val="accent2"/>
                  </a:solidFill>
                  <a:ea typeface="Segoe UI" panose="020B0502040204020203" pitchFamily="34" charset="0"/>
                </a:rPr>
                <a:t>3</a:t>
              </a:r>
              <a:endParaRPr lang="fr-FR" sz="2800" b="1" i="1" dirty="0" smtClean="0">
                <a:solidFill>
                  <a:schemeClr val="accent2"/>
                </a:solidFill>
                <a:ea typeface="Segoe UI" panose="020B0502040204020203" pitchFamily="34" charset="0"/>
              </a:endParaRPr>
            </a:p>
          </p:txBody>
        </p:sp>
        <p:sp>
          <p:nvSpPr>
            <p:cNvPr id="26" name="Espace réservé du contenu 4"/>
            <p:cNvSpPr txBox="1">
              <a:spLocks/>
            </p:cNvSpPr>
            <p:nvPr/>
          </p:nvSpPr>
          <p:spPr>
            <a:xfrm>
              <a:off x="6300192" y="3328217"/>
              <a:ext cx="530374" cy="532831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Autofit/>
            </a:bodyPr>
            <a:lstStyle>
              <a:lvl1pPr marL="92075" indent="-92075" algn="l" defTabSz="914400" rtl="0" eaLnBrk="1" latinLnBrk="0" hangingPunct="1">
                <a:spcBef>
                  <a:spcPct val="20000"/>
                </a:spcBef>
                <a:buFontTx/>
                <a:buBlip>
                  <a:blip r:embed="rId2"/>
                </a:buBlip>
                <a:defRPr sz="1400" kern="1200">
                  <a:solidFill>
                    <a:srgbClr val="4D4D4F"/>
                  </a:solidFill>
                  <a:latin typeface="Segoe UI" pitchFamily="34" charset="0"/>
                  <a:ea typeface="+mn-ea"/>
                  <a:cs typeface="Segoe UI" pitchFamily="34" charset="0"/>
                </a:defRPr>
              </a:lvl1pPr>
              <a:lvl2pPr marL="357188" indent="-109538" algn="l" defTabSz="914400" rtl="0" eaLnBrk="1" latinLnBrk="0" hangingPunct="1">
                <a:spcBef>
                  <a:spcPct val="20000"/>
                </a:spcBef>
                <a:buFontTx/>
                <a:buBlip>
                  <a:blip r:embed="rId3"/>
                </a:buBlip>
                <a:defRPr sz="1200" kern="1200">
                  <a:solidFill>
                    <a:srgbClr val="4D4D4F"/>
                  </a:solidFill>
                  <a:latin typeface="Segoe UI" pitchFamily="34" charset="0"/>
                  <a:ea typeface="+mn-ea"/>
                  <a:cs typeface="Segoe UI" pitchFamily="34" charset="0"/>
                </a:defRPr>
              </a:lvl2pPr>
              <a:lvl3pPr marL="630238" indent="-109538" algn="l" defTabSz="914400" rtl="0" eaLnBrk="1" latinLnBrk="0" hangingPunct="1">
                <a:spcBef>
                  <a:spcPct val="20000"/>
                </a:spcBef>
                <a:buFontTx/>
                <a:buBlip>
                  <a:blip r:embed="rId4"/>
                </a:buBlip>
                <a:defRPr sz="1000" kern="1200">
                  <a:solidFill>
                    <a:srgbClr val="4D4D4F"/>
                  </a:solidFill>
                  <a:latin typeface="Segoe UI" pitchFamily="34" charset="0"/>
                  <a:ea typeface="+mn-ea"/>
                  <a:cs typeface="Segoe UI" pitchFamily="34" charset="0"/>
                </a:defRPr>
              </a:lvl3pPr>
              <a:lvl4pPr marL="895350" indent="-119063" algn="l" defTabSz="914400" rtl="0" eaLnBrk="1" latinLnBrk="0" hangingPunct="1">
                <a:spcBef>
                  <a:spcPct val="20000"/>
                </a:spcBef>
                <a:buFontTx/>
                <a:buBlip>
                  <a:blip r:embed="rId5"/>
                </a:buBlip>
                <a:defRPr sz="1000" kern="1200">
                  <a:solidFill>
                    <a:srgbClr val="4D4D4F"/>
                  </a:solidFill>
                  <a:latin typeface="Segoe UI" pitchFamily="34" charset="0"/>
                  <a:ea typeface="+mn-ea"/>
                  <a:cs typeface="Segoe UI" pitchFamily="34" charset="0"/>
                </a:defRPr>
              </a:lvl4pPr>
              <a:lvl5pPr marL="1252538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tabLst/>
                <a:defRPr sz="1200" kern="1200">
                  <a:solidFill>
                    <a:srgbClr val="4D4D4F"/>
                  </a:solidFill>
                  <a:latin typeface="Segoe UI" pitchFamily="34" charset="0"/>
                  <a:ea typeface="+mn-ea"/>
                  <a:cs typeface="Segoe UI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47650" lvl="1" indent="0" fontAlgn="auto">
                <a:spcBef>
                  <a:spcPts val="24"/>
                </a:spcBef>
                <a:spcAft>
                  <a:spcPts val="0"/>
                </a:spcAft>
                <a:buNone/>
              </a:pPr>
              <a:r>
                <a:rPr lang="fr-FR" sz="2800" b="1" dirty="0" smtClean="0">
                  <a:solidFill>
                    <a:srgbClr val="00B050"/>
                  </a:solidFill>
                  <a:ea typeface="Segoe UI" panose="020B0502040204020203" pitchFamily="34" charset="0"/>
                </a:rPr>
                <a:t>2</a:t>
              </a:r>
              <a:endParaRPr lang="fr-FR" sz="2800" b="1" i="1" dirty="0" smtClean="0">
                <a:solidFill>
                  <a:srgbClr val="00B050"/>
                </a:solidFill>
                <a:ea typeface="Segoe UI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19357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 22" descr="coupe_dis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7864" y="1894437"/>
            <a:ext cx="5584646" cy="4079220"/>
          </a:xfrm>
          <a:prstGeom prst="rect">
            <a:avLst/>
          </a:prstGeom>
        </p:spPr>
      </p:pic>
      <p:pic>
        <p:nvPicPr>
          <p:cNvPr id="19" name="Image 18" descr="coupe_dist_telemeca_cjp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38161" y="1916832"/>
            <a:ext cx="5404052" cy="4034430"/>
          </a:xfrm>
          <a:prstGeom prst="rect">
            <a:avLst/>
          </a:prstGeom>
        </p:spPr>
      </p:pic>
      <p:cxnSp>
        <p:nvCxnSpPr>
          <p:cNvPr id="6" name="Connecteur droit 5"/>
          <p:cNvCxnSpPr/>
          <p:nvPr/>
        </p:nvCxnSpPr>
        <p:spPr>
          <a:xfrm>
            <a:off x="428625" y="1571625"/>
            <a:ext cx="1000125" cy="15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>
            <a:off x="428625" y="3071813"/>
            <a:ext cx="1000125" cy="1587"/>
          </a:xfrm>
          <a:prstGeom prst="line">
            <a:avLst/>
          </a:prstGeom>
          <a:ln w="76200">
            <a:solidFill>
              <a:srgbClr val="FF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>
            <a:off x="428625" y="2071688"/>
            <a:ext cx="1000125" cy="1587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31"/>
          <p:cNvSpPr txBox="1">
            <a:spLocks noChangeArrowheads="1"/>
          </p:cNvSpPr>
          <p:nvPr/>
        </p:nvSpPr>
        <p:spPr bwMode="auto">
          <a:xfrm>
            <a:off x="1714500" y="1357313"/>
            <a:ext cx="26431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Air sous pression</a:t>
            </a:r>
          </a:p>
        </p:txBody>
      </p:sp>
      <p:sp>
        <p:nvSpPr>
          <p:cNvPr id="10" name="ZoneTexte 32"/>
          <p:cNvSpPr txBox="1">
            <a:spLocks noChangeArrowheads="1"/>
          </p:cNvSpPr>
          <p:nvPr/>
        </p:nvSpPr>
        <p:spPr bwMode="auto">
          <a:xfrm>
            <a:off x="1714500" y="1857375"/>
            <a:ext cx="26431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 dirty="0">
                <a:solidFill>
                  <a:srgbClr val="00B0F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Air à l’échappement</a:t>
            </a:r>
          </a:p>
        </p:txBody>
      </p:sp>
      <p:sp>
        <p:nvSpPr>
          <p:cNvPr id="11" name="ZoneTexte 33"/>
          <p:cNvSpPr txBox="1">
            <a:spLocks noChangeArrowheads="1"/>
          </p:cNvSpPr>
          <p:nvPr/>
        </p:nvSpPr>
        <p:spPr bwMode="auto">
          <a:xfrm>
            <a:off x="1785938" y="2714625"/>
            <a:ext cx="26431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 dirty="0">
                <a:solidFill>
                  <a:srgbClr val="FF66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Signal pneumatique de pilotage</a:t>
            </a:r>
          </a:p>
        </p:txBody>
      </p:sp>
      <p:cxnSp>
        <p:nvCxnSpPr>
          <p:cNvPr id="12" name="Connecteur droit avec flèche 11"/>
          <p:cNvCxnSpPr/>
          <p:nvPr/>
        </p:nvCxnSpPr>
        <p:spPr>
          <a:xfrm rot="16200000" flipH="1">
            <a:off x="4643438" y="2143125"/>
            <a:ext cx="1714500" cy="42862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25"/>
          <p:cNvSpPr txBox="1">
            <a:spLocks noChangeArrowheads="1"/>
          </p:cNvSpPr>
          <p:nvPr/>
        </p:nvSpPr>
        <p:spPr bwMode="auto">
          <a:xfrm>
            <a:off x="4214813" y="1071563"/>
            <a:ext cx="19288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Axe </a:t>
            </a:r>
            <a:r>
              <a:rPr lang="fr-FR" sz="20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mobile</a:t>
            </a:r>
          </a:p>
        </p:txBody>
      </p:sp>
      <p:sp>
        <p:nvSpPr>
          <p:cNvPr id="14" name="ZoneTexte 27"/>
          <p:cNvSpPr txBox="1">
            <a:spLocks noChangeArrowheads="1"/>
          </p:cNvSpPr>
          <p:nvPr/>
        </p:nvSpPr>
        <p:spPr bwMode="auto">
          <a:xfrm>
            <a:off x="251520" y="3761745"/>
            <a:ext cx="338437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Le signal pneumatique de pilotage est créé à partir du </a:t>
            </a:r>
            <a:r>
              <a:rPr lang="fr-FR" sz="20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signal de commande </a:t>
            </a:r>
            <a:r>
              <a:rPr lang="fr-FR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sur le distributeur.</a:t>
            </a:r>
          </a:p>
        </p:txBody>
      </p:sp>
      <p:grpSp>
        <p:nvGrpSpPr>
          <p:cNvPr id="22" name="Groupe 21"/>
          <p:cNvGrpSpPr/>
          <p:nvPr/>
        </p:nvGrpSpPr>
        <p:grpSpPr>
          <a:xfrm>
            <a:off x="6429375" y="1000125"/>
            <a:ext cx="2357438" cy="5021163"/>
            <a:chOff x="6429375" y="1000125"/>
            <a:chExt cx="2357438" cy="5021163"/>
          </a:xfrm>
        </p:grpSpPr>
        <p:cxnSp>
          <p:nvCxnSpPr>
            <p:cNvPr id="15" name="Connecteur droit 14"/>
            <p:cNvCxnSpPr/>
            <p:nvPr/>
          </p:nvCxnSpPr>
          <p:spPr>
            <a:xfrm>
              <a:off x="7643813" y="1500188"/>
              <a:ext cx="24531" cy="4521100"/>
            </a:xfrm>
            <a:prstGeom prst="line">
              <a:avLst/>
            </a:prstGeom>
            <a:ln w="38100">
              <a:solidFill>
                <a:srgbClr val="FFC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ZoneTexte 40"/>
            <p:cNvSpPr txBox="1">
              <a:spLocks noChangeArrowheads="1"/>
            </p:cNvSpPr>
            <p:nvPr/>
          </p:nvSpPr>
          <p:spPr bwMode="auto">
            <a:xfrm>
              <a:off x="6429375" y="1000125"/>
              <a:ext cx="2357438" cy="369888"/>
            </a:xfrm>
            <a:prstGeom prst="rect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b="1" dirty="0"/>
                <a:t>COUPE VERTICALE</a:t>
              </a:r>
            </a:p>
          </p:txBody>
        </p:sp>
      </p:grpSp>
      <p:sp>
        <p:nvSpPr>
          <p:cNvPr id="18" name="Espace réservé du contenu 4"/>
          <p:cNvSpPr txBox="1">
            <a:spLocks/>
          </p:cNvSpPr>
          <p:nvPr/>
        </p:nvSpPr>
        <p:spPr>
          <a:xfrm>
            <a:off x="2049897" y="44624"/>
            <a:ext cx="7090167" cy="79208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92075" indent="-92075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4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35718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63023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6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895350" indent="-119063" algn="l" defTabSz="914400" rtl="0" eaLnBrk="1" latinLnBrk="0" hangingPunct="1">
              <a:spcBef>
                <a:spcPct val="20000"/>
              </a:spcBef>
              <a:buFontTx/>
              <a:buBlip>
                <a:blip r:embed="rId7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252538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tabLst/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r" fontAlgn="auto">
              <a:spcBef>
                <a:spcPts val="24"/>
              </a:spcBef>
              <a:spcAft>
                <a:spcPts val="0"/>
              </a:spcAft>
            </a:pPr>
            <a:r>
              <a:rPr lang="fr-FR" sz="2400" dirty="0">
                <a:ea typeface="Segoe UI" panose="020B0502040204020203" pitchFamily="34" charset="0"/>
              </a:rPr>
              <a:t> </a:t>
            </a:r>
            <a:r>
              <a:rPr lang="fr-FR" sz="2800" b="1" dirty="0" smtClean="0"/>
              <a:t>Technologie des distributeurs</a:t>
            </a:r>
          </a:p>
          <a:p>
            <a:pPr lvl="2" algn="r" fontAlgn="auto">
              <a:spcBef>
                <a:spcPts val="24"/>
              </a:spcBef>
              <a:spcAft>
                <a:spcPts val="0"/>
              </a:spcAft>
            </a:pPr>
            <a:r>
              <a:rPr lang="fr-FR" sz="1400" b="1" dirty="0">
                <a:ea typeface="Segoe UI" panose="020B0502040204020203" pitchFamily="34" charset="0"/>
              </a:rPr>
              <a:t> </a:t>
            </a:r>
            <a:r>
              <a:rPr lang="fr-FR" sz="2000" dirty="0" smtClean="0">
                <a:ea typeface="Segoe UI" panose="020B0502040204020203" pitchFamily="34" charset="0"/>
              </a:rPr>
              <a:t>Etude technologique des distributeurs télémécanique</a:t>
            </a:r>
            <a:endParaRPr lang="fr-FR" sz="2000" dirty="0">
              <a:ea typeface="Segoe UI" panose="020B0502040204020203" pitchFamily="34" charset="0"/>
            </a:endParaRPr>
          </a:p>
          <a:p>
            <a:pPr marL="520700" lvl="2" indent="0" fontAlgn="auto">
              <a:spcBef>
                <a:spcPts val="24"/>
              </a:spcBef>
              <a:spcAft>
                <a:spcPts val="0"/>
              </a:spcAft>
              <a:buNone/>
            </a:pPr>
            <a:endParaRPr lang="fr-FR" sz="1800" dirty="0" smtClean="0">
              <a:ea typeface="Segoe UI" panose="020B0502040204020203" pitchFamily="34" charset="0"/>
            </a:endParaRPr>
          </a:p>
          <a:p>
            <a:pPr marL="520700" lvl="2" indent="0" fontAlgn="auto">
              <a:spcBef>
                <a:spcPts val="24"/>
              </a:spcBef>
              <a:spcAft>
                <a:spcPts val="0"/>
              </a:spcAft>
              <a:buNone/>
            </a:pPr>
            <a:endParaRPr lang="fr-FR" sz="1400" dirty="0" smtClean="0">
              <a:ea typeface="Segoe UI" panose="020B0502040204020203" pitchFamily="34" charset="0"/>
            </a:endParaRPr>
          </a:p>
        </p:txBody>
      </p:sp>
      <p:sp>
        <p:nvSpPr>
          <p:cNvPr id="17" name="AutoShape 29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316416" y="6503991"/>
            <a:ext cx="376237" cy="333375"/>
          </a:xfrm>
          <a:prstGeom prst="actionButtonHome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pilote_integr_mc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652607"/>
            <a:ext cx="4502993" cy="3566370"/>
          </a:xfrm>
          <a:prstGeom prst="rect">
            <a:avLst/>
          </a:prstGeom>
        </p:spPr>
      </p:pic>
      <p:pic>
        <p:nvPicPr>
          <p:cNvPr id="14" name="Image 13" descr="pilote_integr_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652607"/>
            <a:ext cx="5629850" cy="3727874"/>
          </a:xfrm>
          <a:prstGeom prst="rect">
            <a:avLst/>
          </a:prstGeom>
        </p:spPr>
      </p:pic>
      <p:grpSp>
        <p:nvGrpSpPr>
          <p:cNvPr id="10" name="Groupe 9"/>
          <p:cNvGrpSpPr/>
          <p:nvPr/>
        </p:nvGrpSpPr>
        <p:grpSpPr>
          <a:xfrm>
            <a:off x="3491880" y="2677261"/>
            <a:ext cx="5587516" cy="2229927"/>
            <a:chOff x="3491880" y="2060848"/>
            <a:chExt cx="5587516" cy="2229927"/>
          </a:xfrm>
        </p:grpSpPr>
        <p:sp>
          <p:nvSpPr>
            <p:cNvPr id="2049" name="Rectangle 1"/>
            <p:cNvSpPr>
              <a:spLocks noChangeArrowheads="1"/>
            </p:cNvSpPr>
            <p:nvPr/>
          </p:nvSpPr>
          <p:spPr bwMode="auto">
            <a:xfrm>
              <a:off x="5652120" y="3275112"/>
              <a:ext cx="3427276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fr-FR" sz="2000" dirty="0">
                  <a:solidFill>
                    <a:srgbClr val="4D4D4F"/>
                  </a:solidFill>
                  <a:latin typeface="Segoe UI" pitchFamily="34" charset="0"/>
                  <a:cs typeface="Segoe UI" pitchFamily="34" charset="0"/>
                </a:rPr>
                <a:t>Le pilote est à clapet de faible course et de faible section. </a:t>
              </a:r>
            </a:p>
          </p:txBody>
        </p:sp>
        <p:cxnSp>
          <p:nvCxnSpPr>
            <p:cNvPr id="9" name="Connecteur droit avec flèche 8"/>
            <p:cNvCxnSpPr/>
            <p:nvPr/>
          </p:nvCxnSpPr>
          <p:spPr>
            <a:xfrm flipH="1" flipV="1">
              <a:off x="3491880" y="2060848"/>
              <a:ext cx="2160240" cy="18002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ectangle 10"/>
          <p:cNvSpPr/>
          <p:nvPr/>
        </p:nvSpPr>
        <p:spPr>
          <a:xfrm>
            <a:off x="395536" y="5469031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dirty="0">
                <a:solidFill>
                  <a:srgbClr val="4D4D4F"/>
                </a:solidFill>
                <a:latin typeface="Segoe UI" pitchFamily="34" charset="0"/>
                <a:cs typeface="Segoe UI" pitchFamily="34" charset="0"/>
              </a:rPr>
              <a:t>Lorsqu’il est alimenté, le pilote intégré quand il est actionné manuellement délivre un signal de pilotage qui inverse le distributeur.</a:t>
            </a:r>
          </a:p>
        </p:txBody>
      </p:sp>
      <p:pic>
        <p:nvPicPr>
          <p:cNvPr id="15" name="Image 14" descr="act_manue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8064" y="2084655"/>
            <a:ext cx="1102690" cy="1296144"/>
          </a:xfrm>
          <a:prstGeom prst="rect">
            <a:avLst/>
          </a:prstGeom>
        </p:spPr>
      </p:pic>
      <p:sp>
        <p:nvSpPr>
          <p:cNvPr id="13" name="Espace réservé du contenu 4"/>
          <p:cNvSpPr txBox="1">
            <a:spLocks/>
          </p:cNvSpPr>
          <p:nvPr/>
        </p:nvSpPr>
        <p:spPr>
          <a:xfrm>
            <a:off x="2049897" y="44624"/>
            <a:ext cx="7090167" cy="79208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92075" indent="-92075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sz="14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35718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6"/>
              </a:buBlip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63023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7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895350" indent="-119063" algn="l" defTabSz="914400" rtl="0" eaLnBrk="1" latinLnBrk="0" hangingPunct="1">
              <a:spcBef>
                <a:spcPct val="20000"/>
              </a:spcBef>
              <a:buFontTx/>
              <a:buBlip>
                <a:blip r:embed="rId8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252538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tabLst/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r" fontAlgn="auto">
              <a:spcBef>
                <a:spcPts val="24"/>
              </a:spcBef>
              <a:spcAft>
                <a:spcPts val="0"/>
              </a:spcAft>
            </a:pPr>
            <a:r>
              <a:rPr lang="fr-FR" sz="2400" dirty="0">
                <a:ea typeface="Segoe UI" panose="020B0502040204020203" pitchFamily="34" charset="0"/>
              </a:rPr>
              <a:t> </a:t>
            </a:r>
            <a:r>
              <a:rPr lang="fr-FR" sz="2800" b="1" dirty="0" smtClean="0"/>
              <a:t>Technologie des distributeurs</a:t>
            </a:r>
          </a:p>
          <a:p>
            <a:pPr lvl="2" algn="r" fontAlgn="auto">
              <a:spcBef>
                <a:spcPts val="24"/>
              </a:spcBef>
              <a:spcAft>
                <a:spcPts val="0"/>
              </a:spcAft>
            </a:pPr>
            <a:r>
              <a:rPr lang="fr-FR" sz="1400" b="1" dirty="0">
                <a:ea typeface="Segoe UI" panose="020B0502040204020203" pitchFamily="34" charset="0"/>
              </a:rPr>
              <a:t> </a:t>
            </a:r>
            <a:r>
              <a:rPr lang="fr-FR" sz="2000" dirty="0" smtClean="0">
                <a:ea typeface="Segoe UI" panose="020B0502040204020203" pitchFamily="34" charset="0"/>
              </a:rPr>
              <a:t>Etude technologique des distributeurs télémécanique</a:t>
            </a:r>
            <a:endParaRPr lang="fr-FR" sz="2000" dirty="0">
              <a:ea typeface="Segoe UI" panose="020B0502040204020203" pitchFamily="34" charset="0"/>
            </a:endParaRPr>
          </a:p>
          <a:p>
            <a:pPr marL="520700" lvl="2" indent="0" fontAlgn="auto">
              <a:spcBef>
                <a:spcPts val="24"/>
              </a:spcBef>
              <a:spcAft>
                <a:spcPts val="0"/>
              </a:spcAft>
              <a:buNone/>
            </a:pPr>
            <a:endParaRPr lang="fr-FR" sz="1800" dirty="0" smtClean="0">
              <a:ea typeface="Segoe UI" panose="020B0502040204020203" pitchFamily="34" charset="0"/>
            </a:endParaRPr>
          </a:p>
          <a:p>
            <a:pPr marL="520700" lvl="2" indent="0" fontAlgn="auto">
              <a:spcBef>
                <a:spcPts val="24"/>
              </a:spcBef>
              <a:spcAft>
                <a:spcPts val="0"/>
              </a:spcAft>
              <a:buNone/>
            </a:pPr>
            <a:endParaRPr lang="fr-FR" sz="1400" dirty="0" smtClean="0">
              <a:ea typeface="Segoe UI" panose="020B0502040204020203" pitchFamily="34" charset="0"/>
            </a:endParaRPr>
          </a:p>
        </p:txBody>
      </p:sp>
      <p:sp>
        <p:nvSpPr>
          <p:cNvPr id="16" name="Espace réservé du contenu 4"/>
          <p:cNvSpPr txBox="1">
            <a:spLocks/>
          </p:cNvSpPr>
          <p:nvPr/>
        </p:nvSpPr>
        <p:spPr>
          <a:xfrm>
            <a:off x="348400" y="983974"/>
            <a:ext cx="5663760" cy="43204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92075" indent="-92075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sz="14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35718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6"/>
              </a:buBlip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63023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7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895350" indent="-119063" algn="l" defTabSz="914400" rtl="0" eaLnBrk="1" latinLnBrk="0" hangingPunct="1">
              <a:spcBef>
                <a:spcPct val="20000"/>
              </a:spcBef>
              <a:buFontTx/>
              <a:buBlip>
                <a:blip r:embed="rId8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252538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tabLst/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fr-FR" sz="2000" dirty="0" smtClean="0"/>
              <a:t> </a:t>
            </a:r>
            <a:r>
              <a:rPr lang="fr-FR" sz="2000" dirty="0"/>
              <a:t>Principe de fonctionnement du pilote intégré </a:t>
            </a:r>
            <a:r>
              <a:rPr lang="fr-FR" sz="2000" dirty="0" smtClean="0"/>
              <a:t>:</a:t>
            </a:r>
            <a:endParaRPr lang="fr-FR" sz="2000" dirty="0"/>
          </a:p>
        </p:txBody>
      </p:sp>
      <p:sp>
        <p:nvSpPr>
          <p:cNvPr id="17" name="AutoShape 29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316416" y="6503991"/>
            <a:ext cx="376237" cy="333375"/>
          </a:xfrm>
          <a:prstGeom prst="actionButtonHome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age 30" descr="pilote_integre_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44431" y="1731668"/>
            <a:ext cx="3745107" cy="3477600"/>
          </a:xfrm>
          <a:prstGeom prst="rect">
            <a:avLst/>
          </a:prstGeom>
        </p:spPr>
      </p:pic>
      <p:grpSp>
        <p:nvGrpSpPr>
          <p:cNvPr id="35" name="Groupe 34"/>
          <p:cNvGrpSpPr/>
          <p:nvPr/>
        </p:nvGrpSpPr>
        <p:grpSpPr>
          <a:xfrm>
            <a:off x="7778488" y="1772816"/>
            <a:ext cx="1402024" cy="864096"/>
            <a:chOff x="7706480" y="1772816"/>
            <a:chExt cx="1402024" cy="864096"/>
          </a:xfrm>
        </p:grpSpPr>
        <p:cxnSp>
          <p:nvCxnSpPr>
            <p:cNvPr id="8" name="Connecteur droit avec flèche 7"/>
            <p:cNvCxnSpPr/>
            <p:nvPr/>
          </p:nvCxnSpPr>
          <p:spPr bwMode="auto">
            <a:xfrm flipH="1">
              <a:off x="7812362" y="2635171"/>
              <a:ext cx="1080118" cy="1741"/>
            </a:xfrm>
            <a:prstGeom prst="straightConnector1">
              <a:avLst/>
            </a:prstGeom>
            <a:ln w="762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ZoneTexte 22"/>
            <p:cNvSpPr txBox="1">
              <a:spLocks noChangeArrowheads="1"/>
            </p:cNvSpPr>
            <p:nvPr/>
          </p:nvSpPr>
          <p:spPr bwMode="auto">
            <a:xfrm>
              <a:off x="7706480" y="1772816"/>
              <a:ext cx="1402024" cy="646331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fr-FR" b="1" dirty="0" smtClean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commande</a:t>
              </a:r>
            </a:p>
            <a:p>
              <a:pPr algn="ctr"/>
              <a:r>
                <a:rPr lang="fr-FR" b="1" dirty="0" smtClean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manuelle</a:t>
              </a:r>
              <a:endParaRPr lang="fr-FR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pic>
        <p:nvPicPr>
          <p:cNvPr id="11" name="Image 10" descr="pilote_integ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44776" y="1731989"/>
            <a:ext cx="3744416" cy="3476958"/>
          </a:xfrm>
          <a:prstGeom prst="rect">
            <a:avLst/>
          </a:prstGeom>
        </p:spPr>
      </p:pic>
      <p:grpSp>
        <p:nvGrpSpPr>
          <p:cNvPr id="26" name="Groupe 25"/>
          <p:cNvGrpSpPr/>
          <p:nvPr/>
        </p:nvGrpSpPr>
        <p:grpSpPr>
          <a:xfrm>
            <a:off x="4189138" y="5229200"/>
            <a:ext cx="2664296" cy="1078379"/>
            <a:chOff x="4067944" y="5373216"/>
            <a:chExt cx="2664296" cy="1078379"/>
          </a:xfrm>
        </p:grpSpPr>
        <p:sp>
          <p:nvSpPr>
            <p:cNvPr id="19" name="ZoneTexte 22"/>
            <p:cNvSpPr txBox="1">
              <a:spLocks noChangeArrowheads="1"/>
            </p:cNvSpPr>
            <p:nvPr/>
          </p:nvSpPr>
          <p:spPr bwMode="auto">
            <a:xfrm>
              <a:off x="4067944" y="5805264"/>
              <a:ext cx="2664296" cy="646331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fr-FR" b="1" dirty="0" smtClean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commande</a:t>
              </a:r>
            </a:p>
            <a:p>
              <a:pPr algn="ctr"/>
              <a:r>
                <a:rPr lang="fr-FR" b="1" dirty="0" smtClean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électrique</a:t>
              </a:r>
              <a:endParaRPr lang="fr-FR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20" name="Connecteur droit avec flèche 19"/>
            <p:cNvCxnSpPr>
              <a:stCxn id="19" idx="0"/>
            </p:cNvCxnSpPr>
            <p:nvPr/>
          </p:nvCxnSpPr>
          <p:spPr bwMode="auto">
            <a:xfrm flipV="1">
              <a:off x="5400092" y="5373216"/>
              <a:ext cx="609" cy="432048"/>
            </a:xfrm>
            <a:prstGeom prst="straightConnector1">
              <a:avLst/>
            </a:prstGeom>
            <a:ln w="762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e 33"/>
          <p:cNvGrpSpPr/>
          <p:nvPr/>
        </p:nvGrpSpPr>
        <p:grpSpPr>
          <a:xfrm>
            <a:off x="7706480" y="3715291"/>
            <a:ext cx="1402024" cy="1153869"/>
            <a:chOff x="7668344" y="3715291"/>
            <a:chExt cx="1402024" cy="1153869"/>
          </a:xfrm>
        </p:grpSpPr>
        <p:sp>
          <p:nvSpPr>
            <p:cNvPr id="18" name="ZoneTexte 22"/>
            <p:cNvSpPr txBox="1">
              <a:spLocks noChangeArrowheads="1"/>
            </p:cNvSpPr>
            <p:nvPr/>
          </p:nvSpPr>
          <p:spPr bwMode="auto">
            <a:xfrm>
              <a:off x="7668344" y="3945830"/>
              <a:ext cx="1402024" cy="923330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fr-FR" b="1" dirty="0" smtClean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commande</a:t>
              </a:r>
            </a:p>
            <a:p>
              <a:pPr algn="ctr"/>
              <a:r>
                <a:rPr lang="fr-FR" b="1" dirty="0" smtClean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manuelle</a:t>
              </a:r>
            </a:p>
            <a:p>
              <a:pPr algn="ctr"/>
              <a:r>
                <a:rPr lang="fr-FR" b="1" dirty="0" err="1" smtClean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indexable</a:t>
              </a:r>
              <a:endParaRPr lang="fr-FR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33" name="Connecteur droit avec flèche 32"/>
            <p:cNvCxnSpPr/>
            <p:nvPr/>
          </p:nvCxnSpPr>
          <p:spPr bwMode="auto">
            <a:xfrm flipH="1">
              <a:off x="7774226" y="3715291"/>
              <a:ext cx="1080118" cy="1741"/>
            </a:xfrm>
            <a:prstGeom prst="straightConnector1">
              <a:avLst/>
            </a:prstGeom>
            <a:ln w="762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Image 16" descr="pilote_integr_mc5.jpg"/>
          <p:cNvPicPr>
            <a:picLocks noChangeAspect="1"/>
          </p:cNvPicPr>
          <p:nvPr/>
        </p:nvPicPr>
        <p:blipFill rotWithShape="1">
          <a:blip r:embed="rId4" cstate="print"/>
          <a:srcRect r="5168"/>
          <a:stretch/>
        </p:blipFill>
        <p:spPr>
          <a:xfrm>
            <a:off x="395536" y="1772816"/>
            <a:ext cx="3649240" cy="3524250"/>
          </a:xfrm>
          <a:prstGeom prst="rect">
            <a:avLst/>
          </a:prstGeom>
        </p:spPr>
      </p:pic>
      <p:sp>
        <p:nvSpPr>
          <p:cNvPr id="16" name="Espace réservé du contenu 4"/>
          <p:cNvSpPr txBox="1">
            <a:spLocks/>
          </p:cNvSpPr>
          <p:nvPr/>
        </p:nvSpPr>
        <p:spPr>
          <a:xfrm>
            <a:off x="2049897" y="44624"/>
            <a:ext cx="7090167" cy="79208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92075" indent="-92075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sz="14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35718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6"/>
              </a:buBlip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63023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7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895350" indent="-119063" algn="l" defTabSz="914400" rtl="0" eaLnBrk="1" latinLnBrk="0" hangingPunct="1">
              <a:spcBef>
                <a:spcPct val="20000"/>
              </a:spcBef>
              <a:buFontTx/>
              <a:buBlip>
                <a:blip r:embed="rId8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252538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tabLst/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r" fontAlgn="auto">
              <a:spcBef>
                <a:spcPts val="24"/>
              </a:spcBef>
              <a:spcAft>
                <a:spcPts val="0"/>
              </a:spcAft>
            </a:pPr>
            <a:r>
              <a:rPr lang="fr-FR" sz="2400" dirty="0">
                <a:ea typeface="Segoe UI" panose="020B0502040204020203" pitchFamily="34" charset="0"/>
              </a:rPr>
              <a:t> </a:t>
            </a:r>
            <a:r>
              <a:rPr lang="fr-FR" sz="2800" b="1" dirty="0" smtClean="0"/>
              <a:t>Technologie des distributeurs</a:t>
            </a:r>
          </a:p>
          <a:p>
            <a:pPr lvl="2" algn="r" fontAlgn="auto">
              <a:spcBef>
                <a:spcPts val="24"/>
              </a:spcBef>
              <a:spcAft>
                <a:spcPts val="0"/>
              </a:spcAft>
            </a:pPr>
            <a:r>
              <a:rPr lang="fr-FR" sz="1400" b="1" dirty="0">
                <a:ea typeface="Segoe UI" panose="020B0502040204020203" pitchFamily="34" charset="0"/>
              </a:rPr>
              <a:t> </a:t>
            </a:r>
            <a:r>
              <a:rPr lang="fr-FR" sz="2000" dirty="0" smtClean="0">
                <a:ea typeface="Segoe UI" panose="020B0502040204020203" pitchFamily="34" charset="0"/>
              </a:rPr>
              <a:t>Etude technologique des distributeurs télémécanique</a:t>
            </a:r>
            <a:endParaRPr lang="fr-FR" sz="2000" dirty="0">
              <a:ea typeface="Segoe UI" panose="020B0502040204020203" pitchFamily="34" charset="0"/>
            </a:endParaRPr>
          </a:p>
          <a:p>
            <a:pPr marL="520700" lvl="2" indent="0" fontAlgn="auto">
              <a:spcBef>
                <a:spcPts val="24"/>
              </a:spcBef>
              <a:spcAft>
                <a:spcPts val="0"/>
              </a:spcAft>
              <a:buNone/>
            </a:pPr>
            <a:endParaRPr lang="fr-FR" sz="1800" dirty="0" smtClean="0">
              <a:ea typeface="Segoe UI" panose="020B0502040204020203" pitchFamily="34" charset="0"/>
            </a:endParaRPr>
          </a:p>
          <a:p>
            <a:pPr marL="520700" lvl="2" indent="0" fontAlgn="auto">
              <a:spcBef>
                <a:spcPts val="24"/>
              </a:spcBef>
              <a:spcAft>
                <a:spcPts val="0"/>
              </a:spcAft>
              <a:buNone/>
            </a:pPr>
            <a:endParaRPr lang="fr-FR" sz="1400" dirty="0" smtClean="0">
              <a:ea typeface="Segoe UI" panose="020B0502040204020203" pitchFamily="34" charset="0"/>
            </a:endParaRPr>
          </a:p>
        </p:txBody>
      </p:sp>
      <p:sp>
        <p:nvSpPr>
          <p:cNvPr id="21" name="Espace réservé du contenu 4"/>
          <p:cNvSpPr txBox="1">
            <a:spLocks/>
          </p:cNvSpPr>
          <p:nvPr/>
        </p:nvSpPr>
        <p:spPr>
          <a:xfrm>
            <a:off x="420408" y="983974"/>
            <a:ext cx="8544080" cy="43204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92075" indent="-92075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sz="14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35718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6"/>
              </a:buBlip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63023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7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895350" indent="-119063" algn="l" defTabSz="914400" rtl="0" eaLnBrk="1" latinLnBrk="0" hangingPunct="1">
              <a:spcBef>
                <a:spcPct val="20000"/>
              </a:spcBef>
              <a:buFontTx/>
              <a:buBlip>
                <a:blip r:embed="rId8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252538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tabLst/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fr-FR" sz="2000" dirty="0" smtClean="0"/>
              <a:t> Fonctionnement </a:t>
            </a:r>
            <a:r>
              <a:rPr lang="fr-FR" sz="2000" dirty="0"/>
              <a:t>d’un distributeur à commande électropneumatique </a:t>
            </a:r>
            <a:r>
              <a:rPr lang="fr-FR" sz="2000" dirty="0" smtClean="0"/>
              <a:t>:</a:t>
            </a:r>
            <a:endParaRPr lang="fr-FR" sz="2000" dirty="0"/>
          </a:p>
        </p:txBody>
      </p:sp>
      <p:sp>
        <p:nvSpPr>
          <p:cNvPr id="22" name="AutoShape 29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316416" y="6503991"/>
            <a:ext cx="376237" cy="333375"/>
          </a:xfrm>
          <a:prstGeom prst="actionButtonHome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fr-FR"/>
          </a:p>
        </p:txBody>
      </p:sp>
      <p:sp>
        <p:nvSpPr>
          <p:cNvPr id="23" name="Bouton d'action : Vidéo 22">
            <a:hlinkClick r:id="rId9" action="ppaction://program" highlightClick="1"/>
          </p:cNvPr>
          <p:cNvSpPr/>
          <p:nvPr/>
        </p:nvSpPr>
        <p:spPr bwMode="auto">
          <a:xfrm>
            <a:off x="1378585" y="5831616"/>
            <a:ext cx="720080" cy="504056"/>
          </a:xfrm>
          <a:prstGeom prst="actionButtonMovie">
            <a:avLst/>
          </a:prstGeom>
          <a:solidFill>
            <a:srgbClr val="ED759C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1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act_manuel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1556792"/>
            <a:ext cx="6714276" cy="3666710"/>
          </a:xfrm>
          <a:prstGeom prst="rect">
            <a:avLst/>
          </a:prstGeom>
        </p:spPr>
      </p:pic>
      <p:sp>
        <p:nvSpPr>
          <p:cNvPr id="6" name="Espace réservé du contenu 4"/>
          <p:cNvSpPr txBox="1">
            <a:spLocks/>
          </p:cNvSpPr>
          <p:nvPr/>
        </p:nvSpPr>
        <p:spPr>
          <a:xfrm>
            <a:off x="2049897" y="44624"/>
            <a:ext cx="7090167" cy="79208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92075" indent="-92075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4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35718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63023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895350" indent="-119063" algn="l" defTabSz="914400" rtl="0" eaLnBrk="1" latinLnBrk="0" hangingPunct="1">
              <a:spcBef>
                <a:spcPct val="20000"/>
              </a:spcBef>
              <a:buFontTx/>
              <a:buBlip>
                <a:blip r:embed="rId6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252538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tabLst/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r" fontAlgn="auto">
              <a:spcBef>
                <a:spcPts val="24"/>
              </a:spcBef>
              <a:spcAft>
                <a:spcPts val="0"/>
              </a:spcAft>
            </a:pPr>
            <a:r>
              <a:rPr lang="fr-FR" sz="2400" dirty="0">
                <a:ea typeface="Segoe UI" panose="020B0502040204020203" pitchFamily="34" charset="0"/>
              </a:rPr>
              <a:t> </a:t>
            </a:r>
            <a:r>
              <a:rPr lang="fr-FR" sz="2800" b="1" dirty="0" smtClean="0"/>
              <a:t>Technologie des distributeurs</a:t>
            </a:r>
          </a:p>
          <a:p>
            <a:pPr lvl="2" algn="r" fontAlgn="auto">
              <a:spcBef>
                <a:spcPts val="24"/>
              </a:spcBef>
              <a:spcAft>
                <a:spcPts val="0"/>
              </a:spcAft>
            </a:pPr>
            <a:r>
              <a:rPr lang="fr-FR" sz="1400" b="1" dirty="0">
                <a:ea typeface="Segoe UI" panose="020B0502040204020203" pitchFamily="34" charset="0"/>
              </a:rPr>
              <a:t> </a:t>
            </a:r>
            <a:r>
              <a:rPr lang="fr-FR" sz="2000" dirty="0" smtClean="0">
                <a:ea typeface="Segoe UI" panose="020B0502040204020203" pitchFamily="34" charset="0"/>
              </a:rPr>
              <a:t>Etude technologique des distributeurs télémécanique</a:t>
            </a:r>
            <a:endParaRPr lang="fr-FR" sz="2000" dirty="0">
              <a:ea typeface="Segoe UI" panose="020B0502040204020203" pitchFamily="34" charset="0"/>
            </a:endParaRPr>
          </a:p>
          <a:p>
            <a:pPr marL="520700" lvl="2" indent="0" fontAlgn="auto">
              <a:spcBef>
                <a:spcPts val="24"/>
              </a:spcBef>
              <a:spcAft>
                <a:spcPts val="0"/>
              </a:spcAft>
              <a:buNone/>
            </a:pPr>
            <a:endParaRPr lang="fr-FR" sz="1800" dirty="0" smtClean="0">
              <a:ea typeface="Segoe UI" panose="020B0502040204020203" pitchFamily="34" charset="0"/>
            </a:endParaRPr>
          </a:p>
          <a:p>
            <a:pPr marL="520700" lvl="2" indent="0" fontAlgn="auto">
              <a:spcBef>
                <a:spcPts val="24"/>
              </a:spcBef>
              <a:spcAft>
                <a:spcPts val="0"/>
              </a:spcAft>
              <a:buNone/>
            </a:pPr>
            <a:endParaRPr lang="fr-FR" sz="1400" dirty="0" smtClean="0">
              <a:ea typeface="Segoe UI" panose="020B0502040204020203" pitchFamily="34" charset="0"/>
            </a:endParaRPr>
          </a:p>
        </p:txBody>
      </p:sp>
      <p:sp>
        <p:nvSpPr>
          <p:cNvPr id="5" name="AutoShape 29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316416" y="6503991"/>
            <a:ext cx="376237" cy="333375"/>
          </a:xfrm>
          <a:prstGeom prst="actionButtonHome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4"/>
          <p:cNvSpPr txBox="1">
            <a:spLocks/>
          </p:cNvSpPr>
          <p:nvPr/>
        </p:nvSpPr>
        <p:spPr>
          <a:xfrm>
            <a:off x="2049897" y="44624"/>
            <a:ext cx="7090167" cy="79208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92075" indent="-92075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14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35718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63023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895350" indent="-119063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252538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tabLst/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r" fontAlgn="auto">
              <a:spcBef>
                <a:spcPts val="24"/>
              </a:spcBef>
              <a:spcAft>
                <a:spcPts val="0"/>
              </a:spcAft>
            </a:pPr>
            <a:r>
              <a:rPr lang="fr-FR" sz="2400" dirty="0">
                <a:ea typeface="Segoe UI" panose="020B0502040204020203" pitchFamily="34" charset="0"/>
              </a:rPr>
              <a:t> </a:t>
            </a:r>
            <a:r>
              <a:rPr lang="fr-FR" sz="2800" b="1" dirty="0" smtClean="0"/>
              <a:t>Choix d’un distributeur</a:t>
            </a:r>
          </a:p>
          <a:p>
            <a:pPr marL="520700" lvl="2" indent="0" fontAlgn="auto">
              <a:spcBef>
                <a:spcPts val="24"/>
              </a:spcBef>
              <a:spcAft>
                <a:spcPts val="0"/>
              </a:spcAft>
              <a:buNone/>
            </a:pPr>
            <a:endParaRPr lang="fr-FR" sz="1800" dirty="0" smtClean="0">
              <a:ea typeface="Segoe UI" panose="020B0502040204020203" pitchFamily="34" charset="0"/>
            </a:endParaRPr>
          </a:p>
          <a:p>
            <a:pPr marL="520700" lvl="2" indent="0" fontAlgn="auto">
              <a:spcBef>
                <a:spcPts val="24"/>
              </a:spcBef>
              <a:spcAft>
                <a:spcPts val="0"/>
              </a:spcAft>
              <a:buNone/>
            </a:pPr>
            <a:endParaRPr lang="fr-FR" sz="1400" dirty="0" smtClean="0">
              <a:ea typeface="Segoe UI" panose="020B0502040204020203" pitchFamily="34" charset="0"/>
            </a:endParaRPr>
          </a:p>
        </p:txBody>
      </p:sp>
      <p:sp>
        <p:nvSpPr>
          <p:cNvPr id="11" name="Espace réservé du contenu 4"/>
          <p:cNvSpPr txBox="1">
            <a:spLocks/>
          </p:cNvSpPr>
          <p:nvPr/>
        </p:nvSpPr>
        <p:spPr>
          <a:xfrm>
            <a:off x="388842" y="1124744"/>
            <a:ext cx="8352928" cy="43204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92075" indent="-92075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14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35718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63023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895350" indent="-119063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252538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tabLst/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fr-FR" sz="2400" dirty="0" smtClean="0"/>
              <a:t> </a:t>
            </a:r>
            <a:r>
              <a:rPr lang="fr-FR" sz="2400" b="1" dirty="0" smtClean="0"/>
              <a:t>Choix </a:t>
            </a:r>
            <a:r>
              <a:rPr lang="fr-FR" sz="2400" b="1" dirty="0"/>
              <a:t>du type </a:t>
            </a:r>
            <a:r>
              <a:rPr lang="fr-FR" sz="2400" dirty="0"/>
              <a:t>de distributeur : 2/2, 3/2, 4/2, 5/2 ou </a:t>
            </a:r>
            <a:r>
              <a:rPr lang="fr-FR" sz="2400" dirty="0" smtClean="0"/>
              <a:t>5/3.</a:t>
            </a:r>
            <a:endParaRPr lang="fr-FR" sz="2400" dirty="0"/>
          </a:p>
        </p:txBody>
      </p:sp>
      <p:sp>
        <p:nvSpPr>
          <p:cNvPr id="12" name="Espace réservé du contenu 4"/>
          <p:cNvSpPr txBox="1">
            <a:spLocks/>
          </p:cNvSpPr>
          <p:nvPr/>
        </p:nvSpPr>
        <p:spPr>
          <a:xfrm>
            <a:off x="388842" y="1700808"/>
            <a:ext cx="8352928" cy="43204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92075" indent="-92075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14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35718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63023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895350" indent="-119063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252538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tabLst/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sz="2400" dirty="0" smtClean="0"/>
              <a:t> </a:t>
            </a:r>
            <a:r>
              <a:rPr lang="fr-FR" sz="2400" b="1" dirty="0" smtClean="0"/>
              <a:t>Choix </a:t>
            </a:r>
            <a:r>
              <a:rPr lang="fr-FR" sz="2400" b="1" dirty="0"/>
              <a:t>du </a:t>
            </a:r>
            <a:r>
              <a:rPr lang="fr-FR" sz="2400" b="1" dirty="0" smtClean="0"/>
              <a:t>comportement </a:t>
            </a:r>
            <a:r>
              <a:rPr lang="fr-FR" sz="2400" b="1" dirty="0"/>
              <a:t>bistable</a:t>
            </a:r>
            <a:r>
              <a:rPr lang="fr-FR" sz="2400" dirty="0"/>
              <a:t> ou </a:t>
            </a:r>
            <a:r>
              <a:rPr lang="fr-FR" sz="2400" b="1" dirty="0" smtClean="0"/>
              <a:t>monostable.</a:t>
            </a:r>
            <a:endParaRPr lang="fr-FR" sz="2400" b="1" dirty="0"/>
          </a:p>
        </p:txBody>
      </p:sp>
      <p:sp>
        <p:nvSpPr>
          <p:cNvPr id="13" name="Espace réservé du contenu 4"/>
          <p:cNvSpPr txBox="1">
            <a:spLocks/>
          </p:cNvSpPr>
          <p:nvPr/>
        </p:nvSpPr>
        <p:spPr>
          <a:xfrm>
            <a:off x="388842" y="2348880"/>
            <a:ext cx="8352928" cy="18002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92075" indent="-92075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14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35718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63023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895350" indent="-119063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252538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tabLst/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sz="2400" dirty="0" smtClean="0"/>
              <a:t> </a:t>
            </a:r>
            <a:r>
              <a:rPr lang="fr-FR" sz="2400" b="1" dirty="0" smtClean="0"/>
              <a:t>Choix </a:t>
            </a:r>
            <a:r>
              <a:rPr lang="fr-FR" sz="2400" b="1" dirty="0"/>
              <a:t>du type de pilotage</a:t>
            </a:r>
            <a:r>
              <a:rPr lang="fr-FR" sz="2400" dirty="0"/>
              <a:t> : </a:t>
            </a:r>
            <a:endParaRPr lang="fr-FR" sz="2400" dirty="0" smtClean="0"/>
          </a:p>
          <a:p>
            <a:pPr marL="4320000" lvl="1" algn="just"/>
            <a:r>
              <a:rPr lang="fr-FR" sz="2400" dirty="0" smtClean="0"/>
              <a:t>électrique</a:t>
            </a:r>
            <a:r>
              <a:rPr lang="fr-FR" sz="2400" dirty="0"/>
              <a:t>, </a:t>
            </a:r>
            <a:endParaRPr lang="fr-FR" sz="2400" dirty="0" smtClean="0"/>
          </a:p>
          <a:p>
            <a:pPr marL="4320000" lvl="1" algn="just"/>
            <a:r>
              <a:rPr lang="fr-FR" sz="2400" dirty="0"/>
              <a:t>p</a:t>
            </a:r>
            <a:r>
              <a:rPr lang="fr-FR" sz="2400" dirty="0" smtClean="0"/>
              <a:t>neumatique,</a:t>
            </a:r>
          </a:p>
          <a:p>
            <a:pPr marL="4320000" lvl="1" algn="just"/>
            <a:r>
              <a:rPr lang="fr-FR" sz="2400" dirty="0" smtClean="0"/>
              <a:t>électropneumatique</a:t>
            </a:r>
            <a:endParaRPr lang="fr-FR" sz="2400" b="1" dirty="0"/>
          </a:p>
        </p:txBody>
      </p:sp>
      <p:sp>
        <p:nvSpPr>
          <p:cNvPr id="14" name="Espace réservé du contenu 4"/>
          <p:cNvSpPr txBox="1">
            <a:spLocks/>
          </p:cNvSpPr>
          <p:nvPr/>
        </p:nvSpPr>
        <p:spPr>
          <a:xfrm>
            <a:off x="388842" y="4365103"/>
            <a:ext cx="8791670" cy="103075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92075" indent="-92075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14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35718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63023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895350" indent="-119063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252538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tabLst/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3600" lvl="0" indent="-93600">
              <a:spcBef>
                <a:spcPts val="24"/>
              </a:spcBef>
            </a:pPr>
            <a:r>
              <a:rPr lang="fr-FR" sz="2400" dirty="0" smtClean="0"/>
              <a:t> </a:t>
            </a:r>
            <a:r>
              <a:rPr lang="fr-FR" sz="2400" b="1" dirty="0" smtClean="0"/>
              <a:t>Choix </a:t>
            </a:r>
            <a:r>
              <a:rPr lang="fr-FR" sz="2400" b="1" dirty="0"/>
              <a:t>de l’implantation </a:t>
            </a:r>
            <a:r>
              <a:rPr lang="fr-FR" sz="2400" dirty="0"/>
              <a:t>: distributeur isolé, montage sur embase associable, montage sur interface « bus de terrain »</a:t>
            </a:r>
          </a:p>
        </p:txBody>
      </p:sp>
      <p:sp>
        <p:nvSpPr>
          <p:cNvPr id="15" name="Espace réservé du contenu 4"/>
          <p:cNvSpPr txBox="1">
            <a:spLocks/>
          </p:cNvSpPr>
          <p:nvPr/>
        </p:nvSpPr>
        <p:spPr>
          <a:xfrm>
            <a:off x="388842" y="5395862"/>
            <a:ext cx="8791670" cy="103075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92075" indent="-92075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14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35718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63023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895350" indent="-119063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252538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tabLst/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3600" lvl="0" indent="-93600" algn="just"/>
            <a:r>
              <a:rPr lang="fr-FR" sz="2400" dirty="0" smtClean="0"/>
              <a:t> </a:t>
            </a:r>
            <a:r>
              <a:rPr lang="fr-FR" sz="2400" b="1" dirty="0" smtClean="0"/>
              <a:t>Choix </a:t>
            </a:r>
            <a:r>
              <a:rPr lang="fr-FR" sz="2400" b="1" dirty="0"/>
              <a:t>du calibre </a:t>
            </a:r>
            <a:r>
              <a:rPr lang="fr-FR" sz="2400" dirty="0"/>
              <a:t>correspondant au débit normalisé de l’appareil (</a:t>
            </a:r>
            <a:r>
              <a:rPr lang="fr-FR" sz="2400" dirty="0" err="1"/>
              <a:t>Kv</a:t>
            </a:r>
            <a:r>
              <a:rPr lang="fr-FR" sz="2400" dirty="0"/>
              <a:t>, Cv, </a:t>
            </a:r>
            <a:r>
              <a:rPr lang="fr-FR" sz="2400" dirty="0" err="1"/>
              <a:t>Qn</a:t>
            </a:r>
            <a:r>
              <a:rPr lang="fr-FR" sz="2400" dirty="0"/>
              <a:t>…)</a:t>
            </a:r>
          </a:p>
        </p:txBody>
      </p:sp>
      <p:sp>
        <p:nvSpPr>
          <p:cNvPr id="9" name="AutoShape 29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316416" y="6503991"/>
            <a:ext cx="376237" cy="333375"/>
          </a:xfrm>
          <a:prstGeom prst="actionButtonHome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244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4"/>
          <p:cNvSpPr txBox="1">
            <a:spLocks/>
          </p:cNvSpPr>
          <p:nvPr/>
        </p:nvSpPr>
        <p:spPr>
          <a:xfrm>
            <a:off x="2049897" y="44624"/>
            <a:ext cx="7090167" cy="79208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92075" indent="-92075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4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35718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63023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895350" indent="-119063" algn="l" defTabSz="914400" rtl="0" eaLnBrk="1" latinLnBrk="0" hangingPunct="1">
              <a:spcBef>
                <a:spcPct val="20000"/>
              </a:spcBef>
              <a:buFontTx/>
              <a:buBlip>
                <a:blip r:embed="rId6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252538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tabLst/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r" fontAlgn="auto">
              <a:spcBef>
                <a:spcPts val="24"/>
              </a:spcBef>
              <a:spcAft>
                <a:spcPts val="0"/>
              </a:spcAft>
            </a:pPr>
            <a:r>
              <a:rPr lang="fr-FR" sz="2400" dirty="0">
                <a:ea typeface="Segoe UI" panose="020B0502040204020203" pitchFamily="34" charset="0"/>
              </a:rPr>
              <a:t> </a:t>
            </a:r>
            <a:r>
              <a:rPr lang="fr-FR" sz="2800" b="1" dirty="0" smtClean="0"/>
              <a:t>Choix d’un distributeur</a:t>
            </a:r>
          </a:p>
          <a:p>
            <a:pPr lvl="2" algn="r" fontAlgn="auto">
              <a:spcBef>
                <a:spcPts val="24"/>
              </a:spcBef>
              <a:spcAft>
                <a:spcPts val="0"/>
              </a:spcAft>
            </a:pPr>
            <a:r>
              <a:rPr lang="fr-FR" sz="2600" b="1" dirty="0"/>
              <a:t> </a:t>
            </a:r>
            <a:r>
              <a:rPr lang="fr-FR" sz="2000" dirty="0">
                <a:ea typeface="Segoe UI" panose="020B0502040204020203" pitchFamily="34" charset="0"/>
              </a:rPr>
              <a:t>Choix du type de pilotage</a:t>
            </a:r>
          </a:p>
          <a:p>
            <a:pPr marL="520700" lvl="2" indent="0" fontAlgn="auto">
              <a:spcBef>
                <a:spcPts val="24"/>
              </a:spcBef>
              <a:spcAft>
                <a:spcPts val="0"/>
              </a:spcAft>
              <a:buNone/>
            </a:pPr>
            <a:endParaRPr lang="fr-FR" sz="1800" dirty="0" smtClean="0">
              <a:ea typeface="Segoe UI" panose="020B0502040204020203" pitchFamily="34" charset="0"/>
            </a:endParaRPr>
          </a:p>
          <a:p>
            <a:pPr marL="520700" lvl="2" indent="0" fontAlgn="auto">
              <a:spcBef>
                <a:spcPts val="24"/>
              </a:spcBef>
              <a:spcAft>
                <a:spcPts val="0"/>
              </a:spcAft>
              <a:buNone/>
            </a:pPr>
            <a:endParaRPr lang="fr-FR" sz="1400" dirty="0" smtClean="0">
              <a:ea typeface="Segoe UI" panose="020B0502040204020203" pitchFamily="34" charset="0"/>
            </a:endParaRPr>
          </a:p>
        </p:txBody>
      </p:sp>
      <p:sp>
        <p:nvSpPr>
          <p:cNvPr id="8" name="Espace réservé du contenu 4"/>
          <p:cNvSpPr txBox="1">
            <a:spLocks/>
          </p:cNvSpPr>
          <p:nvPr/>
        </p:nvSpPr>
        <p:spPr>
          <a:xfrm>
            <a:off x="179512" y="980728"/>
            <a:ext cx="4471190" cy="57606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92075" indent="-92075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4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35718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63023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895350" indent="-119063" algn="l" defTabSz="914400" rtl="0" eaLnBrk="1" latinLnBrk="0" hangingPunct="1">
              <a:spcBef>
                <a:spcPct val="20000"/>
              </a:spcBef>
              <a:buFontTx/>
              <a:buBlip>
                <a:blip r:embed="rId6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252538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tabLst/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sz="2400" dirty="0" smtClean="0"/>
              <a:t> </a:t>
            </a:r>
            <a:r>
              <a:rPr lang="fr-FR" sz="2400" b="1" dirty="0" smtClean="0"/>
              <a:t>Choix </a:t>
            </a:r>
            <a:r>
              <a:rPr lang="fr-FR" sz="2400" b="1" dirty="0"/>
              <a:t>du type de pilotage</a:t>
            </a:r>
            <a:r>
              <a:rPr lang="fr-FR" sz="2400" dirty="0"/>
              <a:t> : </a:t>
            </a:r>
            <a:endParaRPr lang="fr-FR" sz="2400" dirty="0" smtClean="0"/>
          </a:p>
        </p:txBody>
      </p:sp>
      <p:sp>
        <p:nvSpPr>
          <p:cNvPr id="9" name="Espace réservé du contenu 4"/>
          <p:cNvSpPr txBox="1">
            <a:spLocks/>
          </p:cNvSpPr>
          <p:nvPr/>
        </p:nvSpPr>
        <p:spPr>
          <a:xfrm>
            <a:off x="395536" y="1412776"/>
            <a:ext cx="8064896" cy="122413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92075" indent="-92075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4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35718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63023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895350" indent="-119063" algn="l" defTabSz="914400" rtl="0" eaLnBrk="1" latinLnBrk="0" hangingPunct="1">
              <a:spcBef>
                <a:spcPct val="20000"/>
              </a:spcBef>
              <a:buFontTx/>
              <a:buBlip>
                <a:blip r:embed="rId6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252538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tabLst/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just"/>
            <a:r>
              <a:rPr lang="fr-FR" sz="2000" dirty="0" smtClean="0">
                <a:ea typeface="Segoe UI" panose="020B0502040204020203" pitchFamily="34" charset="0"/>
              </a:rPr>
              <a:t> </a:t>
            </a:r>
            <a:r>
              <a:rPr lang="fr-FR" sz="2000" b="1" dirty="0" smtClean="0">
                <a:ea typeface="Segoe UI" panose="020B0502040204020203" pitchFamily="34" charset="0"/>
              </a:rPr>
              <a:t>pilotage </a:t>
            </a:r>
            <a:r>
              <a:rPr lang="fr-FR" sz="2000" b="1" dirty="0">
                <a:ea typeface="Segoe UI" panose="020B0502040204020203" pitchFamily="34" charset="0"/>
              </a:rPr>
              <a:t>électrique: </a:t>
            </a:r>
            <a:r>
              <a:rPr lang="fr-FR" sz="2000" dirty="0">
                <a:ea typeface="Segoe UI" panose="020B0502040204020203" pitchFamily="34" charset="0"/>
              </a:rPr>
              <a:t>le déplacement du clapet est assuré directement par un électro-aimant. </a:t>
            </a:r>
            <a:endParaRPr lang="fr-FR" sz="2000" dirty="0" smtClean="0">
              <a:ea typeface="Segoe UI" panose="020B0502040204020203" pitchFamily="34" charset="0"/>
            </a:endParaRPr>
          </a:p>
          <a:p>
            <a:pPr lvl="2" algn="just"/>
            <a:r>
              <a:rPr lang="fr-FR" sz="2000" dirty="0">
                <a:ea typeface="Segoe UI" panose="020B0502040204020203" pitchFamily="34" charset="0"/>
              </a:rPr>
              <a:t> </a:t>
            </a:r>
            <a:r>
              <a:rPr lang="fr-FR" sz="2000" i="1" dirty="0" smtClean="0">
                <a:ea typeface="Segoe UI" panose="020B0502040204020203" pitchFamily="34" charset="0"/>
              </a:rPr>
              <a:t>réservé </a:t>
            </a:r>
            <a:r>
              <a:rPr lang="fr-FR" sz="2000" i="1" dirty="0">
                <a:ea typeface="Segoe UI" panose="020B0502040204020203" pitchFamily="34" charset="0"/>
              </a:rPr>
              <a:t>aux mini-vérins, ventouses et interfaces électropneumatiques. </a:t>
            </a:r>
            <a:endParaRPr lang="fr-FR" sz="2000" i="1" dirty="0" smtClean="0">
              <a:ea typeface="Segoe UI" panose="020B0502040204020203" pitchFamily="34" charset="0"/>
            </a:endParaRPr>
          </a:p>
        </p:txBody>
      </p:sp>
      <p:sp>
        <p:nvSpPr>
          <p:cNvPr id="10" name="Espace réservé du contenu 4"/>
          <p:cNvSpPr txBox="1">
            <a:spLocks/>
          </p:cNvSpPr>
          <p:nvPr/>
        </p:nvSpPr>
        <p:spPr>
          <a:xfrm>
            <a:off x="395536" y="3140968"/>
            <a:ext cx="7992888" cy="86409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92075" indent="-92075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4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35718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63023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895350" indent="-119063" algn="l" defTabSz="914400" rtl="0" eaLnBrk="1" latinLnBrk="0" hangingPunct="1">
              <a:spcBef>
                <a:spcPct val="20000"/>
              </a:spcBef>
              <a:buFontTx/>
              <a:buBlip>
                <a:blip r:embed="rId6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252538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tabLst/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just"/>
            <a:r>
              <a:rPr lang="fr-FR" sz="2000" dirty="0" smtClean="0">
                <a:ea typeface="Segoe UI" panose="020B0502040204020203" pitchFamily="34" charset="0"/>
              </a:rPr>
              <a:t> </a:t>
            </a:r>
            <a:r>
              <a:rPr lang="fr-FR" sz="2000" b="1" dirty="0" smtClean="0">
                <a:ea typeface="Segoe UI" panose="020B0502040204020203" pitchFamily="34" charset="0"/>
              </a:rPr>
              <a:t>pilotage pneumatique</a:t>
            </a:r>
            <a:r>
              <a:rPr lang="fr-FR" sz="2000" dirty="0">
                <a:ea typeface="Segoe UI" panose="020B0502040204020203" pitchFamily="34" charset="0"/>
              </a:rPr>
              <a:t>: en voie de disparition excepté pour les bloqueurs 2/2.</a:t>
            </a:r>
          </a:p>
        </p:txBody>
      </p:sp>
      <p:sp>
        <p:nvSpPr>
          <p:cNvPr id="11" name="Espace réservé du contenu 4"/>
          <p:cNvSpPr txBox="1">
            <a:spLocks/>
          </p:cNvSpPr>
          <p:nvPr/>
        </p:nvSpPr>
        <p:spPr>
          <a:xfrm>
            <a:off x="431540" y="4293096"/>
            <a:ext cx="7992888" cy="223224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92075" indent="-92075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4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35718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63023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895350" indent="-119063" algn="l" defTabSz="914400" rtl="0" eaLnBrk="1" latinLnBrk="0" hangingPunct="1">
              <a:spcBef>
                <a:spcPct val="20000"/>
              </a:spcBef>
              <a:buFontTx/>
              <a:buBlip>
                <a:blip r:embed="rId6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252538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tabLst/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just"/>
            <a:r>
              <a:rPr lang="fr-FR" sz="2000" dirty="0" smtClean="0">
                <a:ea typeface="Segoe UI" panose="020B0502040204020203" pitchFamily="34" charset="0"/>
              </a:rPr>
              <a:t> </a:t>
            </a:r>
            <a:r>
              <a:rPr lang="fr-FR" sz="2000" b="1" dirty="0" smtClean="0">
                <a:ea typeface="Segoe UI" panose="020B0502040204020203" pitchFamily="34" charset="0"/>
              </a:rPr>
              <a:t>pilotage </a:t>
            </a:r>
            <a:r>
              <a:rPr lang="fr-FR" sz="2000" b="1" dirty="0">
                <a:ea typeface="Segoe UI" panose="020B0502040204020203" pitchFamily="34" charset="0"/>
              </a:rPr>
              <a:t>électropneumatique: </a:t>
            </a:r>
            <a:r>
              <a:rPr lang="fr-FR" sz="2000" dirty="0">
                <a:ea typeface="Segoe UI" panose="020B0502040204020203" pitchFamily="34" charset="0"/>
              </a:rPr>
              <a:t>le déplacement du tiroir est assuré par l’air comprimé mais celui-ci est admis par l’intermédiaire d’une </a:t>
            </a:r>
            <a:r>
              <a:rPr lang="fr-FR" sz="2000" b="1" dirty="0">
                <a:ea typeface="Segoe UI" panose="020B0502040204020203" pitchFamily="34" charset="0"/>
              </a:rPr>
              <a:t>mini-électrovanne à clapet</a:t>
            </a:r>
            <a:r>
              <a:rPr lang="fr-FR" sz="2000" dirty="0">
                <a:ea typeface="Segoe UI" panose="020B0502040204020203" pitchFamily="34" charset="0"/>
              </a:rPr>
              <a:t>. </a:t>
            </a:r>
            <a:endParaRPr lang="fr-FR" sz="2000" dirty="0" smtClean="0">
              <a:ea typeface="Segoe UI" panose="020B0502040204020203" pitchFamily="34" charset="0"/>
            </a:endParaRPr>
          </a:p>
          <a:p>
            <a:pPr lvl="2" algn="just"/>
            <a:r>
              <a:rPr lang="fr-FR" sz="1800" b="1" dirty="0">
                <a:ea typeface="Segoe UI" panose="020B0502040204020203" pitchFamily="34" charset="0"/>
              </a:rPr>
              <a:t> </a:t>
            </a:r>
            <a:r>
              <a:rPr lang="fr-FR" sz="2000" i="1" dirty="0">
                <a:ea typeface="Segoe UI" panose="020B0502040204020203" pitchFamily="34" charset="0"/>
              </a:rPr>
              <a:t>le plus répandu car il est adapté aux parties commandes électriques tout en assurant une consommation électrique minimale.</a:t>
            </a:r>
          </a:p>
          <a:p>
            <a:pPr lvl="2" algn="just"/>
            <a:endParaRPr lang="fr-FR" sz="2000" i="1" dirty="0">
              <a:ea typeface="Segoe UI" panose="020B0502040204020203" pitchFamily="34" charset="0"/>
            </a:endParaRPr>
          </a:p>
        </p:txBody>
      </p:sp>
      <p:sp>
        <p:nvSpPr>
          <p:cNvPr id="12" name="AutoShape 29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316416" y="6503991"/>
            <a:ext cx="376237" cy="333375"/>
          </a:xfrm>
          <a:prstGeom prst="actionButtonHome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5815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23528" y="980728"/>
            <a:ext cx="86044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/>
            <a:r>
              <a:rPr lang="fr-FR" sz="2400" b="1" dirty="0">
                <a:solidFill>
                  <a:srgbClr val="4D4D4F"/>
                </a:solidFill>
                <a:latin typeface="Segoe UI" pitchFamily="34" charset="0"/>
                <a:cs typeface="Segoe UI" pitchFamily="34" charset="0"/>
              </a:rPr>
              <a:t>Ex: Interface électropneumatique (doc </a:t>
            </a:r>
            <a:r>
              <a:rPr lang="fr-FR" sz="2400" b="1" dirty="0" err="1">
                <a:solidFill>
                  <a:srgbClr val="4D4D4F"/>
                </a:solidFill>
                <a:latin typeface="Segoe UI" pitchFamily="34" charset="0"/>
                <a:cs typeface="Segoe UI" pitchFamily="34" charset="0"/>
              </a:rPr>
              <a:t>joucomatic</a:t>
            </a:r>
            <a:r>
              <a:rPr lang="fr-FR" sz="2400" b="1" dirty="0">
                <a:solidFill>
                  <a:srgbClr val="4D4D4F"/>
                </a:solidFill>
                <a:latin typeface="Segoe UI" pitchFamily="34" charset="0"/>
                <a:cs typeface="Segoe UI" pitchFamily="34" charset="0"/>
              </a:rPr>
              <a:t>)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844824"/>
            <a:ext cx="627697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" name="Groupe 16"/>
          <p:cNvGrpSpPr/>
          <p:nvPr/>
        </p:nvGrpSpPr>
        <p:grpSpPr>
          <a:xfrm>
            <a:off x="395536" y="2276872"/>
            <a:ext cx="8432570" cy="2430016"/>
            <a:chOff x="467544" y="1988840"/>
            <a:chExt cx="8432570" cy="2430016"/>
          </a:xfrm>
        </p:grpSpPr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7544" y="1988840"/>
              <a:ext cx="5816851" cy="2430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7" name="Picture 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300192" y="2060848"/>
              <a:ext cx="2599922" cy="23475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Espace réservé du contenu 4"/>
          <p:cNvSpPr txBox="1">
            <a:spLocks/>
          </p:cNvSpPr>
          <p:nvPr/>
        </p:nvSpPr>
        <p:spPr>
          <a:xfrm>
            <a:off x="2049897" y="44624"/>
            <a:ext cx="7090167" cy="79208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92075" indent="-92075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sz="14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35718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6"/>
              </a:buBlip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63023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7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895350" indent="-119063" algn="l" defTabSz="914400" rtl="0" eaLnBrk="1" latinLnBrk="0" hangingPunct="1">
              <a:spcBef>
                <a:spcPct val="20000"/>
              </a:spcBef>
              <a:buFontTx/>
              <a:buBlip>
                <a:blip r:embed="rId8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252538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tabLst/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r" fontAlgn="auto">
              <a:spcBef>
                <a:spcPts val="24"/>
              </a:spcBef>
              <a:spcAft>
                <a:spcPts val="0"/>
              </a:spcAft>
            </a:pPr>
            <a:r>
              <a:rPr lang="fr-FR" sz="2400" dirty="0">
                <a:ea typeface="Segoe UI" panose="020B0502040204020203" pitchFamily="34" charset="0"/>
              </a:rPr>
              <a:t> </a:t>
            </a:r>
            <a:r>
              <a:rPr lang="fr-FR" sz="2800" b="1" dirty="0" smtClean="0"/>
              <a:t>Choix d’un distributeur</a:t>
            </a:r>
          </a:p>
          <a:p>
            <a:pPr lvl="2" algn="r" fontAlgn="auto">
              <a:spcBef>
                <a:spcPts val="24"/>
              </a:spcBef>
              <a:spcAft>
                <a:spcPts val="0"/>
              </a:spcAft>
            </a:pPr>
            <a:r>
              <a:rPr lang="fr-FR" sz="2600" b="1" dirty="0"/>
              <a:t> </a:t>
            </a:r>
            <a:r>
              <a:rPr lang="fr-FR" sz="2000" dirty="0">
                <a:ea typeface="Segoe UI" panose="020B0502040204020203" pitchFamily="34" charset="0"/>
              </a:rPr>
              <a:t>Choix </a:t>
            </a:r>
            <a:r>
              <a:rPr lang="fr-FR" sz="2000" dirty="0" smtClean="0">
                <a:ea typeface="Segoe UI" panose="020B0502040204020203" pitchFamily="34" charset="0"/>
              </a:rPr>
              <a:t>de l’implantation</a:t>
            </a:r>
            <a:endParaRPr lang="fr-FR" sz="2000" dirty="0">
              <a:ea typeface="Segoe UI" panose="020B0502040204020203" pitchFamily="34" charset="0"/>
            </a:endParaRPr>
          </a:p>
          <a:p>
            <a:pPr marL="520700" lvl="2" indent="0" fontAlgn="auto">
              <a:spcBef>
                <a:spcPts val="24"/>
              </a:spcBef>
              <a:spcAft>
                <a:spcPts val="0"/>
              </a:spcAft>
              <a:buNone/>
            </a:pPr>
            <a:endParaRPr lang="fr-FR" sz="1800" dirty="0" smtClean="0">
              <a:ea typeface="Segoe UI" panose="020B0502040204020203" pitchFamily="34" charset="0"/>
            </a:endParaRPr>
          </a:p>
          <a:p>
            <a:pPr marL="520700" lvl="2" indent="0" fontAlgn="auto">
              <a:spcBef>
                <a:spcPts val="24"/>
              </a:spcBef>
              <a:spcAft>
                <a:spcPts val="0"/>
              </a:spcAft>
              <a:buNone/>
            </a:pPr>
            <a:endParaRPr lang="fr-FR" sz="1400" dirty="0" smtClean="0">
              <a:ea typeface="Segoe UI" panose="020B0502040204020203" pitchFamily="34" charset="0"/>
            </a:endParaRPr>
          </a:p>
        </p:txBody>
      </p:sp>
      <p:sp>
        <p:nvSpPr>
          <p:cNvPr id="8" name="AutoShape 29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316416" y="6503991"/>
            <a:ext cx="376237" cy="333375"/>
          </a:xfrm>
          <a:prstGeom prst="actionButtonHome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0768"/>
            <a:ext cx="8280920" cy="5256584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187624" y="1556792"/>
            <a:ext cx="1008112" cy="523220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Diamètre </a:t>
            </a:r>
          </a:p>
          <a:p>
            <a:pPr algn="ctr"/>
            <a:r>
              <a:rPr lang="fr-FR" sz="1400" dirty="0" smtClean="0"/>
              <a:t>vérin mm</a:t>
            </a:r>
            <a:endParaRPr lang="fr-FR" sz="1400" dirty="0"/>
          </a:p>
        </p:txBody>
      </p:sp>
      <p:sp>
        <p:nvSpPr>
          <p:cNvPr id="8" name="ZoneTexte 7"/>
          <p:cNvSpPr txBox="1"/>
          <p:nvPr/>
        </p:nvSpPr>
        <p:spPr>
          <a:xfrm>
            <a:off x="6804248" y="1484784"/>
            <a:ext cx="1008112" cy="523220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Taux de charge</a:t>
            </a:r>
            <a:endParaRPr lang="fr-FR" sz="1400" dirty="0"/>
          </a:p>
        </p:txBody>
      </p:sp>
      <p:sp>
        <p:nvSpPr>
          <p:cNvPr id="9" name="ZoneTexte 8"/>
          <p:cNvSpPr txBox="1"/>
          <p:nvPr/>
        </p:nvSpPr>
        <p:spPr>
          <a:xfrm>
            <a:off x="4932040" y="1844824"/>
            <a:ext cx="1008112" cy="523220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Tps d’une course s</a:t>
            </a:r>
            <a:endParaRPr lang="fr-FR" sz="1400" dirty="0"/>
          </a:p>
        </p:txBody>
      </p:sp>
      <p:sp>
        <p:nvSpPr>
          <p:cNvPr id="10" name="ZoneTexte 9"/>
          <p:cNvSpPr txBox="1"/>
          <p:nvPr/>
        </p:nvSpPr>
        <p:spPr>
          <a:xfrm>
            <a:off x="6804248" y="5877272"/>
            <a:ext cx="1008112" cy="523220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Pression bars</a:t>
            </a:r>
            <a:endParaRPr lang="fr-FR" sz="1400" dirty="0"/>
          </a:p>
        </p:txBody>
      </p:sp>
      <p:sp>
        <p:nvSpPr>
          <p:cNvPr id="11" name="ZoneTexte 10"/>
          <p:cNvSpPr txBox="1"/>
          <p:nvPr/>
        </p:nvSpPr>
        <p:spPr>
          <a:xfrm>
            <a:off x="4211960" y="1321604"/>
            <a:ext cx="1008112" cy="523220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Course mm</a:t>
            </a:r>
            <a:endParaRPr lang="fr-FR" sz="1400" dirty="0"/>
          </a:p>
        </p:txBody>
      </p:sp>
      <p:sp>
        <p:nvSpPr>
          <p:cNvPr id="12" name="ZoneTexte 11"/>
          <p:cNvSpPr txBox="1"/>
          <p:nvPr/>
        </p:nvSpPr>
        <p:spPr>
          <a:xfrm>
            <a:off x="2627784" y="1340768"/>
            <a:ext cx="1008112" cy="523220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Cylindrée</a:t>
            </a:r>
          </a:p>
          <a:p>
            <a:pPr algn="ctr"/>
            <a:r>
              <a:rPr lang="fr-FR" sz="1400" dirty="0" smtClean="0"/>
              <a:t>cm</a:t>
            </a:r>
            <a:r>
              <a:rPr lang="fr-FR" sz="1400" baseline="30000" dirty="0" smtClean="0"/>
              <a:t>3</a:t>
            </a:r>
            <a:endParaRPr lang="fr-FR" sz="1400" baseline="30000" dirty="0"/>
          </a:p>
        </p:txBody>
      </p:sp>
      <p:sp>
        <p:nvSpPr>
          <p:cNvPr id="13" name="ZoneTexte 12"/>
          <p:cNvSpPr txBox="1"/>
          <p:nvPr/>
        </p:nvSpPr>
        <p:spPr>
          <a:xfrm>
            <a:off x="827584" y="5661248"/>
            <a:ext cx="576064" cy="307777"/>
          </a:xfrm>
          <a:prstGeom prst="rect">
            <a:avLst/>
          </a:prstGeom>
          <a:solidFill>
            <a:srgbClr val="FF996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dirty="0" err="1" smtClean="0">
                <a:solidFill>
                  <a:srgbClr val="FF0000"/>
                </a:solidFill>
              </a:rPr>
              <a:t>Kv</a:t>
            </a:r>
            <a:endParaRPr lang="fr-FR" sz="1400" baseline="30000" dirty="0">
              <a:solidFill>
                <a:srgbClr val="FF0000"/>
              </a:solidFill>
            </a:endParaRPr>
          </a:p>
        </p:txBody>
      </p:sp>
      <p:sp>
        <p:nvSpPr>
          <p:cNvPr id="16" name="Espace réservé du contenu 4"/>
          <p:cNvSpPr txBox="1">
            <a:spLocks/>
          </p:cNvSpPr>
          <p:nvPr/>
        </p:nvSpPr>
        <p:spPr>
          <a:xfrm>
            <a:off x="2049897" y="44624"/>
            <a:ext cx="7090167" cy="79208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92075" indent="-92075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4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35718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63023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895350" indent="-119063" algn="l" defTabSz="914400" rtl="0" eaLnBrk="1" latinLnBrk="0" hangingPunct="1">
              <a:spcBef>
                <a:spcPct val="20000"/>
              </a:spcBef>
              <a:buFontTx/>
              <a:buBlip>
                <a:blip r:embed="rId6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252538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tabLst/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r" fontAlgn="auto">
              <a:spcBef>
                <a:spcPts val="24"/>
              </a:spcBef>
              <a:spcAft>
                <a:spcPts val="0"/>
              </a:spcAft>
            </a:pPr>
            <a:r>
              <a:rPr lang="fr-FR" sz="2400" dirty="0">
                <a:ea typeface="Segoe UI" panose="020B0502040204020203" pitchFamily="34" charset="0"/>
              </a:rPr>
              <a:t> </a:t>
            </a:r>
            <a:r>
              <a:rPr lang="fr-FR" sz="2800" b="1" dirty="0" smtClean="0"/>
              <a:t>Choix d’un distributeur</a:t>
            </a:r>
          </a:p>
          <a:p>
            <a:pPr lvl="2" algn="r" fontAlgn="auto">
              <a:spcBef>
                <a:spcPts val="24"/>
              </a:spcBef>
              <a:spcAft>
                <a:spcPts val="0"/>
              </a:spcAft>
            </a:pPr>
            <a:r>
              <a:rPr lang="fr-FR" sz="2600" b="1" dirty="0"/>
              <a:t> </a:t>
            </a:r>
            <a:r>
              <a:rPr lang="fr-FR" sz="2000" dirty="0">
                <a:ea typeface="Segoe UI" panose="020B0502040204020203" pitchFamily="34" charset="0"/>
              </a:rPr>
              <a:t>Choix </a:t>
            </a:r>
            <a:r>
              <a:rPr lang="fr-FR" sz="2000" dirty="0" smtClean="0">
                <a:ea typeface="Segoe UI" panose="020B0502040204020203" pitchFamily="34" charset="0"/>
              </a:rPr>
              <a:t>du calibre K</a:t>
            </a:r>
            <a:r>
              <a:rPr lang="fr-FR" sz="2000" baseline="-25000" dirty="0" smtClean="0">
                <a:ea typeface="Segoe UI" panose="020B0502040204020203" pitchFamily="34" charset="0"/>
              </a:rPr>
              <a:t>V</a:t>
            </a:r>
            <a:endParaRPr lang="fr-FR" sz="2000" baseline="-25000" dirty="0">
              <a:ea typeface="Segoe UI" panose="020B0502040204020203" pitchFamily="34" charset="0"/>
            </a:endParaRPr>
          </a:p>
          <a:p>
            <a:pPr marL="520700" lvl="2" indent="0" fontAlgn="auto">
              <a:spcBef>
                <a:spcPts val="24"/>
              </a:spcBef>
              <a:spcAft>
                <a:spcPts val="0"/>
              </a:spcAft>
              <a:buNone/>
            </a:pPr>
            <a:endParaRPr lang="fr-FR" sz="1800" dirty="0" smtClean="0">
              <a:ea typeface="Segoe UI" panose="020B0502040204020203" pitchFamily="34" charset="0"/>
            </a:endParaRPr>
          </a:p>
          <a:p>
            <a:pPr marL="520700" lvl="2" indent="0" fontAlgn="auto">
              <a:spcBef>
                <a:spcPts val="24"/>
              </a:spcBef>
              <a:spcAft>
                <a:spcPts val="0"/>
              </a:spcAft>
              <a:buNone/>
            </a:pPr>
            <a:endParaRPr lang="fr-FR" sz="1400" dirty="0" smtClean="0">
              <a:ea typeface="Segoe UI" panose="020B0502040204020203" pitchFamily="34" charset="0"/>
            </a:endParaRPr>
          </a:p>
        </p:txBody>
      </p:sp>
      <p:sp>
        <p:nvSpPr>
          <p:cNvPr id="14" name="AutoShape 29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316416" y="6503991"/>
            <a:ext cx="376237" cy="333375"/>
          </a:xfrm>
          <a:prstGeom prst="actionButtonHome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Image 4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838324"/>
            <a:ext cx="3656807" cy="386150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867693"/>
            <a:ext cx="3657600" cy="386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e 4"/>
          <p:cNvGrpSpPr/>
          <p:nvPr/>
        </p:nvGrpSpPr>
        <p:grpSpPr>
          <a:xfrm>
            <a:off x="1187624" y="2376478"/>
            <a:ext cx="7513423" cy="2936597"/>
            <a:chOff x="35955" y="52588"/>
            <a:chExt cx="6321821" cy="2419350"/>
          </a:xfrm>
        </p:grpSpPr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55" y="52588"/>
              <a:ext cx="933450" cy="2419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2901" y="692199"/>
              <a:ext cx="904875" cy="17240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0" name="Groupe 39"/>
          <p:cNvGrpSpPr/>
          <p:nvPr/>
        </p:nvGrpSpPr>
        <p:grpSpPr>
          <a:xfrm>
            <a:off x="3347864" y="1478620"/>
            <a:ext cx="5904656" cy="3878311"/>
            <a:chOff x="3347864" y="1478620"/>
            <a:chExt cx="5904656" cy="3878311"/>
          </a:xfrm>
        </p:grpSpPr>
        <p:sp>
          <p:nvSpPr>
            <p:cNvPr id="30" name="Ellipse 29"/>
            <p:cNvSpPr/>
            <p:nvPr/>
          </p:nvSpPr>
          <p:spPr bwMode="auto">
            <a:xfrm>
              <a:off x="3347864" y="3573016"/>
              <a:ext cx="3888432" cy="1783915"/>
            </a:xfrm>
            <a:prstGeom prst="ellipse">
              <a:avLst/>
            </a:prstGeom>
            <a:noFill/>
            <a:ln w="38100" cap="flat" cmpd="sng" algn="ctr">
              <a:solidFill>
                <a:srgbClr val="FF740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600" b="1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</a:endParaRPr>
            </a:p>
          </p:txBody>
        </p:sp>
        <p:sp>
          <p:nvSpPr>
            <p:cNvPr id="33" name="Espace réservé du contenu 4"/>
            <p:cNvSpPr txBox="1">
              <a:spLocks/>
            </p:cNvSpPr>
            <p:nvPr/>
          </p:nvSpPr>
          <p:spPr>
            <a:xfrm>
              <a:off x="5220072" y="1478620"/>
              <a:ext cx="4032448" cy="359704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Autofit/>
            </a:bodyPr>
            <a:lstStyle>
              <a:lvl1pPr marL="92075" indent="-92075" algn="l" defTabSz="914400" rtl="0" eaLnBrk="1" latinLnBrk="0" hangingPunct="1">
                <a:spcBef>
                  <a:spcPct val="20000"/>
                </a:spcBef>
                <a:buFontTx/>
                <a:buBlip>
                  <a:blip r:embed="rId6"/>
                </a:buBlip>
                <a:defRPr sz="1400" kern="1200">
                  <a:solidFill>
                    <a:srgbClr val="4D4D4F"/>
                  </a:solidFill>
                  <a:latin typeface="Segoe UI" pitchFamily="34" charset="0"/>
                  <a:ea typeface="+mn-ea"/>
                  <a:cs typeface="Segoe UI" pitchFamily="34" charset="0"/>
                </a:defRPr>
              </a:lvl1pPr>
              <a:lvl2pPr marL="357188" indent="-109538" algn="l" defTabSz="914400" rtl="0" eaLnBrk="1" latinLnBrk="0" hangingPunct="1">
                <a:spcBef>
                  <a:spcPct val="20000"/>
                </a:spcBef>
                <a:buFontTx/>
                <a:buBlip>
                  <a:blip r:embed="rId7"/>
                </a:buBlip>
                <a:defRPr sz="1200" kern="1200">
                  <a:solidFill>
                    <a:srgbClr val="4D4D4F"/>
                  </a:solidFill>
                  <a:latin typeface="Segoe UI" pitchFamily="34" charset="0"/>
                  <a:ea typeface="+mn-ea"/>
                  <a:cs typeface="Segoe UI" pitchFamily="34" charset="0"/>
                </a:defRPr>
              </a:lvl2pPr>
              <a:lvl3pPr marL="630238" indent="-109538" algn="l" defTabSz="914400" rtl="0" eaLnBrk="1" latinLnBrk="0" hangingPunct="1">
                <a:spcBef>
                  <a:spcPct val="20000"/>
                </a:spcBef>
                <a:buFontTx/>
                <a:buBlip>
                  <a:blip r:embed="rId8"/>
                </a:buBlip>
                <a:defRPr sz="1000" kern="1200">
                  <a:solidFill>
                    <a:srgbClr val="4D4D4F"/>
                  </a:solidFill>
                  <a:latin typeface="Segoe UI" pitchFamily="34" charset="0"/>
                  <a:ea typeface="+mn-ea"/>
                  <a:cs typeface="Segoe UI" pitchFamily="34" charset="0"/>
                </a:defRPr>
              </a:lvl3pPr>
              <a:lvl4pPr marL="895350" indent="-119063" algn="l" defTabSz="914400" rtl="0" eaLnBrk="1" latinLnBrk="0" hangingPunct="1">
                <a:spcBef>
                  <a:spcPct val="20000"/>
                </a:spcBef>
                <a:buFontTx/>
                <a:buBlip>
                  <a:blip r:embed="rId9"/>
                </a:buBlip>
                <a:defRPr sz="1000" kern="1200">
                  <a:solidFill>
                    <a:srgbClr val="4D4D4F"/>
                  </a:solidFill>
                  <a:latin typeface="Segoe UI" pitchFamily="34" charset="0"/>
                  <a:ea typeface="+mn-ea"/>
                  <a:cs typeface="Segoe UI" pitchFamily="34" charset="0"/>
                </a:defRPr>
              </a:lvl4pPr>
              <a:lvl5pPr marL="1252538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tabLst/>
                <a:defRPr sz="1200" kern="1200">
                  <a:solidFill>
                    <a:srgbClr val="4D4D4F"/>
                  </a:solidFill>
                  <a:latin typeface="Segoe UI" pitchFamily="34" charset="0"/>
                  <a:ea typeface="+mn-ea"/>
                  <a:cs typeface="Segoe UI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3" fontAlgn="auto">
                <a:spcBef>
                  <a:spcPts val="24"/>
                </a:spcBef>
                <a:spcAft>
                  <a:spcPts val="0"/>
                </a:spcAft>
              </a:pPr>
              <a:r>
                <a:rPr lang="fr-FR" sz="1800" b="1" dirty="0" smtClean="0">
                  <a:ea typeface="Segoe UI" panose="020B0502040204020203" pitchFamily="34" charset="0"/>
                </a:rPr>
                <a:t> Distributeur de puissance</a:t>
              </a:r>
              <a:endParaRPr lang="fr-FR" sz="900" dirty="0" smtClean="0">
                <a:ea typeface="Segoe UI" panose="020B0502040204020203" pitchFamily="34" charset="0"/>
              </a:endParaRPr>
            </a:p>
          </p:txBody>
        </p:sp>
        <p:cxnSp>
          <p:nvCxnSpPr>
            <p:cNvPr id="34" name="Connecteur droit avec flèche 33"/>
            <p:cNvCxnSpPr/>
            <p:nvPr/>
          </p:nvCxnSpPr>
          <p:spPr bwMode="auto">
            <a:xfrm flipH="1">
              <a:off x="6257236" y="1838324"/>
              <a:ext cx="1195084" cy="1806700"/>
            </a:xfrm>
            <a:prstGeom prst="straightConnector1">
              <a:avLst/>
            </a:prstGeom>
            <a:noFill/>
            <a:ln w="38100" cap="flat" cmpd="sng" algn="ctr">
              <a:solidFill>
                <a:srgbClr val="FF831D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3" name="Groupe 42"/>
          <p:cNvGrpSpPr/>
          <p:nvPr/>
        </p:nvGrpSpPr>
        <p:grpSpPr>
          <a:xfrm>
            <a:off x="2195736" y="5490052"/>
            <a:ext cx="5391855" cy="209781"/>
            <a:chOff x="2195736" y="5490052"/>
            <a:chExt cx="5391855" cy="209781"/>
          </a:xfrm>
        </p:grpSpPr>
        <p:sp>
          <p:nvSpPr>
            <p:cNvPr id="41" name="Rectangle 40"/>
            <p:cNvSpPr/>
            <p:nvPr/>
          </p:nvSpPr>
          <p:spPr bwMode="auto">
            <a:xfrm>
              <a:off x="2195736" y="5589240"/>
              <a:ext cx="5391855" cy="110593"/>
            </a:xfrm>
            <a:prstGeom prst="rect">
              <a:avLst/>
            </a:prstGeom>
            <a:solidFill>
              <a:srgbClr val="FF0000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600" b="1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</a:endParaRPr>
            </a:p>
          </p:txBody>
        </p:sp>
        <p:sp>
          <p:nvSpPr>
            <p:cNvPr id="42" name="Rectangle 41"/>
            <p:cNvSpPr/>
            <p:nvPr/>
          </p:nvSpPr>
          <p:spPr bwMode="auto">
            <a:xfrm>
              <a:off x="5032251" y="5490052"/>
              <a:ext cx="187821" cy="165872"/>
            </a:xfrm>
            <a:prstGeom prst="rect">
              <a:avLst/>
            </a:prstGeom>
            <a:solidFill>
              <a:srgbClr val="FF0000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600" b="1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44" name="Espace réservé du contenu 4"/>
          <p:cNvSpPr txBox="1">
            <a:spLocks/>
          </p:cNvSpPr>
          <p:nvPr/>
        </p:nvSpPr>
        <p:spPr>
          <a:xfrm>
            <a:off x="3851920" y="44624"/>
            <a:ext cx="5328592" cy="79208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92075" indent="-92075" algn="l" defTabSz="914400" rtl="0" eaLnBrk="1" latinLnBrk="0" hangingPunct="1">
              <a:spcBef>
                <a:spcPct val="20000"/>
              </a:spcBef>
              <a:buFontTx/>
              <a:buBlip>
                <a:blip r:embed="rId6"/>
              </a:buBlip>
              <a:defRPr sz="14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35718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7"/>
              </a:buBlip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63023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8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895350" indent="-119063" algn="l" defTabSz="914400" rtl="0" eaLnBrk="1" latinLnBrk="0" hangingPunct="1">
              <a:spcBef>
                <a:spcPct val="20000"/>
              </a:spcBef>
              <a:buFontTx/>
              <a:buBlip>
                <a:blip r:embed="rId9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252538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tabLst/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r" fontAlgn="auto">
              <a:spcBef>
                <a:spcPts val="24"/>
              </a:spcBef>
              <a:spcAft>
                <a:spcPts val="0"/>
              </a:spcAft>
            </a:pPr>
            <a:r>
              <a:rPr lang="fr-FR" sz="2400" dirty="0" smtClean="0">
                <a:ea typeface="Segoe UI" panose="020B0502040204020203" pitchFamily="34" charset="0"/>
              </a:rPr>
              <a:t> </a:t>
            </a:r>
            <a:r>
              <a:rPr lang="fr-FR" sz="2800" b="1" dirty="0" smtClean="0">
                <a:ea typeface="Segoe UI" panose="020B0502040204020203" pitchFamily="34" charset="0"/>
              </a:rPr>
              <a:t>Distributeur</a:t>
            </a:r>
          </a:p>
          <a:p>
            <a:pPr lvl="2" algn="r" fontAlgn="auto">
              <a:spcBef>
                <a:spcPts val="24"/>
              </a:spcBef>
              <a:spcAft>
                <a:spcPts val="0"/>
              </a:spcAft>
            </a:pPr>
            <a:r>
              <a:rPr lang="fr-FR" sz="1600" dirty="0">
                <a:ea typeface="Segoe UI" panose="020B0502040204020203" pitchFamily="34" charset="0"/>
              </a:rPr>
              <a:t> </a:t>
            </a:r>
            <a:r>
              <a:rPr lang="fr-FR" sz="2000" dirty="0" smtClean="0">
                <a:ea typeface="Segoe UI" panose="020B0502040204020203" pitchFamily="34" charset="0"/>
              </a:rPr>
              <a:t>Rôle</a:t>
            </a:r>
          </a:p>
          <a:p>
            <a:pPr marL="520700" lvl="2" indent="0" fontAlgn="auto">
              <a:spcBef>
                <a:spcPts val="24"/>
              </a:spcBef>
              <a:spcAft>
                <a:spcPts val="0"/>
              </a:spcAft>
              <a:buNone/>
            </a:pPr>
            <a:endParaRPr lang="fr-FR" sz="1800" dirty="0" smtClean="0">
              <a:ea typeface="Segoe UI" panose="020B0502040204020203" pitchFamily="34" charset="0"/>
            </a:endParaRPr>
          </a:p>
          <a:p>
            <a:pPr marL="520700" lvl="2" indent="0" fontAlgn="auto">
              <a:spcBef>
                <a:spcPts val="24"/>
              </a:spcBef>
              <a:spcAft>
                <a:spcPts val="0"/>
              </a:spcAft>
              <a:buNone/>
            </a:pPr>
            <a:endParaRPr lang="fr-FR" sz="1400" dirty="0" smtClean="0">
              <a:ea typeface="Segoe UI" panose="020B0502040204020203" pitchFamily="34" charset="0"/>
            </a:endParaRPr>
          </a:p>
        </p:txBody>
      </p:sp>
      <p:sp>
        <p:nvSpPr>
          <p:cNvPr id="45" name="Espace réservé du contenu 4"/>
          <p:cNvSpPr txBox="1">
            <a:spLocks/>
          </p:cNvSpPr>
          <p:nvPr/>
        </p:nvSpPr>
        <p:spPr>
          <a:xfrm>
            <a:off x="179511" y="980728"/>
            <a:ext cx="3444961" cy="67774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92075" indent="-92075" algn="l" defTabSz="914400" rtl="0" eaLnBrk="1" latinLnBrk="0" hangingPunct="1">
              <a:spcBef>
                <a:spcPct val="20000"/>
              </a:spcBef>
              <a:buFontTx/>
              <a:buBlip>
                <a:blip r:embed="rId6"/>
              </a:buBlip>
              <a:defRPr sz="14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35718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7"/>
              </a:buBlip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63023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8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895350" indent="-119063" algn="l" defTabSz="914400" rtl="0" eaLnBrk="1" latinLnBrk="0" hangingPunct="1">
              <a:spcBef>
                <a:spcPct val="20000"/>
              </a:spcBef>
              <a:buFontTx/>
              <a:buBlip>
                <a:blip r:embed="rId9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252538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tabLst/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fontAlgn="auto">
              <a:spcBef>
                <a:spcPts val="24"/>
              </a:spcBef>
              <a:spcAft>
                <a:spcPts val="0"/>
              </a:spcAft>
            </a:pPr>
            <a:r>
              <a:rPr lang="fr-FR" sz="1800" dirty="0" smtClean="0">
                <a:ea typeface="Segoe UI" panose="020B0502040204020203" pitchFamily="34" charset="0"/>
              </a:rPr>
              <a:t> </a:t>
            </a:r>
            <a:r>
              <a:rPr lang="fr-FR" sz="2000" b="1" dirty="0" smtClean="0">
                <a:ea typeface="Segoe UI" panose="020B0502040204020203" pitchFamily="34" charset="0"/>
              </a:rPr>
              <a:t>Vérin double effet</a:t>
            </a:r>
          </a:p>
          <a:p>
            <a:pPr lvl="1" fontAlgn="auto">
              <a:spcBef>
                <a:spcPts val="24"/>
              </a:spcBef>
              <a:spcAft>
                <a:spcPts val="0"/>
              </a:spcAft>
            </a:pPr>
            <a:r>
              <a:rPr lang="fr-FR" sz="2000" b="1" dirty="0" smtClean="0">
                <a:ea typeface="Segoe UI" panose="020B0502040204020203" pitchFamily="34" charset="0"/>
              </a:rPr>
              <a:t> Sortie de tige</a:t>
            </a:r>
            <a:endParaRPr lang="fr-FR" sz="1400" dirty="0" smtClean="0">
              <a:ea typeface="Segoe UI" panose="020B0502040204020203" pitchFamily="34" charset="0"/>
            </a:endParaRPr>
          </a:p>
          <a:p>
            <a:pPr marL="520700" lvl="2" indent="0" fontAlgn="auto">
              <a:spcBef>
                <a:spcPts val="24"/>
              </a:spcBef>
              <a:spcAft>
                <a:spcPts val="0"/>
              </a:spcAft>
              <a:buNone/>
            </a:pPr>
            <a:endParaRPr lang="fr-FR" sz="1100" dirty="0" smtClean="0">
              <a:ea typeface="Segoe UI" panose="020B0502040204020203" pitchFamily="34" charset="0"/>
            </a:endParaRPr>
          </a:p>
        </p:txBody>
      </p:sp>
      <p:grpSp>
        <p:nvGrpSpPr>
          <p:cNvPr id="35" name="Groupe 34"/>
          <p:cNvGrpSpPr/>
          <p:nvPr/>
        </p:nvGrpSpPr>
        <p:grpSpPr>
          <a:xfrm>
            <a:off x="6444208" y="3212976"/>
            <a:ext cx="2708970" cy="2867702"/>
            <a:chOff x="6444208" y="3212976"/>
            <a:chExt cx="2708970" cy="2867702"/>
          </a:xfrm>
        </p:grpSpPr>
        <p:pic>
          <p:nvPicPr>
            <p:cNvPr id="36" name="Image 35" descr="schema_couleur.jpg"/>
            <p:cNvPicPr>
              <a:picLocks noChangeAspect="1"/>
            </p:cNvPicPr>
            <p:nvPr/>
          </p:nvPicPr>
          <p:blipFill rotWithShape="1">
            <a:blip r:embed="rId10" cstate="print"/>
            <a:srcRect l="75322" t="27756" r="6041" b="12804"/>
            <a:stretch/>
          </p:blipFill>
          <p:spPr>
            <a:xfrm>
              <a:off x="7587591" y="3212976"/>
              <a:ext cx="1565587" cy="2867702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 bwMode="auto">
            <a:xfrm>
              <a:off x="6444208" y="4432481"/>
              <a:ext cx="1215391" cy="148647"/>
            </a:xfrm>
            <a:prstGeom prst="rect">
              <a:avLst/>
            </a:prstGeom>
            <a:solidFill>
              <a:srgbClr val="00B0F0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600" b="1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38" name="Groupe 37"/>
          <p:cNvGrpSpPr/>
          <p:nvPr/>
        </p:nvGrpSpPr>
        <p:grpSpPr>
          <a:xfrm>
            <a:off x="1078541" y="1823381"/>
            <a:ext cx="2557355" cy="4053891"/>
            <a:chOff x="1078541" y="1838324"/>
            <a:chExt cx="2557355" cy="4053891"/>
          </a:xfrm>
        </p:grpSpPr>
        <p:pic>
          <p:nvPicPr>
            <p:cNvPr id="39" name="Image 38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0" r="86566" b="14719"/>
            <a:stretch/>
          </p:blipFill>
          <p:spPr>
            <a:xfrm>
              <a:off x="1078541" y="1838324"/>
              <a:ext cx="1121458" cy="4053891"/>
            </a:xfrm>
            <a:prstGeom prst="rect">
              <a:avLst/>
            </a:prstGeom>
          </p:spPr>
        </p:pic>
        <p:sp>
          <p:nvSpPr>
            <p:cNvPr id="46" name="Rectangle 45"/>
            <p:cNvSpPr/>
            <p:nvPr/>
          </p:nvSpPr>
          <p:spPr bwMode="auto">
            <a:xfrm>
              <a:off x="2199999" y="4432481"/>
              <a:ext cx="1435897" cy="148647"/>
            </a:xfrm>
            <a:prstGeom prst="rect">
              <a:avLst/>
            </a:prstGeom>
            <a:solidFill>
              <a:srgbClr val="FF0000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600" b="1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4" name="Groupe 23"/>
          <p:cNvGrpSpPr/>
          <p:nvPr/>
        </p:nvGrpSpPr>
        <p:grpSpPr>
          <a:xfrm>
            <a:off x="864500" y="3213178"/>
            <a:ext cx="8279500" cy="3645026"/>
            <a:chOff x="864500" y="3240358"/>
            <a:chExt cx="8279500" cy="3645026"/>
          </a:xfrm>
        </p:grpSpPr>
        <p:sp>
          <p:nvSpPr>
            <p:cNvPr id="25" name="Ellipse 24"/>
            <p:cNvSpPr/>
            <p:nvPr/>
          </p:nvSpPr>
          <p:spPr bwMode="auto">
            <a:xfrm>
              <a:off x="864500" y="3240358"/>
              <a:ext cx="1835292" cy="2276873"/>
            </a:xfrm>
            <a:prstGeom prst="ellipse">
              <a:avLst/>
            </a:prstGeom>
            <a:noFill/>
            <a:ln w="38100" cap="flat" cmpd="sng" algn="ctr">
              <a:solidFill>
                <a:srgbClr val="ED759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600" b="1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Ellipse 25"/>
            <p:cNvSpPr/>
            <p:nvPr/>
          </p:nvSpPr>
          <p:spPr bwMode="auto">
            <a:xfrm>
              <a:off x="7308304" y="3357195"/>
              <a:ext cx="1835696" cy="2160037"/>
            </a:xfrm>
            <a:prstGeom prst="ellipse">
              <a:avLst/>
            </a:prstGeom>
            <a:noFill/>
            <a:ln w="38100" cap="flat" cmpd="sng" algn="ctr">
              <a:solidFill>
                <a:srgbClr val="ED759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600" b="1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Espace réservé du contenu 4"/>
            <p:cNvSpPr txBox="1">
              <a:spLocks/>
            </p:cNvSpPr>
            <p:nvPr/>
          </p:nvSpPr>
          <p:spPr>
            <a:xfrm>
              <a:off x="2771800" y="6309320"/>
              <a:ext cx="4032448" cy="576064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Autofit/>
            </a:bodyPr>
            <a:lstStyle>
              <a:lvl1pPr marL="92075" indent="-92075" algn="l" defTabSz="914400" rtl="0" eaLnBrk="1" latinLnBrk="0" hangingPunct="1">
                <a:spcBef>
                  <a:spcPct val="20000"/>
                </a:spcBef>
                <a:buFontTx/>
                <a:buBlip>
                  <a:blip r:embed="rId6"/>
                </a:buBlip>
                <a:defRPr sz="1400" kern="1200">
                  <a:solidFill>
                    <a:srgbClr val="4D4D4F"/>
                  </a:solidFill>
                  <a:latin typeface="Segoe UI" pitchFamily="34" charset="0"/>
                  <a:ea typeface="+mn-ea"/>
                  <a:cs typeface="Segoe UI" pitchFamily="34" charset="0"/>
                </a:defRPr>
              </a:lvl1pPr>
              <a:lvl2pPr marL="357188" indent="-109538" algn="l" defTabSz="914400" rtl="0" eaLnBrk="1" latinLnBrk="0" hangingPunct="1">
                <a:spcBef>
                  <a:spcPct val="20000"/>
                </a:spcBef>
                <a:buFontTx/>
                <a:buBlip>
                  <a:blip r:embed="rId7"/>
                </a:buBlip>
                <a:defRPr sz="1200" kern="1200">
                  <a:solidFill>
                    <a:srgbClr val="4D4D4F"/>
                  </a:solidFill>
                  <a:latin typeface="Segoe UI" pitchFamily="34" charset="0"/>
                  <a:ea typeface="+mn-ea"/>
                  <a:cs typeface="Segoe UI" pitchFamily="34" charset="0"/>
                </a:defRPr>
              </a:lvl2pPr>
              <a:lvl3pPr marL="630238" indent="-109538" algn="l" defTabSz="914400" rtl="0" eaLnBrk="1" latinLnBrk="0" hangingPunct="1">
                <a:spcBef>
                  <a:spcPct val="20000"/>
                </a:spcBef>
                <a:buFontTx/>
                <a:buBlip>
                  <a:blip r:embed="rId8"/>
                </a:buBlip>
                <a:defRPr sz="1000" kern="1200">
                  <a:solidFill>
                    <a:srgbClr val="4D4D4F"/>
                  </a:solidFill>
                  <a:latin typeface="Segoe UI" pitchFamily="34" charset="0"/>
                  <a:ea typeface="+mn-ea"/>
                  <a:cs typeface="Segoe UI" pitchFamily="34" charset="0"/>
                </a:defRPr>
              </a:lvl3pPr>
              <a:lvl4pPr marL="895350" indent="-119063" algn="l" defTabSz="914400" rtl="0" eaLnBrk="1" latinLnBrk="0" hangingPunct="1">
                <a:spcBef>
                  <a:spcPct val="20000"/>
                </a:spcBef>
                <a:buFontTx/>
                <a:buBlip>
                  <a:blip r:embed="rId9"/>
                </a:buBlip>
                <a:defRPr sz="1000" kern="1200">
                  <a:solidFill>
                    <a:srgbClr val="4D4D4F"/>
                  </a:solidFill>
                  <a:latin typeface="Segoe UI" pitchFamily="34" charset="0"/>
                  <a:ea typeface="+mn-ea"/>
                  <a:cs typeface="Segoe UI" pitchFamily="34" charset="0"/>
                </a:defRPr>
              </a:lvl4pPr>
              <a:lvl5pPr marL="1252538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tabLst/>
                <a:defRPr sz="1200" kern="1200">
                  <a:solidFill>
                    <a:srgbClr val="4D4D4F"/>
                  </a:solidFill>
                  <a:latin typeface="Segoe UI" pitchFamily="34" charset="0"/>
                  <a:ea typeface="+mn-ea"/>
                  <a:cs typeface="Segoe UI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1" fontAlgn="auto">
                <a:spcBef>
                  <a:spcPts val="24"/>
                </a:spcBef>
                <a:spcAft>
                  <a:spcPts val="0"/>
                </a:spcAft>
              </a:pPr>
              <a:r>
                <a:rPr lang="fr-FR" sz="2000" b="1" dirty="0" smtClean="0">
                  <a:ea typeface="Segoe UI" panose="020B0502040204020203" pitchFamily="34" charset="0"/>
                </a:rPr>
                <a:t>Distributeurs de commande</a:t>
              </a:r>
              <a:endParaRPr lang="fr-FR" sz="1100" dirty="0" smtClean="0">
                <a:ea typeface="Segoe UI" panose="020B0502040204020203" pitchFamily="34" charset="0"/>
              </a:endParaRPr>
            </a:p>
          </p:txBody>
        </p:sp>
        <p:cxnSp>
          <p:nvCxnSpPr>
            <p:cNvPr id="28" name="Connecteur droit avec flèche 27"/>
            <p:cNvCxnSpPr/>
            <p:nvPr/>
          </p:nvCxnSpPr>
          <p:spPr bwMode="auto">
            <a:xfrm flipH="1" flipV="1">
              <a:off x="2339752" y="5200902"/>
              <a:ext cx="936104" cy="964402"/>
            </a:xfrm>
            <a:prstGeom prst="straightConnector1">
              <a:avLst/>
            </a:prstGeom>
            <a:noFill/>
            <a:ln w="38100" cap="flat" cmpd="sng" algn="ctr">
              <a:solidFill>
                <a:srgbClr val="ED759C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" name="Connecteur droit avec flèche 28"/>
            <p:cNvCxnSpPr>
              <a:endCxn id="26" idx="3"/>
            </p:cNvCxnSpPr>
            <p:nvPr/>
          </p:nvCxnSpPr>
          <p:spPr bwMode="auto">
            <a:xfrm flipV="1">
              <a:off x="3275856" y="5200902"/>
              <a:ext cx="4301279" cy="964402"/>
            </a:xfrm>
            <a:prstGeom prst="straightConnector1">
              <a:avLst/>
            </a:prstGeom>
            <a:noFill/>
            <a:ln w="38100" cap="flat" cmpd="sng" algn="ctr">
              <a:solidFill>
                <a:srgbClr val="ED759C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50" name="Espace réservé pour une image  4" descr="cours_pneum_prof - Microsoft Word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8397" y="3949513"/>
            <a:ext cx="1095528" cy="1114581"/>
          </a:xfrm>
          <a:prstGeom prst="rect">
            <a:avLst/>
          </a:prstGeom>
        </p:spPr>
      </p:pic>
      <p:grpSp>
        <p:nvGrpSpPr>
          <p:cNvPr id="9" name="Groupe 8"/>
          <p:cNvGrpSpPr/>
          <p:nvPr/>
        </p:nvGrpSpPr>
        <p:grpSpPr>
          <a:xfrm>
            <a:off x="4355976" y="2889142"/>
            <a:ext cx="543625" cy="2600909"/>
            <a:chOff x="4355976" y="2889142"/>
            <a:chExt cx="543625" cy="2600909"/>
          </a:xfrm>
        </p:grpSpPr>
        <p:cxnSp>
          <p:nvCxnSpPr>
            <p:cNvPr id="51" name="Connecteur droit avec flèche 50"/>
            <p:cNvCxnSpPr/>
            <p:nvPr/>
          </p:nvCxnSpPr>
          <p:spPr bwMode="auto">
            <a:xfrm rot="16200000">
              <a:off x="4193958" y="3051160"/>
              <a:ext cx="324036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2" name="Connecteur droit avec flèche 51"/>
            <p:cNvCxnSpPr/>
            <p:nvPr/>
          </p:nvCxnSpPr>
          <p:spPr bwMode="auto">
            <a:xfrm rot="16200000">
              <a:off x="4737583" y="5328033"/>
              <a:ext cx="324036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" name="Groupe 3"/>
          <p:cNvGrpSpPr/>
          <p:nvPr/>
        </p:nvGrpSpPr>
        <p:grpSpPr>
          <a:xfrm>
            <a:off x="1187624" y="4293096"/>
            <a:ext cx="7848872" cy="1556175"/>
            <a:chOff x="1187624" y="4293096"/>
            <a:chExt cx="7848872" cy="1556175"/>
          </a:xfrm>
        </p:grpSpPr>
        <p:cxnSp>
          <p:nvCxnSpPr>
            <p:cNvPr id="3" name="Connecteur droit avec flèche 2"/>
            <p:cNvCxnSpPr/>
            <p:nvPr/>
          </p:nvCxnSpPr>
          <p:spPr bwMode="auto">
            <a:xfrm>
              <a:off x="2807804" y="4293096"/>
              <a:ext cx="324036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" name="Connecteur droit avec flèche 30"/>
            <p:cNvCxnSpPr/>
            <p:nvPr/>
          </p:nvCxnSpPr>
          <p:spPr bwMode="auto">
            <a:xfrm rot="10800000">
              <a:off x="2960204" y="5490051"/>
              <a:ext cx="324036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" name="Connecteur droit avec flèche 31"/>
            <p:cNvCxnSpPr/>
            <p:nvPr/>
          </p:nvCxnSpPr>
          <p:spPr bwMode="auto">
            <a:xfrm rot="10800000">
              <a:off x="6912260" y="5479125"/>
              <a:ext cx="324036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7" name="Connecteur droit avec flèche 46"/>
            <p:cNvCxnSpPr/>
            <p:nvPr/>
          </p:nvCxnSpPr>
          <p:spPr bwMode="auto">
            <a:xfrm rot="16200000">
              <a:off x="8874478" y="5687253"/>
              <a:ext cx="324036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9" name="Connecteur droit avec flèche 48"/>
            <p:cNvCxnSpPr/>
            <p:nvPr/>
          </p:nvCxnSpPr>
          <p:spPr bwMode="auto">
            <a:xfrm rot="10800000">
              <a:off x="8569777" y="4869160"/>
              <a:ext cx="324036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3" name="Connecteur droit avec flèche 52"/>
            <p:cNvCxnSpPr/>
            <p:nvPr/>
          </p:nvCxnSpPr>
          <p:spPr bwMode="auto">
            <a:xfrm>
              <a:off x="1187624" y="4869160"/>
              <a:ext cx="324036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1" name="Groupe 10"/>
          <p:cNvGrpSpPr/>
          <p:nvPr/>
        </p:nvGrpSpPr>
        <p:grpSpPr>
          <a:xfrm>
            <a:off x="1078541" y="3863943"/>
            <a:ext cx="7815272" cy="429153"/>
            <a:chOff x="1078541" y="3863943"/>
            <a:chExt cx="7815272" cy="429153"/>
          </a:xfrm>
        </p:grpSpPr>
        <p:cxnSp>
          <p:nvCxnSpPr>
            <p:cNvPr id="55" name="Connecteur droit avec flèche 54"/>
            <p:cNvCxnSpPr/>
            <p:nvPr/>
          </p:nvCxnSpPr>
          <p:spPr bwMode="auto">
            <a:xfrm rot="10800000">
              <a:off x="1078541" y="3863943"/>
              <a:ext cx="324036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6" name="Connecteur droit avec flèche 55"/>
            <p:cNvCxnSpPr/>
            <p:nvPr/>
          </p:nvCxnSpPr>
          <p:spPr bwMode="auto">
            <a:xfrm>
              <a:off x="6696236" y="4293096"/>
              <a:ext cx="324036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7" name="Connecteur droit avec flèche 56"/>
            <p:cNvCxnSpPr/>
            <p:nvPr/>
          </p:nvCxnSpPr>
          <p:spPr bwMode="auto">
            <a:xfrm>
              <a:off x="8569777" y="3949513"/>
              <a:ext cx="324036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0" name="Groupe 9"/>
          <p:cNvGrpSpPr/>
          <p:nvPr/>
        </p:nvGrpSpPr>
        <p:grpSpPr>
          <a:xfrm>
            <a:off x="5673925" y="3005979"/>
            <a:ext cx="266227" cy="2512970"/>
            <a:chOff x="5673925" y="3005979"/>
            <a:chExt cx="266227" cy="2512970"/>
          </a:xfrm>
        </p:grpSpPr>
        <p:cxnSp>
          <p:nvCxnSpPr>
            <p:cNvPr id="54" name="Connecteur droit avec flèche 53"/>
            <p:cNvCxnSpPr/>
            <p:nvPr/>
          </p:nvCxnSpPr>
          <p:spPr bwMode="auto">
            <a:xfrm rot="5400000">
              <a:off x="5511907" y="3167997"/>
              <a:ext cx="324036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8" name="Connecteur droit avec flèche 57"/>
            <p:cNvCxnSpPr/>
            <p:nvPr/>
          </p:nvCxnSpPr>
          <p:spPr bwMode="auto">
            <a:xfrm rot="5400000">
              <a:off x="5778134" y="5356931"/>
              <a:ext cx="324036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620422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4"/>
          <p:cNvSpPr txBox="1">
            <a:spLocks/>
          </p:cNvSpPr>
          <p:nvPr/>
        </p:nvSpPr>
        <p:spPr>
          <a:xfrm>
            <a:off x="3851920" y="44624"/>
            <a:ext cx="5328592" cy="79208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92075" indent="-92075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14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35718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63023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895350" indent="-119063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252538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tabLst/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r" fontAlgn="auto">
              <a:spcBef>
                <a:spcPts val="24"/>
              </a:spcBef>
              <a:spcAft>
                <a:spcPts val="0"/>
              </a:spcAft>
            </a:pPr>
            <a:r>
              <a:rPr lang="fr-FR" sz="2400" dirty="0" smtClean="0">
                <a:ea typeface="Segoe UI" panose="020B0502040204020203" pitchFamily="34" charset="0"/>
              </a:rPr>
              <a:t> </a:t>
            </a:r>
            <a:r>
              <a:rPr lang="fr-FR" sz="2800" b="1" dirty="0" smtClean="0">
                <a:ea typeface="Segoe UI" panose="020B0502040204020203" pitchFamily="34" charset="0"/>
              </a:rPr>
              <a:t>Distributeur</a:t>
            </a:r>
          </a:p>
          <a:p>
            <a:pPr lvl="2" algn="r" fontAlgn="auto">
              <a:spcBef>
                <a:spcPts val="24"/>
              </a:spcBef>
              <a:spcAft>
                <a:spcPts val="0"/>
              </a:spcAft>
            </a:pPr>
            <a:r>
              <a:rPr lang="fr-FR" sz="1600" dirty="0">
                <a:ea typeface="Segoe UI" panose="020B0502040204020203" pitchFamily="34" charset="0"/>
              </a:rPr>
              <a:t> </a:t>
            </a:r>
            <a:r>
              <a:rPr lang="fr-FR" sz="2000" dirty="0" smtClean="0">
                <a:ea typeface="Segoe UI" panose="020B0502040204020203" pitchFamily="34" charset="0"/>
              </a:rPr>
              <a:t>Rôle</a:t>
            </a:r>
          </a:p>
          <a:p>
            <a:pPr marL="520700" lvl="2" indent="0" fontAlgn="auto">
              <a:spcBef>
                <a:spcPts val="24"/>
              </a:spcBef>
              <a:spcAft>
                <a:spcPts val="0"/>
              </a:spcAft>
              <a:buNone/>
            </a:pPr>
            <a:endParaRPr lang="fr-FR" sz="1800" dirty="0" smtClean="0">
              <a:ea typeface="Segoe UI" panose="020B0502040204020203" pitchFamily="34" charset="0"/>
            </a:endParaRPr>
          </a:p>
          <a:p>
            <a:pPr marL="520700" lvl="2" indent="0" fontAlgn="auto">
              <a:spcBef>
                <a:spcPts val="24"/>
              </a:spcBef>
              <a:spcAft>
                <a:spcPts val="0"/>
              </a:spcAft>
              <a:buNone/>
            </a:pPr>
            <a:endParaRPr lang="fr-FR" sz="1400" dirty="0" smtClean="0">
              <a:ea typeface="Segoe UI" panose="020B0502040204020203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010400"/>
            <a:ext cx="6046787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e 11"/>
          <p:cNvGrpSpPr/>
          <p:nvPr/>
        </p:nvGrpSpPr>
        <p:grpSpPr>
          <a:xfrm>
            <a:off x="1647825" y="1034678"/>
            <a:ext cx="5848350" cy="3492500"/>
            <a:chOff x="0" y="0"/>
            <a:chExt cx="5848350" cy="3492500"/>
          </a:xfrm>
        </p:grpSpPr>
        <p:pic>
          <p:nvPicPr>
            <p:cNvPr id="13" name="Image 1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0300" y="1422400"/>
              <a:ext cx="908050" cy="1727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Image 1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1300" y="0"/>
              <a:ext cx="3016250" cy="3492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22350"/>
              <a:ext cx="927100" cy="20955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6" name="Espace réservé pour une image  4" descr="cours_pneum_prof - Microsoft Word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963" b="1853"/>
          <a:stretch/>
        </p:blipFill>
        <p:spPr>
          <a:xfrm>
            <a:off x="4067944" y="2996952"/>
            <a:ext cx="1094409" cy="1075221"/>
          </a:xfrm>
          <a:prstGeom prst="rect">
            <a:avLst/>
          </a:prstGeom>
        </p:spPr>
      </p:pic>
      <p:sp>
        <p:nvSpPr>
          <p:cNvPr id="5" name="Espace réservé du contenu 4"/>
          <p:cNvSpPr txBox="1">
            <a:spLocks/>
          </p:cNvSpPr>
          <p:nvPr/>
        </p:nvSpPr>
        <p:spPr>
          <a:xfrm>
            <a:off x="118927" y="1268760"/>
            <a:ext cx="3444961" cy="67774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92075" indent="-92075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14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35718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63023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895350" indent="-119063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252538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tabLst/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fontAlgn="auto">
              <a:spcBef>
                <a:spcPts val="24"/>
              </a:spcBef>
              <a:spcAft>
                <a:spcPts val="0"/>
              </a:spcAft>
            </a:pPr>
            <a:r>
              <a:rPr lang="fr-FR" sz="1800" dirty="0" smtClean="0">
                <a:ea typeface="Segoe UI" panose="020B0502040204020203" pitchFamily="34" charset="0"/>
              </a:rPr>
              <a:t> </a:t>
            </a:r>
            <a:r>
              <a:rPr lang="fr-FR" sz="1800" b="1" dirty="0" smtClean="0">
                <a:ea typeface="Segoe UI" panose="020B0502040204020203" pitchFamily="34" charset="0"/>
              </a:rPr>
              <a:t>Vérin double effet</a:t>
            </a:r>
          </a:p>
          <a:p>
            <a:pPr lvl="1" fontAlgn="auto">
              <a:spcBef>
                <a:spcPts val="24"/>
              </a:spcBef>
              <a:spcAft>
                <a:spcPts val="0"/>
              </a:spcAft>
            </a:pPr>
            <a:r>
              <a:rPr lang="fr-FR" sz="1800" b="1" dirty="0" smtClean="0">
                <a:ea typeface="Segoe UI" panose="020B0502040204020203" pitchFamily="34" charset="0"/>
              </a:rPr>
              <a:t> Rentrée de tige</a:t>
            </a:r>
            <a:endParaRPr lang="fr-FR" sz="1800" dirty="0" smtClean="0">
              <a:ea typeface="Segoe UI" panose="020B0502040204020203" pitchFamily="34" charset="0"/>
            </a:endParaRPr>
          </a:p>
          <a:p>
            <a:pPr marL="520700" lvl="2" indent="0" fontAlgn="auto">
              <a:spcBef>
                <a:spcPts val="24"/>
              </a:spcBef>
              <a:spcAft>
                <a:spcPts val="0"/>
              </a:spcAft>
              <a:buNone/>
            </a:pPr>
            <a:endParaRPr lang="fr-FR" sz="1800" dirty="0" smtClean="0">
              <a:ea typeface="Segoe UI" panose="020B0502040204020203" pitchFamily="34" charset="0"/>
            </a:endParaRPr>
          </a:p>
        </p:txBody>
      </p:sp>
      <p:sp>
        <p:nvSpPr>
          <p:cNvPr id="17" name="Espace réservé du contenu 4"/>
          <p:cNvSpPr txBox="1">
            <a:spLocks/>
          </p:cNvSpPr>
          <p:nvPr/>
        </p:nvSpPr>
        <p:spPr>
          <a:xfrm>
            <a:off x="406959" y="5229200"/>
            <a:ext cx="4337916" cy="67774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92075" indent="-92075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14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35718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63023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895350" indent="-119063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252538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tabLst/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fontAlgn="auto">
              <a:spcBef>
                <a:spcPts val="24"/>
              </a:spcBef>
              <a:spcAft>
                <a:spcPts val="0"/>
              </a:spcAft>
            </a:pPr>
            <a:r>
              <a:rPr lang="fr-FR" sz="1800" dirty="0" smtClean="0">
                <a:ea typeface="Segoe UI" panose="020B0502040204020203" pitchFamily="34" charset="0"/>
              </a:rPr>
              <a:t> </a:t>
            </a:r>
            <a:r>
              <a:rPr lang="fr-FR" sz="2000" b="1" dirty="0" smtClean="0">
                <a:ea typeface="Segoe UI" panose="020B0502040204020203" pitchFamily="34" charset="0"/>
              </a:rPr>
              <a:t>Fonctionnement de ce système</a:t>
            </a:r>
            <a:endParaRPr lang="fr-FR" sz="1400" dirty="0" smtClean="0">
              <a:ea typeface="Segoe UI" panose="020B0502040204020203" pitchFamily="34" charset="0"/>
            </a:endParaRPr>
          </a:p>
          <a:p>
            <a:pPr marL="520700" lvl="2" indent="0" fontAlgn="auto">
              <a:spcBef>
                <a:spcPts val="24"/>
              </a:spcBef>
              <a:spcAft>
                <a:spcPts val="0"/>
              </a:spcAft>
              <a:buNone/>
            </a:pPr>
            <a:endParaRPr lang="fr-FR" sz="1100" dirty="0" smtClean="0">
              <a:ea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392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contenu 4"/>
          <p:cNvSpPr txBox="1">
            <a:spLocks/>
          </p:cNvSpPr>
          <p:nvPr/>
        </p:nvSpPr>
        <p:spPr>
          <a:xfrm>
            <a:off x="1067546" y="1273100"/>
            <a:ext cx="5328592" cy="48647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92075" indent="-92075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14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35718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63023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895350" indent="-119063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252538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tabLst/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fontAlgn="auto">
              <a:spcBef>
                <a:spcPts val="24"/>
              </a:spcBef>
              <a:spcAft>
                <a:spcPts val="0"/>
              </a:spcAft>
            </a:pPr>
            <a:r>
              <a:rPr lang="fr-FR" sz="2400" dirty="0" smtClean="0">
                <a:ea typeface="Segoe UI" panose="020B0502040204020203" pitchFamily="34" charset="0"/>
              </a:rPr>
              <a:t> </a:t>
            </a:r>
            <a:r>
              <a:rPr lang="fr-FR" sz="2400" dirty="0"/>
              <a:t>le nombre d’orifices : 2, 3, 4 ou 5</a:t>
            </a:r>
            <a:r>
              <a:rPr lang="fr-FR" sz="2400" dirty="0" smtClean="0"/>
              <a:t>,</a:t>
            </a:r>
            <a:endParaRPr lang="fr-FR" sz="1800" dirty="0" smtClean="0">
              <a:ea typeface="Segoe UI" panose="020B0502040204020203" pitchFamily="34" charset="0"/>
            </a:endParaRPr>
          </a:p>
          <a:p>
            <a:pPr marL="520700" lvl="2" indent="0" fontAlgn="auto">
              <a:spcBef>
                <a:spcPts val="24"/>
              </a:spcBef>
              <a:spcAft>
                <a:spcPts val="0"/>
              </a:spcAft>
              <a:buNone/>
            </a:pPr>
            <a:endParaRPr lang="fr-FR" sz="1400" dirty="0" smtClean="0">
              <a:ea typeface="Segoe UI" panose="020B0502040204020203" pitchFamily="34" charset="0"/>
            </a:endParaRPr>
          </a:p>
        </p:txBody>
      </p:sp>
      <p:sp>
        <p:nvSpPr>
          <p:cNvPr id="14" name="Espace réservé du contenu 4"/>
          <p:cNvSpPr txBox="1">
            <a:spLocks/>
          </p:cNvSpPr>
          <p:nvPr/>
        </p:nvSpPr>
        <p:spPr>
          <a:xfrm>
            <a:off x="1067546" y="1759578"/>
            <a:ext cx="6323431" cy="48647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92075" indent="-92075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14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35718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63023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895350" indent="-119063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252538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tabLst/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fontAlgn="auto">
              <a:spcBef>
                <a:spcPts val="24"/>
              </a:spcBef>
              <a:spcAft>
                <a:spcPts val="0"/>
              </a:spcAft>
            </a:pPr>
            <a:r>
              <a:rPr lang="fr-FR" sz="2400" dirty="0" smtClean="0">
                <a:ea typeface="Segoe UI" panose="020B0502040204020203" pitchFamily="34" charset="0"/>
              </a:rPr>
              <a:t> le </a:t>
            </a:r>
            <a:r>
              <a:rPr lang="fr-FR" sz="2400" dirty="0" smtClean="0"/>
              <a:t>nombre </a:t>
            </a:r>
            <a:r>
              <a:rPr lang="fr-FR" sz="2400" dirty="0"/>
              <a:t>de </a:t>
            </a:r>
            <a:r>
              <a:rPr lang="fr-FR" sz="2400" dirty="0" smtClean="0"/>
              <a:t>positions</a:t>
            </a:r>
            <a:r>
              <a:rPr lang="fr-FR" sz="2400" dirty="0"/>
              <a:t> : 2 ou </a:t>
            </a:r>
            <a:r>
              <a:rPr lang="fr-FR" sz="2400" dirty="0" smtClean="0"/>
              <a:t>3,</a:t>
            </a:r>
            <a:endParaRPr lang="fr-FR" sz="1400" dirty="0" smtClean="0">
              <a:ea typeface="Segoe UI" panose="020B0502040204020203" pitchFamily="34" charset="0"/>
            </a:endParaRPr>
          </a:p>
        </p:txBody>
      </p:sp>
      <p:sp>
        <p:nvSpPr>
          <p:cNvPr id="15" name="Espace réservé du contenu 4"/>
          <p:cNvSpPr txBox="1">
            <a:spLocks/>
          </p:cNvSpPr>
          <p:nvPr/>
        </p:nvSpPr>
        <p:spPr>
          <a:xfrm>
            <a:off x="1067546" y="2246056"/>
            <a:ext cx="3972357" cy="48647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92075" indent="-92075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14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35718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63023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895350" indent="-119063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252538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tabLst/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fontAlgn="auto">
              <a:spcBef>
                <a:spcPts val="24"/>
              </a:spcBef>
              <a:spcAft>
                <a:spcPts val="0"/>
              </a:spcAft>
            </a:pPr>
            <a:r>
              <a:rPr lang="fr-FR" sz="2400" dirty="0" smtClean="0">
                <a:ea typeface="Segoe UI" panose="020B0502040204020203" pitchFamily="34" charset="0"/>
              </a:rPr>
              <a:t> </a:t>
            </a:r>
            <a:r>
              <a:rPr lang="fr-FR" sz="2400" dirty="0"/>
              <a:t>la technologie de </a:t>
            </a:r>
            <a:r>
              <a:rPr lang="fr-FR" sz="2400" dirty="0" smtClean="0"/>
              <a:t>pilotage,</a:t>
            </a:r>
            <a:endParaRPr lang="fr-FR" sz="1400" dirty="0" smtClean="0">
              <a:ea typeface="Segoe UI" panose="020B0502040204020203" pitchFamily="34" charset="0"/>
            </a:endParaRPr>
          </a:p>
        </p:txBody>
      </p:sp>
      <p:sp>
        <p:nvSpPr>
          <p:cNvPr id="16" name="Espace réservé du contenu 4"/>
          <p:cNvSpPr txBox="1">
            <a:spLocks/>
          </p:cNvSpPr>
          <p:nvPr/>
        </p:nvSpPr>
        <p:spPr>
          <a:xfrm>
            <a:off x="1067546" y="2708920"/>
            <a:ext cx="7848874" cy="141505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92075" indent="-92075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14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35718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63023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895350" indent="-119063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252538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tabLst/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just" fontAlgn="auto">
              <a:spcBef>
                <a:spcPts val="24"/>
              </a:spcBef>
              <a:spcAft>
                <a:spcPts val="500"/>
              </a:spcAft>
            </a:pPr>
            <a:r>
              <a:rPr lang="fr-FR" sz="2400" dirty="0" smtClean="0">
                <a:ea typeface="Segoe UI" panose="020B0502040204020203" pitchFamily="34" charset="0"/>
              </a:rPr>
              <a:t> </a:t>
            </a:r>
            <a:r>
              <a:rPr lang="fr-FR" sz="2400" dirty="0"/>
              <a:t>le type de commande de pilotage assurant le changement de position : </a:t>
            </a:r>
            <a:endParaRPr lang="fr-FR" sz="2400" dirty="0" smtClean="0"/>
          </a:p>
          <a:p>
            <a:pPr marL="273050" lvl="2" algn="just" fontAlgn="auto">
              <a:spcBef>
                <a:spcPts val="24"/>
              </a:spcBef>
              <a:spcAft>
                <a:spcPts val="0"/>
              </a:spcAft>
            </a:pPr>
            <a:r>
              <a:rPr lang="fr-FR" sz="2200" dirty="0"/>
              <a:t> </a:t>
            </a:r>
            <a:r>
              <a:rPr lang="fr-FR" sz="2200" dirty="0" smtClean="0"/>
              <a:t>simple </a:t>
            </a:r>
            <a:r>
              <a:rPr lang="fr-FR" sz="2200" dirty="0"/>
              <a:t>pilotage avec rappel par ressort </a:t>
            </a:r>
            <a:endParaRPr lang="fr-FR" sz="2200" dirty="0" smtClean="0"/>
          </a:p>
          <a:p>
            <a:pPr marL="273050" lvl="2" algn="just" fontAlgn="auto">
              <a:spcBef>
                <a:spcPts val="24"/>
              </a:spcBef>
              <a:spcAft>
                <a:spcPts val="0"/>
              </a:spcAft>
            </a:pPr>
            <a:r>
              <a:rPr lang="fr-FR" sz="2200" dirty="0"/>
              <a:t> </a:t>
            </a:r>
            <a:r>
              <a:rPr lang="fr-FR" sz="2200" dirty="0" smtClean="0"/>
              <a:t>ou </a:t>
            </a:r>
            <a:r>
              <a:rPr lang="fr-FR" sz="2200" dirty="0"/>
              <a:t>double </a:t>
            </a:r>
            <a:r>
              <a:rPr lang="fr-FR" sz="2200" dirty="0" smtClean="0"/>
              <a:t>pilotage</a:t>
            </a:r>
            <a:endParaRPr lang="fr-FR" sz="2200" dirty="0"/>
          </a:p>
        </p:txBody>
      </p:sp>
      <p:sp>
        <p:nvSpPr>
          <p:cNvPr id="17" name="Espace réservé du contenu 4"/>
          <p:cNvSpPr txBox="1">
            <a:spLocks/>
          </p:cNvSpPr>
          <p:nvPr/>
        </p:nvSpPr>
        <p:spPr>
          <a:xfrm>
            <a:off x="539552" y="4653136"/>
            <a:ext cx="7848874" cy="96667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92075" indent="-92075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14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35718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63023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895350" indent="-119063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252538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tabLst/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8162" lvl="3" algn="just" fontAlgn="auto">
              <a:spcBef>
                <a:spcPts val="24"/>
              </a:spcBef>
              <a:spcAft>
                <a:spcPts val="1200"/>
              </a:spcAft>
            </a:pPr>
            <a:r>
              <a:rPr lang="fr-FR" sz="2800" dirty="0" smtClean="0">
                <a:ea typeface="Segoe UI" panose="020B0502040204020203" pitchFamily="34" charset="0"/>
              </a:rPr>
              <a:t>  </a:t>
            </a:r>
            <a:r>
              <a:rPr lang="fr-FR" sz="2800" b="1" dirty="0"/>
              <a:t>NORME NF E 04-056 et E 04-057</a:t>
            </a:r>
          </a:p>
          <a:p>
            <a:pPr marL="538162" lvl="3" algn="just" fontAlgn="auto">
              <a:spcBef>
                <a:spcPts val="24"/>
              </a:spcBef>
              <a:spcAft>
                <a:spcPts val="500"/>
              </a:spcAft>
            </a:pPr>
            <a:r>
              <a:rPr lang="fr-FR" sz="2800" dirty="0" smtClean="0"/>
              <a:t>  </a:t>
            </a:r>
            <a:r>
              <a:rPr lang="fr-FR" sz="2800" b="1" dirty="0"/>
              <a:t>NORME ISO 1219-1 et </a:t>
            </a:r>
            <a:r>
              <a:rPr lang="fr-FR" sz="2800" b="1" dirty="0" smtClean="0"/>
              <a:t>1219-2</a:t>
            </a:r>
            <a:endParaRPr lang="fr-FR" sz="2800" b="1" dirty="0"/>
          </a:p>
        </p:txBody>
      </p:sp>
      <p:sp>
        <p:nvSpPr>
          <p:cNvPr id="8" name="Espace réservé du contenu 4"/>
          <p:cNvSpPr txBox="1">
            <a:spLocks/>
          </p:cNvSpPr>
          <p:nvPr/>
        </p:nvSpPr>
        <p:spPr>
          <a:xfrm>
            <a:off x="3851920" y="44624"/>
            <a:ext cx="5328592" cy="79208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92075" indent="-92075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14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35718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63023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895350" indent="-119063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252538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tabLst/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r" fontAlgn="auto">
              <a:spcBef>
                <a:spcPts val="24"/>
              </a:spcBef>
              <a:spcAft>
                <a:spcPts val="0"/>
              </a:spcAft>
            </a:pPr>
            <a:r>
              <a:rPr lang="fr-FR" sz="2400" dirty="0" smtClean="0">
                <a:ea typeface="Segoe UI" panose="020B0502040204020203" pitchFamily="34" charset="0"/>
              </a:rPr>
              <a:t> </a:t>
            </a:r>
            <a:r>
              <a:rPr lang="fr-FR" sz="2800" b="1" dirty="0" smtClean="0">
                <a:ea typeface="Segoe UI" panose="020B0502040204020203" pitchFamily="34" charset="0"/>
              </a:rPr>
              <a:t>Symbolisation</a:t>
            </a:r>
          </a:p>
          <a:p>
            <a:pPr lvl="2" algn="r" fontAlgn="auto">
              <a:spcBef>
                <a:spcPts val="24"/>
              </a:spcBef>
              <a:spcAft>
                <a:spcPts val="0"/>
              </a:spcAft>
            </a:pPr>
            <a:r>
              <a:rPr lang="fr-FR" sz="1600" dirty="0">
                <a:ea typeface="Segoe UI" panose="020B0502040204020203" pitchFamily="34" charset="0"/>
              </a:rPr>
              <a:t> </a:t>
            </a:r>
            <a:r>
              <a:rPr lang="fr-FR" sz="2000" dirty="0" smtClean="0">
                <a:ea typeface="Segoe UI" panose="020B0502040204020203" pitchFamily="34" charset="0"/>
              </a:rPr>
              <a:t>Principe</a:t>
            </a:r>
          </a:p>
          <a:p>
            <a:pPr marL="520700" lvl="2" indent="0" fontAlgn="auto">
              <a:spcBef>
                <a:spcPts val="24"/>
              </a:spcBef>
              <a:spcAft>
                <a:spcPts val="0"/>
              </a:spcAft>
              <a:buNone/>
            </a:pPr>
            <a:endParaRPr lang="fr-FR" sz="1800" dirty="0" smtClean="0">
              <a:ea typeface="Segoe UI" panose="020B0502040204020203" pitchFamily="34" charset="0"/>
            </a:endParaRPr>
          </a:p>
          <a:p>
            <a:pPr marL="520700" lvl="2" indent="0" fontAlgn="auto">
              <a:spcBef>
                <a:spcPts val="24"/>
              </a:spcBef>
              <a:spcAft>
                <a:spcPts val="0"/>
              </a:spcAft>
              <a:buNone/>
            </a:pPr>
            <a:endParaRPr lang="fr-FR" sz="1400" dirty="0" smtClean="0">
              <a:ea typeface="Segoe UI" panose="020B0502040204020203" pitchFamily="34" charset="0"/>
            </a:endParaRPr>
          </a:p>
        </p:txBody>
      </p:sp>
      <p:sp>
        <p:nvSpPr>
          <p:cNvPr id="9" name="AutoShape 29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316416" y="6503991"/>
            <a:ext cx="376237" cy="333375"/>
          </a:xfrm>
          <a:prstGeom prst="actionButtonHome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7128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7" name="Text Box 12"/>
          <p:cNvSpPr txBox="1">
            <a:spLocks noChangeArrowheads="1"/>
          </p:cNvSpPr>
          <p:nvPr/>
        </p:nvSpPr>
        <p:spPr bwMode="auto">
          <a:xfrm>
            <a:off x="6011863" y="476250"/>
            <a:ext cx="33131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endParaRPr lang="fr-F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pic>
        <p:nvPicPr>
          <p:cNvPr id="74778" name="Image 7477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957461"/>
            <a:ext cx="8016751" cy="5024954"/>
          </a:xfrm>
          <a:prstGeom prst="rect">
            <a:avLst/>
          </a:prstGeom>
        </p:spPr>
      </p:pic>
      <p:sp>
        <p:nvSpPr>
          <p:cNvPr id="6" name="ZoneTexte 5">
            <a:hlinkClick r:id="rId3" action="ppaction://hlinksldjump"/>
          </p:cNvPr>
          <p:cNvSpPr txBox="1"/>
          <p:nvPr/>
        </p:nvSpPr>
        <p:spPr>
          <a:xfrm>
            <a:off x="989602" y="3573016"/>
            <a:ext cx="1062118" cy="144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9" name="Espace réservé du contenu 4"/>
          <p:cNvSpPr txBox="1">
            <a:spLocks/>
          </p:cNvSpPr>
          <p:nvPr/>
        </p:nvSpPr>
        <p:spPr>
          <a:xfrm>
            <a:off x="3851920" y="44624"/>
            <a:ext cx="5328592" cy="79208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92075" indent="-92075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4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35718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63023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6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895350" indent="-119063" algn="l" defTabSz="914400" rtl="0" eaLnBrk="1" latinLnBrk="0" hangingPunct="1">
              <a:spcBef>
                <a:spcPct val="20000"/>
              </a:spcBef>
              <a:buFontTx/>
              <a:buBlip>
                <a:blip r:embed="rId7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252538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tabLst/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r" fontAlgn="auto">
              <a:spcBef>
                <a:spcPts val="24"/>
              </a:spcBef>
              <a:spcAft>
                <a:spcPts val="0"/>
              </a:spcAft>
            </a:pPr>
            <a:r>
              <a:rPr lang="fr-FR" sz="2400" dirty="0" smtClean="0">
                <a:ea typeface="Segoe UI" panose="020B0502040204020203" pitchFamily="34" charset="0"/>
              </a:rPr>
              <a:t> </a:t>
            </a:r>
            <a:r>
              <a:rPr lang="fr-FR" sz="2800" b="1" dirty="0" smtClean="0">
                <a:ea typeface="Segoe UI" panose="020B0502040204020203" pitchFamily="34" charset="0"/>
              </a:rPr>
              <a:t>Symbolisation</a:t>
            </a:r>
          </a:p>
          <a:p>
            <a:pPr lvl="2" algn="r" fontAlgn="auto">
              <a:spcBef>
                <a:spcPts val="24"/>
              </a:spcBef>
              <a:spcAft>
                <a:spcPts val="0"/>
              </a:spcAft>
            </a:pPr>
            <a:r>
              <a:rPr lang="fr-FR" sz="1600" dirty="0">
                <a:ea typeface="Segoe UI" panose="020B0502040204020203" pitchFamily="34" charset="0"/>
              </a:rPr>
              <a:t> </a:t>
            </a:r>
            <a:r>
              <a:rPr lang="fr-FR" sz="2000" dirty="0" smtClean="0">
                <a:ea typeface="Segoe UI" panose="020B0502040204020203" pitchFamily="34" charset="0"/>
              </a:rPr>
              <a:t>Principe</a:t>
            </a:r>
          </a:p>
          <a:p>
            <a:pPr marL="520700" lvl="2" indent="0" fontAlgn="auto">
              <a:spcBef>
                <a:spcPts val="24"/>
              </a:spcBef>
              <a:spcAft>
                <a:spcPts val="0"/>
              </a:spcAft>
              <a:buNone/>
            </a:pPr>
            <a:endParaRPr lang="fr-FR" sz="1800" dirty="0" smtClean="0">
              <a:ea typeface="Segoe UI" panose="020B0502040204020203" pitchFamily="34" charset="0"/>
            </a:endParaRPr>
          </a:p>
          <a:p>
            <a:pPr marL="520700" lvl="2" indent="0" fontAlgn="auto">
              <a:spcBef>
                <a:spcPts val="24"/>
              </a:spcBef>
              <a:spcAft>
                <a:spcPts val="0"/>
              </a:spcAft>
              <a:buNone/>
            </a:pPr>
            <a:endParaRPr lang="fr-FR" sz="1400" dirty="0" smtClean="0">
              <a:ea typeface="Segoe UI" panose="020B0502040204020203" pitchFamily="34" charset="0"/>
            </a:endParaRPr>
          </a:p>
        </p:txBody>
      </p:sp>
      <p:sp>
        <p:nvSpPr>
          <p:cNvPr id="7" name="AutoShape 29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316416" y="6503991"/>
            <a:ext cx="376237" cy="333375"/>
          </a:xfrm>
          <a:prstGeom prst="actionButtonHome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4"/>
          <p:cNvSpPr txBox="1">
            <a:spLocks/>
          </p:cNvSpPr>
          <p:nvPr/>
        </p:nvSpPr>
        <p:spPr>
          <a:xfrm>
            <a:off x="2987824" y="44624"/>
            <a:ext cx="6192688" cy="79208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92075" indent="-92075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14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35718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63023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895350" indent="-119063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252538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tabLst/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r" fontAlgn="auto">
              <a:spcBef>
                <a:spcPts val="24"/>
              </a:spcBef>
              <a:spcAft>
                <a:spcPts val="0"/>
              </a:spcAft>
            </a:pPr>
            <a:r>
              <a:rPr lang="fr-FR" sz="2400" dirty="0" smtClean="0">
                <a:ea typeface="Segoe UI" panose="020B0502040204020203" pitchFamily="34" charset="0"/>
              </a:rPr>
              <a:t> </a:t>
            </a:r>
            <a:r>
              <a:rPr lang="fr-FR" sz="2800" b="1" dirty="0" smtClean="0">
                <a:ea typeface="Segoe UI" panose="020B0502040204020203" pitchFamily="34" charset="0"/>
              </a:rPr>
              <a:t>Symbolisation</a:t>
            </a:r>
          </a:p>
          <a:p>
            <a:pPr lvl="2" algn="r" fontAlgn="auto">
              <a:spcBef>
                <a:spcPts val="24"/>
              </a:spcBef>
              <a:spcAft>
                <a:spcPts val="0"/>
              </a:spcAft>
            </a:pPr>
            <a:r>
              <a:rPr lang="fr-FR" sz="1600" dirty="0">
                <a:ea typeface="Segoe UI" panose="020B0502040204020203" pitchFamily="34" charset="0"/>
              </a:rPr>
              <a:t> </a:t>
            </a:r>
            <a:r>
              <a:rPr lang="fr-FR" sz="2000" dirty="0" smtClean="0">
                <a:ea typeface="Segoe UI" panose="020B0502040204020203" pitchFamily="34" charset="0"/>
              </a:rPr>
              <a:t>Représentation des distributeurs</a:t>
            </a:r>
          </a:p>
          <a:p>
            <a:pPr marL="520700" lvl="2" indent="0" fontAlgn="auto">
              <a:spcBef>
                <a:spcPts val="24"/>
              </a:spcBef>
              <a:spcAft>
                <a:spcPts val="0"/>
              </a:spcAft>
              <a:buNone/>
            </a:pPr>
            <a:endParaRPr lang="fr-FR" sz="1800" dirty="0" smtClean="0">
              <a:ea typeface="Segoe UI" panose="020B0502040204020203" pitchFamily="34" charset="0"/>
            </a:endParaRPr>
          </a:p>
          <a:p>
            <a:pPr marL="520700" lvl="2" indent="0" fontAlgn="auto">
              <a:spcBef>
                <a:spcPts val="24"/>
              </a:spcBef>
              <a:spcAft>
                <a:spcPts val="0"/>
              </a:spcAft>
              <a:buNone/>
            </a:pPr>
            <a:endParaRPr lang="fr-FR" sz="1400" dirty="0" smtClean="0">
              <a:ea typeface="Segoe UI" panose="020B0502040204020203" pitchFamily="34" charset="0"/>
            </a:endParaRPr>
          </a:p>
        </p:txBody>
      </p:sp>
      <p:sp>
        <p:nvSpPr>
          <p:cNvPr id="5" name="AutoShape 29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316416" y="6503991"/>
            <a:ext cx="376237" cy="333375"/>
          </a:xfrm>
          <a:prstGeom prst="actionButtonHome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fr-FR"/>
          </a:p>
        </p:txBody>
      </p:sp>
      <p:sp>
        <p:nvSpPr>
          <p:cNvPr id="7" name="Espace réservé du contenu 4"/>
          <p:cNvSpPr txBox="1">
            <a:spLocks/>
          </p:cNvSpPr>
          <p:nvPr/>
        </p:nvSpPr>
        <p:spPr>
          <a:xfrm>
            <a:off x="639466" y="3645024"/>
            <a:ext cx="8325022" cy="201622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92075" indent="-92075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14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35718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63023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895350" indent="-119063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252538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tabLst/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fontAlgn="auto">
              <a:lnSpc>
                <a:spcPct val="150000"/>
              </a:lnSpc>
              <a:spcBef>
                <a:spcPts val="24"/>
              </a:spcBef>
              <a:spcAft>
                <a:spcPts val="0"/>
              </a:spcAft>
            </a:pPr>
            <a:r>
              <a:rPr lang="fr-FR" sz="2400" dirty="0" smtClean="0">
                <a:ea typeface="Segoe UI" panose="020B0502040204020203" pitchFamily="34" charset="0"/>
              </a:rPr>
              <a:t> </a:t>
            </a:r>
            <a:r>
              <a:rPr lang="fr-FR" sz="2800" b="1" dirty="0" smtClean="0"/>
              <a:t>Distributeur </a:t>
            </a:r>
            <a:r>
              <a:rPr lang="fr-FR" sz="2800" b="1" dirty="0"/>
              <a:t>normalement </a:t>
            </a:r>
            <a:r>
              <a:rPr lang="fr-FR" sz="2800" b="1" dirty="0" smtClean="0"/>
              <a:t>ouvert NO</a:t>
            </a:r>
          </a:p>
          <a:p>
            <a:pPr marL="273050" lvl="2" algn="just" fontAlgn="auto">
              <a:spcBef>
                <a:spcPts val="24"/>
              </a:spcBef>
              <a:spcAft>
                <a:spcPts val="0"/>
              </a:spcAft>
            </a:pPr>
            <a:r>
              <a:rPr lang="fr-FR" sz="2400" dirty="0" smtClean="0"/>
              <a:t> Un distributeur est dit </a:t>
            </a:r>
            <a:r>
              <a:rPr lang="fr-FR" sz="2400" b="1" dirty="0" smtClean="0"/>
              <a:t>normalement </a:t>
            </a:r>
            <a:r>
              <a:rPr lang="fr-FR" sz="2400" b="1" dirty="0"/>
              <a:t>ouvert </a:t>
            </a:r>
            <a:r>
              <a:rPr lang="fr-FR" sz="2400" dirty="0"/>
              <a:t>lorsqu’il y a circulation de fluide à travers le distributeur en position repos ou initiale</a:t>
            </a:r>
            <a:r>
              <a:rPr lang="fr-FR" sz="2400" dirty="0" smtClean="0"/>
              <a:t>.</a:t>
            </a:r>
            <a:endParaRPr lang="fr-FR" sz="2400" dirty="0"/>
          </a:p>
        </p:txBody>
      </p:sp>
      <p:sp>
        <p:nvSpPr>
          <p:cNvPr id="9" name="Espace réservé du contenu 4"/>
          <p:cNvSpPr txBox="1">
            <a:spLocks/>
          </p:cNvSpPr>
          <p:nvPr/>
        </p:nvSpPr>
        <p:spPr>
          <a:xfrm>
            <a:off x="639466" y="1412776"/>
            <a:ext cx="8325022" cy="201622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92075" indent="-92075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14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35718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63023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895350" indent="-119063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252538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tabLst/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fontAlgn="auto">
              <a:lnSpc>
                <a:spcPct val="150000"/>
              </a:lnSpc>
              <a:spcBef>
                <a:spcPts val="24"/>
              </a:spcBef>
              <a:spcAft>
                <a:spcPts val="0"/>
              </a:spcAft>
            </a:pPr>
            <a:r>
              <a:rPr lang="fr-FR" sz="2400" dirty="0" smtClean="0">
                <a:ea typeface="Segoe UI" panose="020B0502040204020203" pitchFamily="34" charset="0"/>
              </a:rPr>
              <a:t> </a:t>
            </a:r>
            <a:r>
              <a:rPr lang="fr-FR" sz="2800" b="1" dirty="0" smtClean="0"/>
              <a:t>Distributeur </a:t>
            </a:r>
            <a:r>
              <a:rPr lang="fr-FR" sz="2800" b="1" dirty="0"/>
              <a:t>normalement fermé NF</a:t>
            </a:r>
            <a:endParaRPr lang="fr-FR" sz="2800" b="1" dirty="0" smtClean="0"/>
          </a:p>
          <a:p>
            <a:pPr marL="273050" lvl="2" algn="just" fontAlgn="auto">
              <a:spcBef>
                <a:spcPts val="24"/>
              </a:spcBef>
              <a:spcAft>
                <a:spcPts val="0"/>
              </a:spcAft>
            </a:pPr>
            <a:r>
              <a:rPr lang="fr-FR" sz="2400" dirty="0" smtClean="0"/>
              <a:t> Un </a:t>
            </a:r>
            <a:r>
              <a:rPr lang="fr-FR" sz="2400" dirty="0"/>
              <a:t>distributeur est dit </a:t>
            </a:r>
            <a:r>
              <a:rPr lang="fr-FR" sz="2400" b="1" dirty="0"/>
              <a:t>normalement fermé </a:t>
            </a:r>
            <a:r>
              <a:rPr lang="fr-FR" sz="2400" dirty="0"/>
              <a:t>lorsqu’il n’y a pas de circulation de fluide à travers le distributeur en position repos ou initiale</a:t>
            </a:r>
            <a:r>
              <a:rPr lang="fr-FR" sz="2400" dirty="0" smtClean="0"/>
              <a:t>.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558178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4"/>
          <p:cNvSpPr txBox="1">
            <a:spLocks/>
          </p:cNvSpPr>
          <p:nvPr/>
        </p:nvSpPr>
        <p:spPr>
          <a:xfrm>
            <a:off x="2987824" y="44624"/>
            <a:ext cx="6192688" cy="79208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92075" indent="-92075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14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35718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63023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895350" indent="-119063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252538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tabLst/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r" fontAlgn="auto">
              <a:spcBef>
                <a:spcPts val="24"/>
              </a:spcBef>
              <a:spcAft>
                <a:spcPts val="0"/>
              </a:spcAft>
            </a:pPr>
            <a:r>
              <a:rPr lang="fr-FR" sz="2400" dirty="0" smtClean="0">
                <a:ea typeface="Segoe UI" panose="020B0502040204020203" pitchFamily="34" charset="0"/>
              </a:rPr>
              <a:t> </a:t>
            </a:r>
            <a:r>
              <a:rPr lang="fr-FR" sz="2800" b="1" dirty="0" smtClean="0">
                <a:ea typeface="Segoe UI" panose="020B0502040204020203" pitchFamily="34" charset="0"/>
              </a:rPr>
              <a:t>Symbolisation</a:t>
            </a:r>
          </a:p>
          <a:p>
            <a:pPr lvl="2" algn="r" fontAlgn="auto">
              <a:spcBef>
                <a:spcPts val="24"/>
              </a:spcBef>
              <a:spcAft>
                <a:spcPts val="0"/>
              </a:spcAft>
            </a:pPr>
            <a:r>
              <a:rPr lang="fr-FR" sz="1600" dirty="0">
                <a:ea typeface="Segoe UI" panose="020B0502040204020203" pitchFamily="34" charset="0"/>
              </a:rPr>
              <a:t> </a:t>
            </a:r>
            <a:r>
              <a:rPr lang="fr-FR" sz="2000" dirty="0" smtClean="0">
                <a:ea typeface="Segoe UI" panose="020B0502040204020203" pitchFamily="34" charset="0"/>
              </a:rPr>
              <a:t>Représentation des distributeurs</a:t>
            </a:r>
          </a:p>
          <a:p>
            <a:pPr marL="520700" lvl="2" indent="0" fontAlgn="auto">
              <a:spcBef>
                <a:spcPts val="24"/>
              </a:spcBef>
              <a:spcAft>
                <a:spcPts val="0"/>
              </a:spcAft>
              <a:buNone/>
            </a:pPr>
            <a:endParaRPr lang="fr-FR" sz="1800" dirty="0" smtClean="0">
              <a:ea typeface="Segoe UI" panose="020B0502040204020203" pitchFamily="34" charset="0"/>
            </a:endParaRPr>
          </a:p>
          <a:p>
            <a:pPr marL="520700" lvl="2" indent="0" fontAlgn="auto">
              <a:spcBef>
                <a:spcPts val="24"/>
              </a:spcBef>
              <a:spcAft>
                <a:spcPts val="0"/>
              </a:spcAft>
              <a:buNone/>
            </a:pPr>
            <a:endParaRPr lang="fr-FR" sz="1400" dirty="0" smtClean="0">
              <a:ea typeface="Segoe UI" panose="020B0502040204020203" pitchFamily="34" charset="0"/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2039350"/>
              </p:ext>
            </p:extLst>
          </p:nvPr>
        </p:nvGraphicFramePr>
        <p:xfrm>
          <a:off x="1691680" y="1412776"/>
          <a:ext cx="6301918" cy="4525965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2629510"/>
                <a:gridCol w="3672408"/>
              </a:tblGrid>
              <a:tr h="50288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 b="1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 </a:t>
                      </a:r>
                    </a:p>
                  </a:txBody>
                  <a:tcPr marL="53247" marR="532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 b="1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2/2 NO</a:t>
                      </a:r>
                    </a:p>
                  </a:txBody>
                  <a:tcPr marL="53247" marR="532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288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 b="1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 </a:t>
                      </a:r>
                    </a:p>
                  </a:txBody>
                  <a:tcPr marL="53247" marR="532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 b="1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2/2 NF</a:t>
                      </a:r>
                    </a:p>
                  </a:txBody>
                  <a:tcPr marL="53247" marR="532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28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 b="1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 </a:t>
                      </a:r>
                    </a:p>
                  </a:txBody>
                  <a:tcPr marL="53247" marR="532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 b="1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3/2 NO</a:t>
                      </a:r>
                    </a:p>
                  </a:txBody>
                  <a:tcPr marL="53247" marR="532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28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 b="1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 </a:t>
                      </a:r>
                    </a:p>
                  </a:txBody>
                  <a:tcPr marL="53247" marR="532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 b="1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3/2 NF</a:t>
                      </a:r>
                    </a:p>
                  </a:txBody>
                  <a:tcPr marL="53247" marR="532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28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 b="1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 </a:t>
                      </a:r>
                    </a:p>
                  </a:txBody>
                  <a:tcPr marL="53247" marR="532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 b="1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4/2</a:t>
                      </a:r>
                    </a:p>
                  </a:txBody>
                  <a:tcPr marL="53247" marR="532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28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 b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 </a:t>
                      </a:r>
                    </a:p>
                  </a:txBody>
                  <a:tcPr marL="53247" marR="532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 b="1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5/2</a:t>
                      </a:r>
                    </a:p>
                  </a:txBody>
                  <a:tcPr marL="53247" marR="532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28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 b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 </a:t>
                      </a:r>
                    </a:p>
                  </a:txBody>
                  <a:tcPr marL="53247" marR="532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 b="1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5/3 à centre fermé</a:t>
                      </a:r>
                    </a:p>
                  </a:txBody>
                  <a:tcPr marL="53247" marR="532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28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 b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 </a:t>
                      </a:r>
                    </a:p>
                  </a:txBody>
                  <a:tcPr marL="53247" marR="532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 b="1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5/3 à centre ouvert</a:t>
                      </a:r>
                    </a:p>
                  </a:txBody>
                  <a:tcPr marL="53247" marR="532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28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 b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 </a:t>
                      </a:r>
                    </a:p>
                  </a:txBody>
                  <a:tcPr marL="53247" marR="532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 b="1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5/3 à centre ouvert à l’échappement</a:t>
                      </a:r>
                    </a:p>
                  </a:txBody>
                  <a:tcPr marL="53247" marR="532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369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fr-FR" sz="16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fr-FR" sz="16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4937</TotalTime>
  <Words>1182</Words>
  <Application>Microsoft Office PowerPoint</Application>
  <PresentationFormat>Affichage à l'écran (4:3)</PresentationFormat>
  <Paragraphs>276</Paragraphs>
  <Slides>37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37</vt:i4>
      </vt:variant>
    </vt:vector>
  </HeadingPairs>
  <TitlesOfParts>
    <vt:vector size="38" baseType="lpstr">
      <vt:lpstr>3_Modèle par défaut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enib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eni</dc:creator>
  <cp:lastModifiedBy>Sandrine</cp:lastModifiedBy>
  <cp:revision>410</cp:revision>
  <dcterms:created xsi:type="dcterms:W3CDTF">2008-09-12T11:51:08Z</dcterms:created>
  <dcterms:modified xsi:type="dcterms:W3CDTF">2016-07-04T06:57:17Z</dcterms:modified>
</cp:coreProperties>
</file>