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33" r:id="rId2"/>
    <p:sldId id="339" r:id="rId3"/>
    <p:sldId id="334" r:id="rId4"/>
    <p:sldId id="257" r:id="rId5"/>
    <p:sldId id="263" r:id="rId6"/>
    <p:sldId id="271" r:id="rId7"/>
    <p:sldId id="307" r:id="rId8"/>
    <p:sldId id="325" r:id="rId9"/>
    <p:sldId id="343" r:id="rId10"/>
    <p:sldId id="326" r:id="rId11"/>
    <p:sldId id="308" r:id="rId12"/>
    <p:sldId id="269" r:id="rId13"/>
    <p:sldId id="272" r:id="rId14"/>
    <p:sldId id="311" r:id="rId15"/>
    <p:sldId id="313" r:id="rId16"/>
    <p:sldId id="314" r:id="rId17"/>
    <p:sldId id="277" r:id="rId18"/>
    <p:sldId id="318" r:id="rId19"/>
    <p:sldId id="317" r:id="rId20"/>
    <p:sldId id="260" r:id="rId21"/>
    <p:sldId id="280" r:id="rId22"/>
    <p:sldId id="331" r:id="rId23"/>
    <p:sldId id="332" r:id="rId24"/>
    <p:sldId id="261" r:id="rId25"/>
    <p:sldId id="329" r:id="rId26"/>
    <p:sldId id="262" r:id="rId27"/>
    <p:sldId id="283" r:id="rId28"/>
    <p:sldId id="284" r:id="rId29"/>
    <p:sldId id="285" r:id="rId30"/>
    <p:sldId id="264" r:id="rId31"/>
    <p:sldId id="286" r:id="rId32"/>
    <p:sldId id="265" r:id="rId33"/>
    <p:sldId id="287" r:id="rId34"/>
    <p:sldId id="266" r:id="rId35"/>
    <p:sldId id="338" r:id="rId36"/>
    <p:sldId id="315" r:id="rId37"/>
    <p:sldId id="319" r:id="rId38"/>
    <p:sldId id="340" r:id="rId39"/>
    <p:sldId id="335" r:id="rId40"/>
    <p:sldId id="337" r:id="rId4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FF99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2" autoAdjust="0"/>
    <p:restoredTop sz="93525" autoAdjust="0"/>
  </p:normalViewPr>
  <p:slideViewPr>
    <p:cSldViewPr snapToGrid="0">
      <p:cViewPr>
        <p:scale>
          <a:sx n="100" d="100"/>
          <a:sy n="100" d="100"/>
        </p:scale>
        <p:origin x="-1260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3366" y="-120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262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10" cy="5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32" tIns="47916" rIns="95832" bIns="47916" numCol="1" anchor="t" anchorCtr="0" compatLnSpc="1">
            <a:prstTxWarp prst="textNoShape">
              <a:avLst/>
            </a:prstTxWarp>
          </a:bodyPr>
          <a:lstStyle>
            <a:lvl1pPr defTabSz="958866">
              <a:defRPr sz="1300"/>
            </a:lvl1pPr>
          </a:lstStyle>
          <a:p>
            <a:r>
              <a:rPr lang="fr-FR"/>
              <a:t>Structure générale d'un système automatisé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13" y="1"/>
            <a:ext cx="3074910" cy="5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32" tIns="47916" rIns="95832" bIns="47916" numCol="1" anchor="t" anchorCtr="0" compatLnSpc="1">
            <a:prstTxWarp prst="textNoShape">
              <a:avLst/>
            </a:prstTxWarp>
          </a:bodyPr>
          <a:lstStyle>
            <a:lvl1pPr algn="r" defTabSz="958866">
              <a:defRPr sz="1300"/>
            </a:lvl1pPr>
          </a:lstStyle>
          <a:p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6" y="4862101"/>
            <a:ext cx="5680111" cy="460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32" tIns="47916" rIns="95832" bIns="479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7"/>
            <a:ext cx="3074910" cy="5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32" tIns="47916" rIns="95832" bIns="47916" numCol="1" anchor="b" anchorCtr="0" compatLnSpc="1">
            <a:prstTxWarp prst="textNoShape">
              <a:avLst/>
            </a:prstTxWarp>
          </a:bodyPr>
          <a:lstStyle>
            <a:lvl1pPr defTabSz="958866">
              <a:defRPr sz="1300"/>
            </a:lvl1pPr>
          </a:lstStyle>
          <a:p>
            <a:r>
              <a:rPr lang="fr-FR"/>
              <a:t>2005/2006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13" y="9720907"/>
            <a:ext cx="3074910" cy="5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32" tIns="47916" rIns="95832" bIns="47916" numCol="1" anchor="b" anchorCtr="0" compatLnSpc="1">
            <a:prstTxWarp prst="textNoShape">
              <a:avLst/>
            </a:prstTxWarp>
          </a:bodyPr>
          <a:lstStyle>
            <a:lvl1pPr algn="r" defTabSz="958866">
              <a:defRPr sz="1300"/>
            </a:lvl1pPr>
          </a:lstStyle>
          <a:p>
            <a:fld id="{4E5C44BB-6B55-4B7B-A7E2-D7E549F10AB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71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À compléter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Structure générale d'un système automatisé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2005/2006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44BB-6B55-4B7B-A7E2-D7E549F10AB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16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Structure générale d'un système automatisé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2005/2006</a:t>
            </a: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8100" cy="383857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fr-FR"/>
              <a:t>Structure générale d'un système automatisé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fr-FR"/>
              <a:t>2005/2006</a:t>
            </a: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8100" cy="3838575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23BAD4-3E45-4860-8E93-792220022FE5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040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1600201"/>
            <a:ext cx="57769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7F131C-F416-49C6-AB44-4F1395F62289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059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8F5560-087F-4B1D-B272-DBF3C38FF83F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467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2" y="1600201"/>
            <a:ext cx="281146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1063" y="1600201"/>
            <a:ext cx="28130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A38012-6BF4-4505-91C1-2268C1A79B82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007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2" y="1600201"/>
            <a:ext cx="281146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421063" y="1600201"/>
            <a:ext cx="281305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421063" y="3938590"/>
            <a:ext cx="281305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4CD8D5-C445-4E57-9639-F5C546265769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394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281146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421063" y="1600201"/>
            <a:ext cx="281305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421063" y="3938590"/>
            <a:ext cx="281305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403BBF-7DDF-4791-AAF7-2DE3DB207311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460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2" y="1600201"/>
            <a:ext cx="57769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13D584-44A2-4788-8CA9-F267CF6056EE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427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CAE7F7-F7E0-4C0F-91C0-07378B5F5D0A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732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2" y="1600201"/>
            <a:ext cx="281146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1063" y="1600201"/>
            <a:ext cx="28130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62A396-2160-4803-B365-906D4A23B277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126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BDA2B4-766A-40BB-B30B-9E9CEA33EB12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284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44252E-1129-45B5-A9BE-275A57749AB6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145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ECFC60-5A19-478D-B83A-137EC1F8FA3C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654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BA3E8F-FC45-42A6-8A68-D02050EAE603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193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D2F87E-9FAF-4487-8A9F-C9B428D80C8C}" type="slidenum">
              <a:rPr lang="fr-FR"/>
              <a:pPr/>
              <a:t>‹N°›</a:t>
            </a:fld>
            <a:r>
              <a:rPr lang="fr-F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620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"/>
          <a:stretch/>
        </p:blipFill>
        <p:spPr bwMode="auto">
          <a:xfrm>
            <a:off x="2" y="0"/>
            <a:ext cx="8774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stephane\_travail\- elle &amp; lui -\ENIB\ENIB PTT JPG\LOGO ENIB.jp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09563"/>
            <a:ext cx="14208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13"/>
          <p:cNvCxnSpPr/>
          <p:nvPr userDrawn="1"/>
        </p:nvCxnSpPr>
        <p:spPr bwMode="auto">
          <a:xfrm>
            <a:off x="1577977" y="908720"/>
            <a:ext cx="7566025" cy="0"/>
          </a:xfrm>
          <a:prstGeom prst="line">
            <a:avLst/>
          </a:prstGeom>
          <a:noFill/>
          <a:ln w="28575" cap="flat" cmpd="sng" algn="ctr">
            <a:solidFill>
              <a:srgbClr val="EA6A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 userDrawn="1"/>
        </p:nvSpPr>
        <p:spPr>
          <a:xfrm>
            <a:off x="8424863" y="6491288"/>
            <a:ext cx="6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7A5C73C-0524-459F-A087-CD5FF8683565}" type="slidenum">
              <a:rPr lang="fr-FR" smtClean="0">
                <a:solidFill>
                  <a:srgbClr val="FF9900"/>
                </a:solidFill>
              </a:rPr>
              <a:pPr algn="r"/>
              <a:t>‹N°›</a:t>
            </a:fld>
            <a:endParaRPr lang="fr-FR" dirty="0">
              <a:solidFill>
                <a:srgbClr val="FF99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3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wmf"/><Relationship Id="rId7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slide" Target="slide4.xml"/><Relationship Id="rId4" Type="http://schemas.openxmlformats.org/officeDocument/2006/relationships/image" Target="../media/image16.png"/><Relationship Id="rId9" Type="http://schemas.openxmlformats.org/officeDocument/2006/relationships/hyperlink" Target="file:///D:\0_DONNEES\0_AUTOMATISME\0_AUTO_CTD_S1\0_INTRODUCTION_SA\video\video1.avi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D:\0_DONNEES\0_AUTOMATISME\0_AUTO_CTD_S1\0_INTRODUCTION_SA\video\chargement%20avec%20clapet%20m&#233;ca.wmv" TargetMode="External"/><Relationship Id="rId3" Type="http://schemas.openxmlformats.org/officeDocument/2006/relationships/image" Target="../media/image20.emf"/><Relationship Id="rId7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0_DONNEES\0_AUTOMATISME\0_AUTO_CTD_S1\0_INTRODUCTION_SA\video\encaissage.av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24.emf"/><Relationship Id="rId7" Type="http://schemas.openxmlformats.org/officeDocument/2006/relationships/image" Target="../media/image2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4.xml"/><Relationship Id="rId5" Type="http://schemas.openxmlformats.org/officeDocument/2006/relationships/image" Target="../media/image14.png"/><Relationship Id="rId10" Type="http://schemas.openxmlformats.org/officeDocument/2006/relationships/image" Target="../media/image23.emf"/><Relationship Id="rId4" Type="http://schemas.openxmlformats.org/officeDocument/2006/relationships/image" Target="../media/image25.png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0" Type="http://schemas.openxmlformats.org/officeDocument/2006/relationships/image" Target="../media/image33.jpg"/><Relationship Id="rId4" Type="http://schemas.openxmlformats.org/officeDocument/2006/relationships/image" Target="../media/image4.jpe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1.png"/><Relationship Id="rId7" Type="http://schemas.openxmlformats.org/officeDocument/2006/relationships/image" Target="../media/image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42.jpeg"/><Relationship Id="rId9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5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slide" Target="slide12.xml"/><Relationship Id="rId18" Type="http://schemas.openxmlformats.org/officeDocument/2006/relationships/slide" Target="slide26.xml"/><Relationship Id="rId3" Type="http://schemas.openxmlformats.org/officeDocument/2006/relationships/image" Target="../media/image13.jpeg"/><Relationship Id="rId21" Type="http://schemas.openxmlformats.org/officeDocument/2006/relationships/slide" Target="slide36.xml"/><Relationship Id="rId7" Type="http://schemas.openxmlformats.org/officeDocument/2006/relationships/image" Target="../media/image15.png"/><Relationship Id="rId12" Type="http://schemas.openxmlformats.org/officeDocument/2006/relationships/slide" Target="slide11.xml"/><Relationship Id="rId17" Type="http://schemas.openxmlformats.org/officeDocument/2006/relationships/slide" Target="slide2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1.xml"/><Relationship Id="rId20" Type="http://schemas.openxmlformats.org/officeDocument/2006/relationships/slide" Target="slide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6.jpeg"/><Relationship Id="rId5" Type="http://schemas.openxmlformats.org/officeDocument/2006/relationships/image" Target="../media/image12.png"/><Relationship Id="rId15" Type="http://schemas.openxmlformats.org/officeDocument/2006/relationships/slide" Target="slide18.xml"/><Relationship Id="rId10" Type="http://schemas.openxmlformats.org/officeDocument/2006/relationships/image" Target="../media/image5.jpeg"/><Relationship Id="rId19" Type="http://schemas.openxmlformats.org/officeDocument/2006/relationships/slide" Target="slide30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jpeg"/><Relationship Id="rId14" Type="http://schemas.openxmlformats.org/officeDocument/2006/relationships/slide" Target="slide15.xml"/><Relationship Id="rId22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jpeg"/><Relationship Id="rId4" Type="http://schemas.openxmlformats.org/officeDocument/2006/relationships/image" Target="../media/image16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33425" y="1412877"/>
            <a:ext cx="7772400" cy="9006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4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SYSTEME AUTOMATIS</a:t>
            </a:r>
            <a:r>
              <a:rPr lang="fr-FR" sz="4000" b="1" kern="0" dirty="0" smtClean="0">
                <a:latin typeface="Segoe UI"/>
                <a:ea typeface="Segoe UI"/>
                <a:cs typeface="Segoe UI"/>
              </a:rPr>
              <a:t>É</a:t>
            </a:r>
            <a:r>
              <a:rPr lang="fr-FR" sz="4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(SA)?</a:t>
            </a:r>
            <a:endParaRPr lang="fr-FR" sz="4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20415" y="2687150"/>
            <a:ext cx="8523888" cy="30526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2400" dirty="0" smtClean="0"/>
              <a:t>Ensemble constitué d’une </a:t>
            </a:r>
            <a:r>
              <a:rPr lang="fr-FR" sz="2400" b="1" dirty="0" smtClean="0"/>
              <a:t>PO</a:t>
            </a:r>
            <a:r>
              <a:rPr lang="fr-FR" sz="2400" dirty="0" smtClean="0"/>
              <a:t> (Partie Opérative) et d’une </a:t>
            </a:r>
            <a:r>
              <a:rPr lang="fr-FR" sz="2400" b="1" dirty="0" smtClean="0"/>
              <a:t>PC</a:t>
            </a:r>
            <a:r>
              <a:rPr lang="fr-FR" sz="2400" dirty="0" smtClean="0"/>
              <a:t> (Partie Commande) en relation avec l’environnement physique et humain et organisé en vue de produire la valeur ajoutée sur des matières d’œuvre (matière, énergie, information).</a:t>
            </a:r>
          </a:p>
          <a:p>
            <a:pPr>
              <a:spcBef>
                <a:spcPct val="50000"/>
              </a:spcBef>
            </a:pP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2" name="Bouton d'action : Informations 1">
            <a:hlinkClick r:id="rId7" action="ppaction://hlinksldjump" highlightClick="1"/>
          </p:cNvPr>
          <p:cNvSpPr/>
          <p:nvPr/>
        </p:nvSpPr>
        <p:spPr>
          <a:xfrm>
            <a:off x="3955055" y="5001658"/>
            <a:ext cx="664570" cy="56186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813738" y="101602"/>
            <a:ext cx="424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Diagramme SADT</a:t>
            </a:r>
          </a:p>
          <a:p>
            <a:pPr algn="r"/>
            <a:r>
              <a:rPr lang="fr-FR" sz="20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System </a:t>
            </a:r>
            <a:r>
              <a:rPr lang="fr-FR" sz="2000" b="1" dirty="0" err="1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Analysis</a:t>
            </a:r>
            <a:r>
              <a:rPr lang="fr-FR" sz="20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Design </a:t>
            </a:r>
            <a:r>
              <a:rPr lang="fr-FR" sz="2000" b="1" dirty="0" err="1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Technic</a:t>
            </a:r>
            <a:endParaRPr lang="fr-FR" sz="20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4628" y="1524966"/>
            <a:ext cx="8790172" cy="20589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kern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Le diagramme SADT s’appuie sur une </a:t>
            </a:r>
            <a:r>
              <a:rPr lang="fr-FR" sz="2400" b="1" kern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méthode d’analyse descendante</a:t>
            </a:r>
            <a:r>
              <a:rPr lang="fr-FR" sz="2400" kern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fr-FR" sz="2400" kern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endParaRPr lang="fr-FR" sz="2400" i="1" kern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kern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 diagramme SADT met en évidence </a:t>
            </a:r>
            <a:r>
              <a:rPr lang="fr-FR" sz="2400" b="1" kern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les flux de matières</a:t>
            </a:r>
            <a:r>
              <a:rPr lang="fr-FR" sz="2400" kern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kern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Il est particulièrement adapté à la </a:t>
            </a:r>
            <a:r>
              <a:rPr lang="fr-FR" sz="2400" b="1" kern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description des systèmes automatisés</a:t>
            </a:r>
            <a:r>
              <a:rPr lang="fr-FR" sz="2400" kern="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fr-FR" sz="2400" i="1" kern="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3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e 182"/>
          <p:cNvGrpSpPr/>
          <p:nvPr/>
        </p:nvGrpSpPr>
        <p:grpSpPr>
          <a:xfrm>
            <a:off x="135857" y="2453503"/>
            <a:ext cx="8962327" cy="4401404"/>
            <a:chOff x="0" y="1268413"/>
            <a:chExt cx="9144000" cy="4449763"/>
          </a:xfrm>
        </p:grpSpPr>
        <p:grpSp>
          <p:nvGrpSpPr>
            <p:cNvPr id="184" name="Group 338"/>
            <p:cNvGrpSpPr>
              <a:grpSpLocks/>
            </p:cNvGrpSpPr>
            <p:nvPr/>
          </p:nvGrpSpPr>
          <p:grpSpPr bwMode="auto">
            <a:xfrm>
              <a:off x="0" y="1268413"/>
              <a:ext cx="9144000" cy="4449763"/>
              <a:chOff x="0" y="1071"/>
              <a:chExt cx="6240" cy="2803"/>
            </a:xfrm>
          </p:grpSpPr>
          <p:sp>
            <p:nvSpPr>
              <p:cNvPr id="190" name="Rectangle 189"/>
              <p:cNvSpPr>
                <a:spLocks noChangeArrowheads="1"/>
              </p:cNvSpPr>
              <p:nvPr/>
            </p:nvSpPr>
            <p:spPr bwMode="auto">
              <a:xfrm>
                <a:off x="1145" y="2980"/>
                <a:ext cx="5065" cy="8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Text Box 167"/>
              <p:cNvSpPr txBox="1">
                <a:spLocks noChangeArrowheads="1"/>
              </p:cNvSpPr>
              <p:nvPr/>
            </p:nvSpPr>
            <p:spPr bwMode="auto">
              <a:xfrm>
                <a:off x="1029" y="1432"/>
                <a:ext cx="787" cy="359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/>
                <a:r>
                  <a:rPr lang="fr-FR" sz="1000" b="1">
                    <a:latin typeface="Times New Roman" pitchFamily="18" charset="0"/>
                  </a:rPr>
                  <a:t>FABRIQUER</a:t>
                </a:r>
              </a:p>
              <a:p>
                <a:pPr algn="ctr"/>
                <a:r>
                  <a:rPr lang="fr-FR" sz="1000" b="1">
                    <a:latin typeface="Times New Roman" pitchFamily="18" charset="0"/>
                  </a:rPr>
                  <a:t>DIFFERENTS</a:t>
                </a:r>
              </a:p>
              <a:p>
                <a:pPr algn="ctr"/>
                <a:r>
                  <a:rPr lang="fr-FR" sz="1000" b="1">
                    <a:latin typeface="Times New Roman" pitchFamily="18" charset="0"/>
                  </a:rPr>
                  <a:t>PRODUITS</a:t>
                </a:r>
                <a:endParaRPr lang="fr-FR" sz="1000"/>
              </a:p>
            </p:txBody>
          </p:sp>
          <p:sp>
            <p:nvSpPr>
              <p:cNvPr id="192" name="Line 168"/>
              <p:cNvSpPr>
                <a:spLocks noChangeShapeType="1"/>
              </p:cNvSpPr>
              <p:nvPr/>
            </p:nvSpPr>
            <p:spPr bwMode="auto">
              <a:xfrm>
                <a:off x="798" y="1580"/>
                <a:ext cx="208" cy="0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Text Box 169"/>
              <p:cNvSpPr txBox="1">
                <a:spLocks noChangeArrowheads="1"/>
              </p:cNvSpPr>
              <p:nvPr/>
            </p:nvSpPr>
            <p:spPr bwMode="auto">
              <a:xfrm>
                <a:off x="289" y="1664"/>
                <a:ext cx="717" cy="1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000">
                    <a:latin typeface="Times New Roman" pitchFamily="18" charset="0"/>
                  </a:rPr>
                  <a:t>Différents ingrédients</a:t>
                </a:r>
              </a:p>
              <a:p>
                <a:pPr algn="ctr"/>
                <a:r>
                  <a:rPr lang="fr-FR" sz="1000">
                    <a:latin typeface="Times New Roman" pitchFamily="18" charset="0"/>
                  </a:rPr>
                  <a:t>selon les recettes</a:t>
                </a:r>
                <a:endParaRPr lang="fr-FR"/>
              </a:p>
            </p:txBody>
          </p:sp>
          <p:sp>
            <p:nvSpPr>
              <p:cNvPr id="194" name="AutoShape 170"/>
              <p:cNvSpPr>
                <a:spLocks noChangeArrowheads="1"/>
              </p:cNvSpPr>
              <p:nvPr/>
            </p:nvSpPr>
            <p:spPr bwMode="auto">
              <a:xfrm>
                <a:off x="1908" y="1577"/>
                <a:ext cx="556" cy="84"/>
              </a:xfrm>
              <a:prstGeom prst="rightArrow">
                <a:avLst>
                  <a:gd name="adj1" fmla="val 50000"/>
                  <a:gd name="adj2" fmla="val 165476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Rectangle 194" descr="Ondulations"/>
              <p:cNvSpPr>
                <a:spLocks noChangeArrowheads="1"/>
              </p:cNvSpPr>
              <p:nvPr/>
            </p:nvSpPr>
            <p:spPr bwMode="auto">
              <a:xfrm>
                <a:off x="2001" y="1472"/>
                <a:ext cx="347" cy="84"/>
              </a:xfrm>
              <a:prstGeom prst="rect">
                <a:avLst/>
              </a:prstGeom>
              <a:pattFill prst="zigZ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Text Box 172"/>
              <p:cNvSpPr txBox="1">
                <a:spLocks noChangeArrowheads="1"/>
              </p:cNvSpPr>
              <p:nvPr/>
            </p:nvSpPr>
            <p:spPr bwMode="auto">
              <a:xfrm>
                <a:off x="1816" y="1277"/>
                <a:ext cx="648" cy="2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000" dirty="0">
                    <a:latin typeface="Times New Roman" pitchFamily="18" charset="0"/>
                  </a:rPr>
                  <a:t>Produits liquides</a:t>
                </a:r>
              </a:p>
              <a:p>
                <a:pPr algn="ctr"/>
                <a:r>
                  <a:rPr lang="fr-FR" sz="1000" dirty="0">
                    <a:latin typeface="Times New Roman" pitchFamily="18" charset="0"/>
                  </a:rPr>
                  <a:t>non conditionnés</a:t>
                </a:r>
                <a:endParaRPr lang="fr-FR" dirty="0"/>
              </a:p>
            </p:txBody>
          </p:sp>
          <p:sp>
            <p:nvSpPr>
              <p:cNvPr id="197" name="Text Box 173"/>
              <p:cNvSpPr txBox="1">
                <a:spLocks noChangeArrowheads="1"/>
              </p:cNvSpPr>
              <p:nvPr/>
            </p:nvSpPr>
            <p:spPr bwMode="auto">
              <a:xfrm>
                <a:off x="2509" y="1430"/>
                <a:ext cx="809" cy="358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MISE EN FLACONS DES</a:t>
                </a:r>
              </a:p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PRODUITS</a:t>
                </a:r>
                <a:endParaRPr lang="fr-FR" sz="1000" dirty="0"/>
              </a:p>
            </p:txBody>
          </p:sp>
          <p:sp>
            <p:nvSpPr>
              <p:cNvPr id="198" name="AutoShape 174" descr="10 %"/>
              <p:cNvSpPr>
                <a:spLocks noChangeArrowheads="1"/>
              </p:cNvSpPr>
              <p:nvPr/>
            </p:nvSpPr>
            <p:spPr bwMode="auto">
              <a:xfrm>
                <a:off x="520" y="1453"/>
                <a:ext cx="111" cy="151"/>
              </a:xfrm>
              <a:prstGeom prst="can">
                <a:avLst>
                  <a:gd name="adj" fmla="val 34009"/>
                </a:avLst>
              </a:prstGeom>
              <a:pattFill prst="pct1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AutoShape 175" descr="noir)"/>
              <p:cNvSpPr>
                <a:spLocks noChangeArrowheads="1"/>
              </p:cNvSpPr>
              <p:nvPr/>
            </p:nvSpPr>
            <p:spPr bwMode="auto">
              <a:xfrm>
                <a:off x="660" y="1453"/>
                <a:ext cx="109" cy="151"/>
              </a:xfrm>
              <a:prstGeom prst="can">
                <a:avLst>
                  <a:gd name="adj" fmla="val 34633"/>
                </a:avLst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Line 176"/>
              <p:cNvSpPr>
                <a:spLocks noChangeShapeType="1"/>
              </p:cNvSpPr>
              <p:nvPr/>
            </p:nvSpPr>
            <p:spPr bwMode="auto">
              <a:xfrm>
                <a:off x="2162" y="1725"/>
                <a:ext cx="324" cy="0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Text Box 177"/>
              <p:cNvSpPr txBox="1">
                <a:spLocks noChangeArrowheads="1"/>
              </p:cNvSpPr>
              <p:nvPr/>
            </p:nvSpPr>
            <p:spPr bwMode="auto">
              <a:xfrm>
                <a:off x="1885" y="2083"/>
                <a:ext cx="508" cy="1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>
                    <a:latin typeface="Times New Roman" pitchFamily="18" charset="0"/>
                  </a:rPr>
                  <a:t>Flacons vides</a:t>
                </a:r>
                <a:endParaRPr lang="fr-FR"/>
              </a:p>
            </p:txBody>
          </p:sp>
          <p:sp>
            <p:nvSpPr>
              <p:cNvPr id="202" name="Text Box 178"/>
              <p:cNvSpPr txBox="1">
                <a:spLocks noChangeArrowheads="1"/>
              </p:cNvSpPr>
              <p:nvPr/>
            </p:nvSpPr>
            <p:spPr bwMode="auto">
              <a:xfrm>
                <a:off x="1105" y="1074"/>
                <a:ext cx="417" cy="24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dirty="0">
                    <a:latin typeface="Times New Roman" pitchFamily="18" charset="0"/>
                  </a:rPr>
                  <a:t>Présence énergie</a:t>
                </a:r>
                <a:endParaRPr lang="fr-FR" sz="900" dirty="0"/>
              </a:p>
            </p:txBody>
          </p:sp>
          <p:sp>
            <p:nvSpPr>
              <p:cNvPr id="203" name="Text Box 179"/>
              <p:cNvSpPr txBox="1">
                <a:spLocks noChangeArrowheads="1"/>
              </p:cNvSpPr>
              <p:nvPr/>
            </p:nvSpPr>
            <p:spPr bwMode="auto">
              <a:xfrm>
                <a:off x="1252" y="1252"/>
                <a:ext cx="541" cy="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>
                    <a:latin typeface="Times New Roman" pitchFamily="18" charset="0"/>
                  </a:rPr>
                  <a:t>Autorisation</a:t>
                </a:r>
                <a:endParaRPr lang="fr-FR"/>
              </a:p>
            </p:txBody>
          </p:sp>
          <p:sp>
            <p:nvSpPr>
              <p:cNvPr id="204" name="Line 180"/>
              <p:cNvSpPr>
                <a:spLocks noChangeShapeType="1"/>
              </p:cNvSpPr>
              <p:nvPr/>
            </p:nvSpPr>
            <p:spPr bwMode="auto">
              <a:xfrm>
                <a:off x="1307" y="1369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Text Box 181"/>
              <p:cNvSpPr txBox="1">
                <a:spLocks noChangeArrowheads="1"/>
              </p:cNvSpPr>
              <p:nvPr/>
            </p:nvSpPr>
            <p:spPr bwMode="auto">
              <a:xfrm>
                <a:off x="1006" y="1896"/>
                <a:ext cx="717" cy="1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 i="1">
                    <a:latin typeface="Times New Roman" pitchFamily="18" charset="0"/>
                  </a:rPr>
                  <a:t>Unité de fabrication</a:t>
                </a:r>
              </a:p>
              <a:p>
                <a:r>
                  <a:rPr lang="fr-FR" sz="1000" i="1">
                    <a:latin typeface="Times New Roman" pitchFamily="18" charset="0"/>
                  </a:rPr>
                  <a:t> des produits</a:t>
                </a:r>
                <a:endParaRPr lang="fr-FR"/>
              </a:p>
            </p:txBody>
          </p:sp>
          <p:sp>
            <p:nvSpPr>
              <p:cNvPr id="206" name="Line 182"/>
              <p:cNvSpPr>
                <a:spLocks noChangeShapeType="1"/>
              </p:cNvSpPr>
              <p:nvPr/>
            </p:nvSpPr>
            <p:spPr bwMode="auto">
              <a:xfrm>
                <a:off x="1191" y="1791"/>
                <a:ext cx="0" cy="105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Text Box 183"/>
              <p:cNvSpPr txBox="1">
                <a:spLocks noChangeArrowheads="1"/>
              </p:cNvSpPr>
              <p:nvPr/>
            </p:nvSpPr>
            <p:spPr bwMode="auto">
              <a:xfrm>
                <a:off x="2481" y="1071"/>
                <a:ext cx="352" cy="2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dirty="0">
                    <a:latin typeface="Times New Roman" pitchFamily="18" charset="0"/>
                  </a:rPr>
                  <a:t>Présence énergie</a:t>
                </a:r>
                <a:endParaRPr lang="fr-FR" sz="900" dirty="0"/>
              </a:p>
            </p:txBody>
          </p:sp>
          <p:sp>
            <p:nvSpPr>
              <p:cNvPr id="208" name="Text Box 184"/>
              <p:cNvSpPr txBox="1">
                <a:spLocks noChangeArrowheads="1"/>
              </p:cNvSpPr>
              <p:nvPr/>
            </p:nvSpPr>
            <p:spPr bwMode="auto">
              <a:xfrm>
                <a:off x="2741" y="1207"/>
                <a:ext cx="575" cy="1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>
                    <a:latin typeface="Times New Roman" pitchFamily="18" charset="0"/>
                  </a:rPr>
                  <a:t>Autorisation</a:t>
                </a:r>
                <a:endParaRPr lang="fr-FR"/>
              </a:p>
            </p:txBody>
          </p:sp>
          <p:sp>
            <p:nvSpPr>
              <p:cNvPr id="209" name="Line 185"/>
              <p:cNvSpPr>
                <a:spLocks noChangeShapeType="1"/>
              </p:cNvSpPr>
              <p:nvPr/>
            </p:nvSpPr>
            <p:spPr bwMode="auto">
              <a:xfrm>
                <a:off x="2602" y="1240"/>
                <a:ext cx="0" cy="190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Line 186"/>
              <p:cNvSpPr>
                <a:spLocks noChangeShapeType="1"/>
              </p:cNvSpPr>
              <p:nvPr/>
            </p:nvSpPr>
            <p:spPr bwMode="auto">
              <a:xfrm>
                <a:off x="2833" y="1345"/>
                <a:ext cx="0" cy="85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Text Box 187"/>
              <p:cNvSpPr txBox="1">
                <a:spLocks noChangeArrowheads="1"/>
              </p:cNvSpPr>
              <p:nvPr/>
            </p:nvSpPr>
            <p:spPr bwMode="auto">
              <a:xfrm>
                <a:off x="2464" y="1893"/>
                <a:ext cx="878" cy="1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 i="1">
                    <a:latin typeface="Times New Roman" pitchFamily="18" charset="0"/>
                  </a:rPr>
                  <a:t>Unité de conditionnement</a:t>
                </a:r>
              </a:p>
              <a:p>
                <a:r>
                  <a:rPr lang="fr-FR" sz="1000" i="1">
                    <a:latin typeface="Times New Roman" pitchFamily="18" charset="0"/>
                  </a:rPr>
                  <a:t> des produits</a:t>
                </a:r>
                <a:endParaRPr lang="fr-FR"/>
              </a:p>
            </p:txBody>
          </p:sp>
          <p:sp>
            <p:nvSpPr>
              <p:cNvPr id="212" name="Line 188"/>
              <p:cNvSpPr>
                <a:spLocks noChangeShapeType="1"/>
              </p:cNvSpPr>
              <p:nvPr/>
            </p:nvSpPr>
            <p:spPr bwMode="auto">
              <a:xfrm>
                <a:off x="2672" y="1788"/>
                <a:ext cx="0" cy="105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Text Box 189"/>
              <p:cNvSpPr txBox="1">
                <a:spLocks noChangeArrowheads="1"/>
              </p:cNvSpPr>
              <p:nvPr/>
            </p:nvSpPr>
            <p:spPr bwMode="auto">
              <a:xfrm>
                <a:off x="4058" y="1430"/>
                <a:ext cx="933" cy="476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lIns="18000" tIns="46800" rIns="18000" bIns="46800"/>
              <a:lstStyle/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REGROUPER ET</a:t>
                </a:r>
              </a:p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ENCAISSER LES</a:t>
                </a:r>
              </a:p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FLACONS dans des BARQUETTES</a:t>
                </a:r>
                <a:endParaRPr lang="fr-FR" sz="1000" dirty="0"/>
              </a:p>
            </p:txBody>
          </p:sp>
          <p:sp>
            <p:nvSpPr>
              <p:cNvPr id="214" name="Text Box 190"/>
              <p:cNvSpPr txBox="1">
                <a:spLocks noChangeArrowheads="1"/>
              </p:cNvSpPr>
              <p:nvPr/>
            </p:nvSpPr>
            <p:spPr bwMode="auto">
              <a:xfrm>
                <a:off x="3316" y="1201"/>
                <a:ext cx="647" cy="1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000" dirty="0">
                    <a:latin typeface="Times New Roman" pitchFamily="18" charset="0"/>
                  </a:rPr>
                  <a:t>Flacons </a:t>
                </a:r>
                <a:r>
                  <a:rPr lang="fr-FR" sz="1000" dirty="0" smtClean="0">
                    <a:latin typeface="Times New Roman" pitchFamily="18" charset="0"/>
                  </a:rPr>
                  <a:t>remplis</a:t>
                </a:r>
                <a:endParaRPr lang="fr-FR" sz="1000" dirty="0">
                  <a:latin typeface="Times New Roman" pitchFamily="18" charset="0"/>
                </a:endParaRPr>
              </a:p>
            </p:txBody>
          </p:sp>
          <p:sp>
            <p:nvSpPr>
              <p:cNvPr id="215" name="Rectangle 191"/>
              <p:cNvSpPr>
                <a:spLocks noChangeArrowheads="1"/>
              </p:cNvSpPr>
              <p:nvPr/>
            </p:nvSpPr>
            <p:spPr bwMode="auto">
              <a:xfrm>
                <a:off x="2070" y="1915"/>
                <a:ext cx="139" cy="14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AutoShape 192"/>
              <p:cNvSpPr>
                <a:spLocks noChangeArrowheads="1"/>
              </p:cNvSpPr>
              <p:nvPr/>
            </p:nvSpPr>
            <p:spPr bwMode="auto">
              <a:xfrm rot="10800000">
                <a:off x="2070" y="1872"/>
                <a:ext cx="139" cy="4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AutoShape 193"/>
              <p:cNvSpPr>
                <a:spLocks noChangeArrowheads="1"/>
              </p:cNvSpPr>
              <p:nvPr/>
            </p:nvSpPr>
            <p:spPr bwMode="auto">
              <a:xfrm rot="16200000">
                <a:off x="2118" y="1828"/>
                <a:ext cx="42" cy="46"/>
              </a:xfrm>
              <a:prstGeom prst="flowChartDelay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Oval 194"/>
              <p:cNvSpPr>
                <a:spLocks noChangeArrowheads="1"/>
              </p:cNvSpPr>
              <p:nvPr/>
            </p:nvSpPr>
            <p:spPr bwMode="auto">
              <a:xfrm>
                <a:off x="5424" y="1344"/>
                <a:ext cx="70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Oval 195"/>
              <p:cNvSpPr>
                <a:spLocks noChangeArrowheads="1"/>
              </p:cNvSpPr>
              <p:nvPr/>
            </p:nvSpPr>
            <p:spPr bwMode="auto">
              <a:xfrm>
                <a:off x="5515" y="1345"/>
                <a:ext cx="70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Oval 196"/>
              <p:cNvSpPr>
                <a:spLocks noChangeArrowheads="1"/>
              </p:cNvSpPr>
              <p:nvPr/>
            </p:nvSpPr>
            <p:spPr bwMode="auto">
              <a:xfrm>
                <a:off x="5608" y="1345"/>
                <a:ext cx="70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Oval 197"/>
              <p:cNvSpPr>
                <a:spLocks noChangeArrowheads="1"/>
              </p:cNvSpPr>
              <p:nvPr/>
            </p:nvSpPr>
            <p:spPr bwMode="auto">
              <a:xfrm>
                <a:off x="5701" y="1345"/>
                <a:ext cx="69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Rectangle 198"/>
              <p:cNvSpPr>
                <a:spLocks noChangeArrowheads="1"/>
              </p:cNvSpPr>
              <p:nvPr/>
            </p:nvSpPr>
            <p:spPr bwMode="auto">
              <a:xfrm>
                <a:off x="5261" y="1493"/>
                <a:ext cx="509" cy="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AutoShape 199"/>
              <p:cNvSpPr>
                <a:spLocks noChangeArrowheads="1"/>
              </p:cNvSpPr>
              <p:nvPr/>
            </p:nvSpPr>
            <p:spPr bwMode="auto">
              <a:xfrm>
                <a:off x="5261" y="1345"/>
                <a:ext cx="670" cy="148"/>
              </a:xfrm>
              <a:prstGeom prst="parallelogram">
                <a:avLst>
                  <a:gd name="adj" fmla="val 11317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Line 200"/>
              <p:cNvSpPr>
                <a:spLocks noChangeShapeType="1"/>
              </p:cNvSpPr>
              <p:nvPr/>
            </p:nvSpPr>
            <p:spPr bwMode="auto">
              <a:xfrm flipH="1">
                <a:off x="5770" y="1598"/>
                <a:ext cx="161" cy="1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Line 201"/>
              <p:cNvSpPr>
                <a:spLocks noChangeShapeType="1"/>
              </p:cNvSpPr>
              <p:nvPr/>
            </p:nvSpPr>
            <p:spPr bwMode="auto">
              <a:xfrm>
                <a:off x="5931" y="1345"/>
                <a:ext cx="0" cy="25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Oval 202"/>
              <p:cNvSpPr>
                <a:spLocks noChangeArrowheads="1"/>
              </p:cNvSpPr>
              <p:nvPr/>
            </p:nvSpPr>
            <p:spPr bwMode="auto">
              <a:xfrm>
                <a:off x="5423" y="1345"/>
                <a:ext cx="70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Oval 203"/>
              <p:cNvSpPr>
                <a:spLocks noChangeArrowheads="1"/>
              </p:cNvSpPr>
              <p:nvPr/>
            </p:nvSpPr>
            <p:spPr bwMode="auto">
              <a:xfrm>
                <a:off x="5793" y="1345"/>
                <a:ext cx="69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Oval 204"/>
              <p:cNvSpPr>
                <a:spLocks noChangeArrowheads="1"/>
              </p:cNvSpPr>
              <p:nvPr/>
            </p:nvSpPr>
            <p:spPr bwMode="auto">
              <a:xfrm>
                <a:off x="5332" y="1428"/>
                <a:ext cx="70" cy="6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" name="Oval 205"/>
              <p:cNvSpPr>
                <a:spLocks noChangeArrowheads="1"/>
              </p:cNvSpPr>
              <p:nvPr/>
            </p:nvSpPr>
            <p:spPr bwMode="auto">
              <a:xfrm>
                <a:off x="5423" y="1430"/>
                <a:ext cx="70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Oval 206"/>
              <p:cNvSpPr>
                <a:spLocks noChangeArrowheads="1"/>
              </p:cNvSpPr>
              <p:nvPr/>
            </p:nvSpPr>
            <p:spPr bwMode="auto">
              <a:xfrm>
                <a:off x="5515" y="1430"/>
                <a:ext cx="70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Oval 207"/>
              <p:cNvSpPr>
                <a:spLocks noChangeArrowheads="1"/>
              </p:cNvSpPr>
              <p:nvPr/>
            </p:nvSpPr>
            <p:spPr bwMode="auto">
              <a:xfrm>
                <a:off x="5608" y="1430"/>
                <a:ext cx="70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Oval 208"/>
              <p:cNvSpPr>
                <a:spLocks noChangeArrowheads="1"/>
              </p:cNvSpPr>
              <p:nvPr/>
            </p:nvSpPr>
            <p:spPr bwMode="auto">
              <a:xfrm>
                <a:off x="5330" y="1430"/>
                <a:ext cx="69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Oval 209"/>
              <p:cNvSpPr>
                <a:spLocks noChangeArrowheads="1"/>
              </p:cNvSpPr>
              <p:nvPr/>
            </p:nvSpPr>
            <p:spPr bwMode="auto">
              <a:xfrm>
                <a:off x="5701" y="1430"/>
                <a:ext cx="69" cy="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Rectangle 210" descr="Diagonales en pointillés vers le bas"/>
              <p:cNvSpPr>
                <a:spLocks noChangeArrowheads="1"/>
              </p:cNvSpPr>
              <p:nvPr/>
            </p:nvSpPr>
            <p:spPr bwMode="auto">
              <a:xfrm>
                <a:off x="5654" y="1598"/>
                <a:ext cx="93" cy="106"/>
              </a:xfrm>
              <a:prstGeom prst="rect">
                <a:avLst/>
              </a:prstGeom>
              <a:pattFill prst="dash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AutoShape 211"/>
              <p:cNvSpPr>
                <a:spLocks noChangeArrowheads="1"/>
              </p:cNvSpPr>
              <p:nvPr/>
            </p:nvSpPr>
            <p:spPr bwMode="auto">
              <a:xfrm rot="10800000">
                <a:off x="5654" y="1556"/>
                <a:ext cx="93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AutoShape 212"/>
              <p:cNvSpPr>
                <a:spLocks noChangeArrowheads="1"/>
              </p:cNvSpPr>
              <p:nvPr/>
            </p:nvSpPr>
            <p:spPr bwMode="auto">
              <a:xfrm rot="16200000">
                <a:off x="5680" y="1511"/>
                <a:ext cx="42" cy="45"/>
              </a:xfrm>
              <a:prstGeom prst="flowChartDelay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Text Box 213"/>
              <p:cNvSpPr txBox="1">
                <a:spLocks noChangeArrowheads="1"/>
              </p:cNvSpPr>
              <p:nvPr/>
            </p:nvSpPr>
            <p:spPr bwMode="auto">
              <a:xfrm>
                <a:off x="5285" y="1640"/>
                <a:ext cx="277" cy="6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fr-FR" dirty="0"/>
              </a:p>
            </p:txBody>
          </p:sp>
          <p:sp>
            <p:nvSpPr>
              <p:cNvPr id="238" name="AutoShape 214"/>
              <p:cNvSpPr>
                <a:spLocks noChangeArrowheads="1"/>
              </p:cNvSpPr>
              <p:nvPr/>
            </p:nvSpPr>
            <p:spPr bwMode="auto">
              <a:xfrm>
                <a:off x="5307" y="1514"/>
                <a:ext cx="70" cy="105"/>
              </a:xfrm>
              <a:prstGeom prst="upArrow">
                <a:avLst>
                  <a:gd name="adj1" fmla="val 50000"/>
                  <a:gd name="adj2" fmla="val 375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Text Box 215"/>
              <p:cNvSpPr txBox="1">
                <a:spLocks noChangeArrowheads="1"/>
              </p:cNvSpPr>
              <p:nvPr/>
            </p:nvSpPr>
            <p:spPr bwMode="auto">
              <a:xfrm>
                <a:off x="3461" y="1903"/>
                <a:ext cx="375" cy="1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000">
                    <a:latin typeface="Times New Roman" pitchFamily="18" charset="0"/>
                  </a:rPr>
                  <a:t>Barquettes vides</a:t>
                </a:r>
                <a:endParaRPr lang="fr-FR"/>
              </a:p>
            </p:txBody>
          </p:sp>
          <p:sp>
            <p:nvSpPr>
              <p:cNvPr id="240" name="Rectangle 216" descr="Diagonales en pointillés vers le bas"/>
              <p:cNvSpPr>
                <a:spLocks noChangeArrowheads="1"/>
              </p:cNvSpPr>
              <p:nvPr/>
            </p:nvSpPr>
            <p:spPr bwMode="auto">
              <a:xfrm>
                <a:off x="3619" y="1408"/>
                <a:ext cx="139" cy="148"/>
              </a:xfrm>
              <a:prstGeom prst="rect">
                <a:avLst/>
              </a:prstGeom>
              <a:pattFill prst="dashDn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AutoShape 217"/>
              <p:cNvSpPr>
                <a:spLocks noChangeArrowheads="1"/>
              </p:cNvSpPr>
              <p:nvPr/>
            </p:nvSpPr>
            <p:spPr bwMode="auto">
              <a:xfrm rot="10800000">
                <a:off x="3619" y="1366"/>
                <a:ext cx="139" cy="4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AutoShape 218"/>
              <p:cNvSpPr>
                <a:spLocks noChangeArrowheads="1"/>
              </p:cNvSpPr>
              <p:nvPr/>
            </p:nvSpPr>
            <p:spPr bwMode="auto">
              <a:xfrm rot="16200000">
                <a:off x="3668" y="1321"/>
                <a:ext cx="42" cy="47"/>
              </a:xfrm>
              <a:prstGeom prst="flowChartDelay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AutoShape 219"/>
              <p:cNvSpPr>
                <a:spLocks noChangeArrowheads="1"/>
              </p:cNvSpPr>
              <p:nvPr/>
            </p:nvSpPr>
            <p:spPr bwMode="auto">
              <a:xfrm>
                <a:off x="5008" y="1556"/>
                <a:ext cx="230" cy="84"/>
              </a:xfrm>
              <a:prstGeom prst="rightArrow">
                <a:avLst>
                  <a:gd name="adj1" fmla="val 50000"/>
                  <a:gd name="adj2" fmla="val 6845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Text Box 220"/>
              <p:cNvSpPr txBox="1">
                <a:spLocks noChangeArrowheads="1"/>
              </p:cNvSpPr>
              <p:nvPr/>
            </p:nvSpPr>
            <p:spPr bwMode="auto">
              <a:xfrm>
                <a:off x="5261" y="1071"/>
                <a:ext cx="740" cy="21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200">
                    <a:latin typeface="Times New Roman" pitchFamily="18" charset="0"/>
                  </a:rPr>
                  <a:t>Barquettes</a:t>
                </a:r>
              </a:p>
              <a:p>
                <a:pPr algn="ctr"/>
                <a:r>
                  <a:rPr lang="fr-FR" sz="1200">
                    <a:latin typeface="Times New Roman" pitchFamily="18" charset="0"/>
                  </a:rPr>
                  <a:t>pleines</a:t>
                </a:r>
                <a:endParaRPr lang="fr-FR"/>
              </a:p>
            </p:txBody>
          </p:sp>
          <p:sp>
            <p:nvSpPr>
              <p:cNvPr id="245" name="Line 221"/>
              <p:cNvSpPr>
                <a:spLocks noChangeShapeType="1"/>
              </p:cNvSpPr>
              <p:nvPr/>
            </p:nvSpPr>
            <p:spPr bwMode="auto">
              <a:xfrm>
                <a:off x="3665" y="1725"/>
                <a:ext cx="0" cy="126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Line 222"/>
              <p:cNvSpPr>
                <a:spLocks noChangeShapeType="1"/>
              </p:cNvSpPr>
              <p:nvPr/>
            </p:nvSpPr>
            <p:spPr bwMode="auto">
              <a:xfrm>
                <a:off x="3665" y="1725"/>
                <a:ext cx="348" cy="0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Text Box 223"/>
              <p:cNvSpPr txBox="1">
                <a:spLocks noChangeArrowheads="1"/>
              </p:cNvSpPr>
              <p:nvPr/>
            </p:nvSpPr>
            <p:spPr bwMode="auto">
              <a:xfrm>
                <a:off x="4613" y="3308"/>
                <a:ext cx="809" cy="358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lIns="18000" tIns="46800" rIns="18000" bIns="46800"/>
              <a:lstStyle/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PALETTISER</a:t>
                </a:r>
              </a:p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LES</a:t>
                </a:r>
              </a:p>
              <a:p>
                <a:pPr algn="ctr"/>
                <a:r>
                  <a:rPr lang="fr-FR" sz="1000" b="1" dirty="0">
                    <a:latin typeface="Times New Roman" pitchFamily="18" charset="0"/>
                  </a:rPr>
                  <a:t>BARQUETTES</a:t>
                </a:r>
                <a:endParaRPr lang="fr-FR" sz="1000" dirty="0"/>
              </a:p>
            </p:txBody>
          </p:sp>
          <p:sp>
            <p:nvSpPr>
              <p:cNvPr id="248" name="Text Box 224"/>
              <p:cNvSpPr txBox="1">
                <a:spLocks noChangeArrowheads="1"/>
              </p:cNvSpPr>
              <p:nvPr/>
            </p:nvSpPr>
            <p:spPr bwMode="auto">
              <a:xfrm>
                <a:off x="2209" y="3309"/>
                <a:ext cx="809" cy="359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lIns="18000" tIns="46800" rIns="18000" bIns="46800"/>
              <a:lstStyle/>
              <a:p>
                <a:pPr algn="ctr"/>
                <a:r>
                  <a:rPr lang="fr-FR" sz="1000" b="1">
                    <a:latin typeface="Times New Roman" pitchFamily="18" charset="0"/>
                  </a:rPr>
                  <a:t>DEPILER ET</a:t>
                </a:r>
              </a:p>
              <a:p>
                <a:pPr algn="ctr"/>
                <a:r>
                  <a:rPr lang="fr-FR" sz="1000" b="1">
                    <a:latin typeface="Times New Roman" pitchFamily="18" charset="0"/>
                  </a:rPr>
                  <a:t>DISTRIBUER</a:t>
                </a:r>
              </a:p>
              <a:p>
                <a:pPr algn="ctr"/>
                <a:r>
                  <a:rPr lang="fr-FR" sz="1000" b="1">
                    <a:latin typeface="Times New Roman" pitchFamily="18" charset="0"/>
                  </a:rPr>
                  <a:t>LES PALETTES</a:t>
                </a:r>
              </a:p>
              <a:p>
                <a:endParaRPr lang="fr-FR" sz="1200" b="1">
                  <a:latin typeface="Times New Roman" pitchFamily="18" charset="0"/>
                </a:endParaRPr>
              </a:p>
              <a:p>
                <a:endParaRPr lang="fr-FR"/>
              </a:p>
            </p:txBody>
          </p:sp>
          <p:sp>
            <p:nvSpPr>
              <p:cNvPr id="249" name="AutoShape 225"/>
              <p:cNvSpPr>
                <a:spLocks noChangeArrowheads="1"/>
              </p:cNvSpPr>
              <p:nvPr/>
            </p:nvSpPr>
            <p:spPr bwMode="auto">
              <a:xfrm>
                <a:off x="3064" y="3456"/>
                <a:ext cx="393" cy="86"/>
              </a:xfrm>
              <a:prstGeom prst="rightArrow">
                <a:avLst>
                  <a:gd name="adj1" fmla="val 50000"/>
                  <a:gd name="adj2" fmla="val 114244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Text Box 226"/>
              <p:cNvSpPr txBox="1">
                <a:spLocks noChangeArrowheads="1"/>
              </p:cNvSpPr>
              <p:nvPr/>
            </p:nvSpPr>
            <p:spPr bwMode="auto">
              <a:xfrm>
                <a:off x="4019" y="2039"/>
                <a:ext cx="787" cy="1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 i="1">
                    <a:latin typeface="Times New Roman" pitchFamily="18" charset="0"/>
                  </a:rPr>
                  <a:t>Unité de regroupement</a:t>
                </a:r>
              </a:p>
              <a:p>
                <a:r>
                  <a:rPr lang="fr-FR" sz="1000" i="1">
                    <a:latin typeface="Times New Roman" pitchFamily="18" charset="0"/>
                  </a:rPr>
                  <a:t> et d’encaissage</a:t>
                </a:r>
                <a:endParaRPr lang="fr-FR"/>
              </a:p>
            </p:txBody>
          </p:sp>
          <p:sp>
            <p:nvSpPr>
              <p:cNvPr id="251" name="Line 227"/>
              <p:cNvSpPr>
                <a:spLocks noChangeShapeType="1"/>
              </p:cNvSpPr>
              <p:nvPr/>
            </p:nvSpPr>
            <p:spPr bwMode="auto">
              <a:xfrm flipV="1">
                <a:off x="4188" y="1906"/>
                <a:ext cx="0" cy="85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Rectangle 228" descr="60 %"/>
              <p:cNvSpPr>
                <a:spLocks noChangeArrowheads="1"/>
              </p:cNvSpPr>
              <p:nvPr/>
            </p:nvSpPr>
            <p:spPr bwMode="auto">
              <a:xfrm>
                <a:off x="5653" y="3750"/>
                <a:ext cx="509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Rectangle 229" descr="60 %"/>
              <p:cNvSpPr>
                <a:spLocks noChangeArrowheads="1"/>
              </p:cNvSpPr>
              <p:nvPr/>
            </p:nvSpPr>
            <p:spPr bwMode="auto">
              <a:xfrm>
                <a:off x="5653" y="3699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Rectangle 230" descr="60 %"/>
              <p:cNvSpPr>
                <a:spLocks noChangeArrowheads="1"/>
              </p:cNvSpPr>
              <p:nvPr/>
            </p:nvSpPr>
            <p:spPr bwMode="auto">
              <a:xfrm>
                <a:off x="5699" y="3708"/>
                <a:ext cx="37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Rectangle 231" descr="60 %"/>
              <p:cNvSpPr>
                <a:spLocks noChangeArrowheads="1"/>
              </p:cNvSpPr>
              <p:nvPr/>
            </p:nvSpPr>
            <p:spPr bwMode="auto">
              <a:xfrm>
                <a:off x="6070" y="3708"/>
                <a:ext cx="37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Rectangle 232" descr="60 %"/>
              <p:cNvSpPr>
                <a:spLocks noChangeArrowheads="1"/>
              </p:cNvSpPr>
              <p:nvPr/>
            </p:nvSpPr>
            <p:spPr bwMode="auto">
              <a:xfrm>
                <a:off x="5907" y="3708"/>
                <a:ext cx="37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Rectangle 233" descr="60 %"/>
              <p:cNvSpPr>
                <a:spLocks noChangeArrowheads="1"/>
              </p:cNvSpPr>
              <p:nvPr/>
            </p:nvSpPr>
            <p:spPr bwMode="auto">
              <a:xfrm>
                <a:off x="1284" y="3604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Rectangle 234" descr="60 %"/>
              <p:cNvSpPr>
                <a:spLocks noChangeArrowheads="1"/>
              </p:cNvSpPr>
              <p:nvPr/>
            </p:nvSpPr>
            <p:spPr bwMode="auto">
              <a:xfrm>
                <a:off x="1283" y="3554"/>
                <a:ext cx="508" cy="2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Rectangle 235" descr="60 %"/>
              <p:cNvSpPr>
                <a:spLocks noChangeArrowheads="1"/>
              </p:cNvSpPr>
              <p:nvPr/>
            </p:nvSpPr>
            <p:spPr bwMode="auto">
              <a:xfrm>
                <a:off x="1330" y="3562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Rectangle 236" descr="60 %"/>
              <p:cNvSpPr>
                <a:spLocks noChangeArrowheads="1"/>
              </p:cNvSpPr>
              <p:nvPr/>
            </p:nvSpPr>
            <p:spPr bwMode="auto">
              <a:xfrm>
                <a:off x="1700" y="3562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Rectangle 237" descr="60 %"/>
              <p:cNvSpPr>
                <a:spLocks noChangeArrowheads="1"/>
              </p:cNvSpPr>
              <p:nvPr/>
            </p:nvSpPr>
            <p:spPr bwMode="auto">
              <a:xfrm>
                <a:off x="1538" y="3562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Rectangle 238" descr="60 %"/>
              <p:cNvSpPr>
                <a:spLocks noChangeArrowheads="1"/>
              </p:cNvSpPr>
              <p:nvPr/>
            </p:nvSpPr>
            <p:spPr bwMode="auto">
              <a:xfrm>
                <a:off x="1284" y="3520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Rectangle 239" descr="60 %"/>
              <p:cNvSpPr>
                <a:spLocks noChangeArrowheads="1"/>
              </p:cNvSpPr>
              <p:nvPr/>
            </p:nvSpPr>
            <p:spPr bwMode="auto">
              <a:xfrm>
                <a:off x="1283" y="3469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Rectangle 240" descr="60 %"/>
              <p:cNvSpPr>
                <a:spLocks noChangeArrowheads="1"/>
              </p:cNvSpPr>
              <p:nvPr/>
            </p:nvSpPr>
            <p:spPr bwMode="auto">
              <a:xfrm>
                <a:off x="1330" y="3478"/>
                <a:ext cx="37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Rectangle 241" descr="60 %"/>
              <p:cNvSpPr>
                <a:spLocks noChangeArrowheads="1"/>
              </p:cNvSpPr>
              <p:nvPr/>
            </p:nvSpPr>
            <p:spPr bwMode="auto">
              <a:xfrm>
                <a:off x="1700" y="3478"/>
                <a:ext cx="37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Rectangle 242" descr="60 %"/>
              <p:cNvSpPr>
                <a:spLocks noChangeArrowheads="1"/>
              </p:cNvSpPr>
              <p:nvPr/>
            </p:nvSpPr>
            <p:spPr bwMode="auto">
              <a:xfrm>
                <a:off x="1538" y="3478"/>
                <a:ext cx="37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Rectangle 243" descr="60 %"/>
              <p:cNvSpPr>
                <a:spLocks noChangeArrowheads="1"/>
              </p:cNvSpPr>
              <p:nvPr/>
            </p:nvSpPr>
            <p:spPr bwMode="auto">
              <a:xfrm>
                <a:off x="1284" y="3436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Rectangle 244" descr="60 %"/>
              <p:cNvSpPr>
                <a:spLocks noChangeArrowheads="1"/>
              </p:cNvSpPr>
              <p:nvPr/>
            </p:nvSpPr>
            <p:spPr bwMode="auto">
              <a:xfrm>
                <a:off x="1283" y="3385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Rectangle 245" descr="60 %"/>
              <p:cNvSpPr>
                <a:spLocks noChangeArrowheads="1"/>
              </p:cNvSpPr>
              <p:nvPr/>
            </p:nvSpPr>
            <p:spPr bwMode="auto">
              <a:xfrm>
                <a:off x="1330" y="3393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Rectangle 246" descr="60 %"/>
              <p:cNvSpPr>
                <a:spLocks noChangeArrowheads="1"/>
              </p:cNvSpPr>
              <p:nvPr/>
            </p:nvSpPr>
            <p:spPr bwMode="auto">
              <a:xfrm>
                <a:off x="1700" y="3393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Rectangle 247" descr="60 %"/>
              <p:cNvSpPr>
                <a:spLocks noChangeArrowheads="1"/>
              </p:cNvSpPr>
              <p:nvPr/>
            </p:nvSpPr>
            <p:spPr bwMode="auto">
              <a:xfrm>
                <a:off x="1538" y="3393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Rectangle 248" descr="60 %"/>
              <p:cNvSpPr>
                <a:spLocks noChangeArrowheads="1"/>
              </p:cNvSpPr>
              <p:nvPr/>
            </p:nvSpPr>
            <p:spPr bwMode="auto">
              <a:xfrm>
                <a:off x="1284" y="3351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Rectangle 249" descr="60 %"/>
              <p:cNvSpPr>
                <a:spLocks noChangeArrowheads="1"/>
              </p:cNvSpPr>
              <p:nvPr/>
            </p:nvSpPr>
            <p:spPr bwMode="auto">
              <a:xfrm>
                <a:off x="1283" y="3301"/>
                <a:ext cx="508" cy="2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Rectangle 250" descr="60 %"/>
              <p:cNvSpPr>
                <a:spLocks noChangeArrowheads="1"/>
              </p:cNvSpPr>
              <p:nvPr/>
            </p:nvSpPr>
            <p:spPr bwMode="auto">
              <a:xfrm>
                <a:off x="1330" y="3309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Rectangle 251" descr="60 %"/>
              <p:cNvSpPr>
                <a:spLocks noChangeArrowheads="1"/>
              </p:cNvSpPr>
              <p:nvPr/>
            </p:nvSpPr>
            <p:spPr bwMode="auto">
              <a:xfrm>
                <a:off x="1700" y="3309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Rectangle 252" descr="60 %"/>
              <p:cNvSpPr>
                <a:spLocks noChangeArrowheads="1"/>
              </p:cNvSpPr>
              <p:nvPr/>
            </p:nvSpPr>
            <p:spPr bwMode="auto">
              <a:xfrm>
                <a:off x="1538" y="3309"/>
                <a:ext cx="37" cy="4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Text Box 253"/>
              <p:cNvSpPr txBox="1">
                <a:spLocks noChangeArrowheads="1"/>
              </p:cNvSpPr>
              <p:nvPr/>
            </p:nvSpPr>
            <p:spPr bwMode="auto">
              <a:xfrm>
                <a:off x="2088" y="3021"/>
                <a:ext cx="639" cy="13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>
                    <a:latin typeface="Times New Roman" pitchFamily="18" charset="0"/>
                  </a:rPr>
                  <a:t>Présence énergie</a:t>
                </a:r>
                <a:endParaRPr lang="fr-FR"/>
              </a:p>
            </p:txBody>
          </p:sp>
          <p:sp>
            <p:nvSpPr>
              <p:cNvPr id="278" name="Text Box 254"/>
              <p:cNvSpPr txBox="1">
                <a:spLocks noChangeArrowheads="1"/>
              </p:cNvSpPr>
              <p:nvPr/>
            </p:nvSpPr>
            <p:spPr bwMode="auto">
              <a:xfrm>
                <a:off x="2481" y="3112"/>
                <a:ext cx="608" cy="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>
                    <a:latin typeface="Times New Roman" pitchFamily="18" charset="0"/>
                  </a:rPr>
                  <a:t>Autorisation</a:t>
                </a:r>
                <a:endParaRPr lang="fr-FR"/>
              </a:p>
            </p:txBody>
          </p:sp>
          <p:sp>
            <p:nvSpPr>
              <p:cNvPr id="279" name="Line 255"/>
              <p:cNvSpPr>
                <a:spLocks noChangeShapeType="1"/>
              </p:cNvSpPr>
              <p:nvPr/>
            </p:nvSpPr>
            <p:spPr bwMode="auto">
              <a:xfrm>
                <a:off x="2278" y="3180"/>
                <a:ext cx="0" cy="129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" name="Line 256"/>
              <p:cNvSpPr>
                <a:spLocks noChangeShapeType="1"/>
              </p:cNvSpPr>
              <p:nvPr/>
            </p:nvSpPr>
            <p:spPr bwMode="auto">
              <a:xfrm>
                <a:off x="2533" y="3246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Text Box 257"/>
              <p:cNvSpPr txBox="1">
                <a:spLocks noChangeArrowheads="1"/>
              </p:cNvSpPr>
              <p:nvPr/>
            </p:nvSpPr>
            <p:spPr bwMode="auto">
              <a:xfrm>
                <a:off x="2093" y="3730"/>
                <a:ext cx="1225" cy="1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 i="1">
                    <a:latin typeface="Times New Roman" pitchFamily="18" charset="0"/>
                  </a:rPr>
                  <a:t>Dépileur et distributeur</a:t>
                </a:r>
                <a:endParaRPr lang="fr-FR"/>
              </a:p>
            </p:txBody>
          </p:sp>
          <p:sp>
            <p:nvSpPr>
              <p:cNvPr id="282" name="Line 258"/>
              <p:cNvSpPr>
                <a:spLocks noChangeShapeType="1"/>
              </p:cNvSpPr>
              <p:nvPr/>
            </p:nvSpPr>
            <p:spPr bwMode="auto">
              <a:xfrm flipV="1">
                <a:off x="2277" y="3668"/>
                <a:ext cx="1" cy="43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Line 259"/>
              <p:cNvSpPr>
                <a:spLocks noChangeShapeType="1"/>
              </p:cNvSpPr>
              <p:nvPr/>
            </p:nvSpPr>
            <p:spPr bwMode="auto">
              <a:xfrm>
                <a:off x="1862" y="3560"/>
                <a:ext cx="323" cy="0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" name="Text Box 260"/>
              <p:cNvSpPr txBox="1">
                <a:spLocks noChangeArrowheads="1"/>
              </p:cNvSpPr>
              <p:nvPr/>
            </p:nvSpPr>
            <p:spPr bwMode="auto">
              <a:xfrm>
                <a:off x="1237" y="3077"/>
                <a:ext cx="579" cy="1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000">
                    <a:latin typeface="Times New Roman" pitchFamily="18" charset="0"/>
                  </a:rPr>
                  <a:t>Palettes vides et empilées</a:t>
                </a:r>
                <a:endParaRPr lang="fr-FR"/>
              </a:p>
            </p:txBody>
          </p:sp>
          <p:sp>
            <p:nvSpPr>
              <p:cNvPr id="285" name="Text Box 261"/>
              <p:cNvSpPr txBox="1">
                <a:spLocks noChangeArrowheads="1"/>
              </p:cNvSpPr>
              <p:nvPr/>
            </p:nvSpPr>
            <p:spPr bwMode="auto">
              <a:xfrm>
                <a:off x="3219" y="3158"/>
                <a:ext cx="1041" cy="1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000" dirty="0">
                    <a:latin typeface="Times New Roman" pitchFamily="18" charset="0"/>
                  </a:rPr>
                  <a:t>Palettes dépilées et transférées vers la zone de palettisation</a:t>
                </a:r>
                <a:endParaRPr lang="fr-FR" dirty="0"/>
              </a:p>
            </p:txBody>
          </p:sp>
          <p:sp>
            <p:nvSpPr>
              <p:cNvPr id="286" name="AutoShape 262"/>
              <p:cNvSpPr>
                <a:spLocks noChangeArrowheads="1"/>
              </p:cNvSpPr>
              <p:nvPr/>
            </p:nvSpPr>
            <p:spPr bwMode="auto">
              <a:xfrm>
                <a:off x="4081" y="3456"/>
                <a:ext cx="463" cy="84"/>
              </a:xfrm>
              <a:prstGeom prst="rightArrow">
                <a:avLst>
                  <a:gd name="adj1" fmla="val 50000"/>
                  <a:gd name="adj2" fmla="val 137798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AutoShape 263"/>
              <p:cNvSpPr>
                <a:spLocks noChangeArrowheads="1"/>
              </p:cNvSpPr>
              <p:nvPr/>
            </p:nvSpPr>
            <p:spPr bwMode="auto">
              <a:xfrm>
                <a:off x="5261" y="1348"/>
                <a:ext cx="670" cy="147"/>
              </a:xfrm>
              <a:prstGeom prst="parallelogram">
                <a:avLst>
                  <a:gd name="adj" fmla="val 11394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Text Box 264"/>
              <p:cNvSpPr txBox="1">
                <a:spLocks noChangeArrowheads="1"/>
              </p:cNvSpPr>
              <p:nvPr/>
            </p:nvSpPr>
            <p:spPr bwMode="auto">
              <a:xfrm>
                <a:off x="4567" y="3716"/>
                <a:ext cx="953" cy="125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 i="1" dirty="0">
                    <a:latin typeface="Times New Roman" pitchFamily="18" charset="0"/>
                  </a:rPr>
                  <a:t>Palettiseur mécanisé</a:t>
                </a:r>
                <a:endParaRPr lang="fr-FR" dirty="0"/>
              </a:p>
            </p:txBody>
          </p:sp>
          <p:sp>
            <p:nvSpPr>
              <p:cNvPr id="289" name="Line 265"/>
              <p:cNvSpPr>
                <a:spLocks noChangeShapeType="1"/>
              </p:cNvSpPr>
              <p:nvPr/>
            </p:nvSpPr>
            <p:spPr bwMode="auto">
              <a:xfrm>
                <a:off x="4729" y="3666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 type="arrow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Text Box 266"/>
              <p:cNvSpPr txBox="1">
                <a:spLocks noChangeArrowheads="1"/>
              </p:cNvSpPr>
              <p:nvPr/>
            </p:nvSpPr>
            <p:spPr bwMode="auto">
              <a:xfrm>
                <a:off x="4545" y="3021"/>
                <a:ext cx="305" cy="2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dirty="0">
                    <a:latin typeface="Times New Roman" pitchFamily="18" charset="0"/>
                  </a:rPr>
                  <a:t>Présence énergie</a:t>
                </a:r>
                <a:endParaRPr lang="fr-FR" sz="900" dirty="0"/>
              </a:p>
            </p:txBody>
          </p:sp>
          <p:sp>
            <p:nvSpPr>
              <p:cNvPr id="291" name="Line 267"/>
              <p:cNvSpPr>
                <a:spLocks noChangeShapeType="1"/>
              </p:cNvSpPr>
              <p:nvPr/>
            </p:nvSpPr>
            <p:spPr bwMode="auto">
              <a:xfrm>
                <a:off x="4682" y="3160"/>
                <a:ext cx="0" cy="148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Text Box 268"/>
              <p:cNvSpPr txBox="1">
                <a:spLocks noChangeArrowheads="1"/>
              </p:cNvSpPr>
              <p:nvPr/>
            </p:nvSpPr>
            <p:spPr bwMode="auto">
              <a:xfrm>
                <a:off x="4840" y="3112"/>
                <a:ext cx="440" cy="8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dirty="0">
                    <a:latin typeface="Times New Roman" pitchFamily="18" charset="0"/>
                  </a:rPr>
                  <a:t>Autorisation</a:t>
                </a:r>
                <a:endParaRPr lang="fr-FR" sz="900" dirty="0"/>
              </a:p>
            </p:txBody>
          </p:sp>
          <p:sp>
            <p:nvSpPr>
              <p:cNvPr id="293" name="Line 269"/>
              <p:cNvSpPr>
                <a:spLocks noChangeShapeType="1"/>
              </p:cNvSpPr>
              <p:nvPr/>
            </p:nvSpPr>
            <p:spPr bwMode="auto">
              <a:xfrm>
                <a:off x="4914" y="3266"/>
                <a:ext cx="0" cy="42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Rectangle 270"/>
              <p:cNvSpPr>
                <a:spLocks noChangeArrowheads="1"/>
              </p:cNvSpPr>
              <p:nvPr/>
            </p:nvSpPr>
            <p:spPr bwMode="auto">
              <a:xfrm>
                <a:off x="5907" y="3560"/>
                <a:ext cx="255" cy="1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Rectangle 271"/>
              <p:cNvSpPr>
                <a:spLocks noChangeArrowheads="1"/>
              </p:cNvSpPr>
              <p:nvPr/>
            </p:nvSpPr>
            <p:spPr bwMode="auto">
              <a:xfrm>
                <a:off x="5653" y="3560"/>
                <a:ext cx="254" cy="1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AutoShape 272"/>
              <p:cNvSpPr>
                <a:spLocks noChangeArrowheads="1"/>
              </p:cNvSpPr>
              <p:nvPr/>
            </p:nvSpPr>
            <p:spPr bwMode="auto">
              <a:xfrm>
                <a:off x="5677" y="3433"/>
                <a:ext cx="46" cy="85"/>
              </a:xfrm>
              <a:prstGeom prst="upArrow">
                <a:avLst>
                  <a:gd name="adj1" fmla="val 50000"/>
                  <a:gd name="adj2" fmla="val 46196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Rectangle 274"/>
              <p:cNvSpPr>
                <a:spLocks noChangeArrowheads="1"/>
              </p:cNvSpPr>
              <p:nvPr/>
            </p:nvSpPr>
            <p:spPr bwMode="auto">
              <a:xfrm>
                <a:off x="6001" y="3433"/>
                <a:ext cx="161" cy="1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Rectangle 275"/>
              <p:cNvSpPr>
                <a:spLocks noChangeArrowheads="1"/>
              </p:cNvSpPr>
              <p:nvPr/>
            </p:nvSpPr>
            <p:spPr bwMode="auto">
              <a:xfrm>
                <a:off x="5838" y="3433"/>
                <a:ext cx="163" cy="1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Rectangle 276"/>
              <p:cNvSpPr>
                <a:spLocks noChangeArrowheads="1"/>
              </p:cNvSpPr>
              <p:nvPr/>
            </p:nvSpPr>
            <p:spPr bwMode="auto">
              <a:xfrm>
                <a:off x="5653" y="3433"/>
                <a:ext cx="185" cy="1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AutoShape 277"/>
              <p:cNvSpPr>
                <a:spLocks noChangeArrowheads="1"/>
              </p:cNvSpPr>
              <p:nvPr/>
            </p:nvSpPr>
            <p:spPr bwMode="auto">
              <a:xfrm>
                <a:off x="5862" y="3433"/>
                <a:ext cx="45" cy="85"/>
              </a:xfrm>
              <a:prstGeom prst="upArrow">
                <a:avLst>
                  <a:gd name="adj1" fmla="val 50000"/>
                  <a:gd name="adj2" fmla="val 47222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AutoShape 278"/>
              <p:cNvSpPr>
                <a:spLocks noChangeArrowheads="1"/>
              </p:cNvSpPr>
              <p:nvPr/>
            </p:nvSpPr>
            <p:spPr bwMode="auto">
              <a:xfrm>
                <a:off x="6023" y="3433"/>
                <a:ext cx="47" cy="85"/>
              </a:xfrm>
              <a:prstGeom prst="upArrow">
                <a:avLst>
                  <a:gd name="adj1" fmla="val 50000"/>
                  <a:gd name="adj2" fmla="val 45213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Rectangle 280"/>
              <p:cNvSpPr>
                <a:spLocks noChangeArrowheads="1"/>
              </p:cNvSpPr>
              <p:nvPr/>
            </p:nvSpPr>
            <p:spPr bwMode="auto">
              <a:xfrm>
                <a:off x="5907" y="3307"/>
                <a:ext cx="255" cy="1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Rectangle 281"/>
              <p:cNvSpPr>
                <a:spLocks noChangeArrowheads="1"/>
              </p:cNvSpPr>
              <p:nvPr/>
            </p:nvSpPr>
            <p:spPr bwMode="auto">
              <a:xfrm>
                <a:off x="5653" y="3307"/>
                <a:ext cx="254" cy="1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Line 282"/>
              <p:cNvSpPr>
                <a:spLocks noChangeShapeType="1"/>
              </p:cNvSpPr>
              <p:nvPr/>
            </p:nvSpPr>
            <p:spPr bwMode="auto">
              <a:xfrm>
                <a:off x="5653" y="3560"/>
                <a:ext cx="50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Line 283"/>
              <p:cNvSpPr>
                <a:spLocks noChangeShapeType="1"/>
              </p:cNvSpPr>
              <p:nvPr/>
            </p:nvSpPr>
            <p:spPr bwMode="auto">
              <a:xfrm>
                <a:off x="5653" y="3433"/>
                <a:ext cx="50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AutoShape 286"/>
              <p:cNvSpPr>
                <a:spLocks noChangeArrowheads="1"/>
              </p:cNvSpPr>
              <p:nvPr/>
            </p:nvSpPr>
            <p:spPr bwMode="auto">
              <a:xfrm>
                <a:off x="5446" y="3434"/>
                <a:ext cx="185" cy="85"/>
              </a:xfrm>
              <a:prstGeom prst="rightArrow">
                <a:avLst>
                  <a:gd name="adj1" fmla="val 50000"/>
                  <a:gd name="adj2" fmla="val 54412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Rectangle 287" descr="60 %"/>
              <p:cNvSpPr>
                <a:spLocks noChangeArrowheads="1"/>
              </p:cNvSpPr>
              <p:nvPr/>
            </p:nvSpPr>
            <p:spPr bwMode="auto">
              <a:xfrm>
                <a:off x="3549" y="3519"/>
                <a:ext cx="509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Rectangle 288" descr="60 %"/>
              <p:cNvSpPr>
                <a:spLocks noChangeArrowheads="1"/>
              </p:cNvSpPr>
              <p:nvPr/>
            </p:nvSpPr>
            <p:spPr bwMode="auto">
              <a:xfrm>
                <a:off x="3549" y="3468"/>
                <a:ext cx="508" cy="21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Rectangle 289" descr="60 %"/>
              <p:cNvSpPr>
                <a:spLocks noChangeArrowheads="1"/>
              </p:cNvSpPr>
              <p:nvPr/>
            </p:nvSpPr>
            <p:spPr bwMode="auto">
              <a:xfrm>
                <a:off x="3596" y="3477"/>
                <a:ext cx="36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Rectangle 290" descr="60 %"/>
              <p:cNvSpPr>
                <a:spLocks noChangeArrowheads="1"/>
              </p:cNvSpPr>
              <p:nvPr/>
            </p:nvSpPr>
            <p:spPr bwMode="auto">
              <a:xfrm>
                <a:off x="3966" y="3477"/>
                <a:ext cx="37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Rectangle 291" descr="60 %"/>
              <p:cNvSpPr>
                <a:spLocks noChangeArrowheads="1"/>
              </p:cNvSpPr>
              <p:nvPr/>
            </p:nvSpPr>
            <p:spPr bwMode="auto">
              <a:xfrm>
                <a:off x="3804" y="3477"/>
                <a:ext cx="36" cy="40"/>
              </a:xfrm>
              <a:prstGeom prst="rect">
                <a:avLst/>
              </a:prstGeom>
              <a:pattFill prst="pct60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" name="Text Box 292"/>
              <p:cNvSpPr txBox="1">
                <a:spLocks noChangeArrowheads="1"/>
              </p:cNvSpPr>
              <p:nvPr/>
            </p:nvSpPr>
            <p:spPr bwMode="auto">
              <a:xfrm>
                <a:off x="5520" y="3033"/>
                <a:ext cx="720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fr-FR" sz="1000">
                    <a:latin typeface="Times New Roman" pitchFamily="18" charset="0"/>
                  </a:rPr>
                  <a:t>Barquettes rangées</a:t>
                </a:r>
              </a:p>
              <a:p>
                <a:pPr algn="ctr"/>
                <a:r>
                  <a:rPr lang="fr-FR" sz="1000">
                    <a:latin typeface="Times New Roman" pitchFamily="18" charset="0"/>
                  </a:rPr>
                  <a:t>sur palette</a:t>
                </a:r>
                <a:endParaRPr lang="fr-FR"/>
              </a:p>
            </p:txBody>
          </p:sp>
          <p:sp>
            <p:nvSpPr>
              <p:cNvPr id="313" name="AutoShape 293"/>
              <p:cNvSpPr>
                <a:spLocks noChangeArrowheads="1"/>
              </p:cNvSpPr>
              <p:nvPr/>
            </p:nvSpPr>
            <p:spPr bwMode="auto">
              <a:xfrm>
                <a:off x="5261" y="1345"/>
                <a:ext cx="670" cy="148"/>
              </a:xfrm>
              <a:prstGeom prst="parallelogram">
                <a:avLst>
                  <a:gd name="adj" fmla="val 11317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Line 294"/>
              <p:cNvSpPr>
                <a:spLocks noChangeShapeType="1"/>
              </p:cNvSpPr>
              <p:nvPr/>
            </p:nvSpPr>
            <p:spPr bwMode="auto">
              <a:xfrm>
                <a:off x="5653" y="3433"/>
                <a:ext cx="0" cy="12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Text Box 295"/>
              <p:cNvSpPr txBox="1">
                <a:spLocks noChangeArrowheads="1"/>
              </p:cNvSpPr>
              <p:nvPr/>
            </p:nvSpPr>
            <p:spPr bwMode="auto">
              <a:xfrm>
                <a:off x="4004" y="1116"/>
                <a:ext cx="333" cy="2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dirty="0">
                    <a:latin typeface="Times New Roman" pitchFamily="18" charset="0"/>
                  </a:rPr>
                  <a:t>Présence énergie</a:t>
                </a:r>
                <a:endParaRPr lang="fr-FR" sz="900" dirty="0"/>
              </a:p>
            </p:txBody>
          </p:sp>
          <p:sp>
            <p:nvSpPr>
              <p:cNvPr id="316" name="Text Box 296"/>
              <p:cNvSpPr txBox="1">
                <a:spLocks noChangeArrowheads="1"/>
              </p:cNvSpPr>
              <p:nvPr/>
            </p:nvSpPr>
            <p:spPr bwMode="auto">
              <a:xfrm>
                <a:off x="4300" y="1207"/>
                <a:ext cx="550" cy="1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>
                    <a:latin typeface="Times New Roman" pitchFamily="18" charset="0"/>
                  </a:rPr>
                  <a:t>Autorisation</a:t>
                </a:r>
                <a:endParaRPr lang="fr-FR"/>
              </a:p>
            </p:txBody>
          </p:sp>
          <p:sp>
            <p:nvSpPr>
              <p:cNvPr id="317" name="Line 297"/>
              <p:cNvSpPr>
                <a:spLocks noChangeShapeType="1"/>
              </p:cNvSpPr>
              <p:nvPr/>
            </p:nvSpPr>
            <p:spPr bwMode="auto">
              <a:xfrm flipH="1">
                <a:off x="4128" y="1261"/>
                <a:ext cx="0" cy="169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Line 298"/>
              <p:cNvSpPr>
                <a:spLocks noChangeShapeType="1"/>
              </p:cNvSpPr>
              <p:nvPr/>
            </p:nvSpPr>
            <p:spPr bwMode="auto">
              <a:xfrm>
                <a:off x="4337" y="1366"/>
                <a:ext cx="0" cy="64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AutoShape 299" descr="Tirets horizontaux"/>
              <p:cNvSpPr>
                <a:spLocks noChangeArrowheads="1"/>
              </p:cNvSpPr>
              <p:nvPr/>
            </p:nvSpPr>
            <p:spPr bwMode="auto">
              <a:xfrm>
                <a:off x="381" y="1453"/>
                <a:ext cx="111" cy="151"/>
              </a:xfrm>
              <a:prstGeom prst="can">
                <a:avLst>
                  <a:gd name="adj" fmla="val 34009"/>
                </a:avLst>
              </a:prstGeom>
              <a:pattFill prst="dashHorz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Line 300"/>
              <p:cNvSpPr>
                <a:spLocks noChangeShapeType="1"/>
              </p:cNvSpPr>
              <p:nvPr/>
            </p:nvSpPr>
            <p:spPr bwMode="auto">
              <a:xfrm>
                <a:off x="2140" y="1725"/>
                <a:ext cx="0" cy="84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AutoShape 301"/>
              <p:cNvSpPr>
                <a:spLocks noChangeArrowheads="1"/>
              </p:cNvSpPr>
              <p:nvPr/>
            </p:nvSpPr>
            <p:spPr bwMode="auto">
              <a:xfrm>
                <a:off x="3365" y="1556"/>
                <a:ext cx="624" cy="84"/>
              </a:xfrm>
              <a:prstGeom prst="rightArrow">
                <a:avLst>
                  <a:gd name="adj1" fmla="val 50000"/>
                  <a:gd name="adj2" fmla="val 185714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99"/>
                  </a:gs>
                </a:gsLst>
                <a:lin ang="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Line 302"/>
              <p:cNvSpPr>
                <a:spLocks noChangeShapeType="1"/>
              </p:cNvSpPr>
              <p:nvPr/>
            </p:nvSpPr>
            <p:spPr bwMode="auto">
              <a:xfrm>
                <a:off x="5562" y="1809"/>
                <a:ext cx="0" cy="738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Line 303"/>
              <p:cNvSpPr>
                <a:spLocks noChangeShapeType="1"/>
              </p:cNvSpPr>
              <p:nvPr/>
            </p:nvSpPr>
            <p:spPr bwMode="auto">
              <a:xfrm flipH="1">
                <a:off x="1711" y="2547"/>
                <a:ext cx="3865" cy="0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Line 304"/>
              <p:cNvSpPr>
                <a:spLocks noChangeShapeType="1"/>
              </p:cNvSpPr>
              <p:nvPr/>
            </p:nvSpPr>
            <p:spPr bwMode="auto">
              <a:xfrm>
                <a:off x="4304" y="2547"/>
                <a:ext cx="0" cy="865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Line 305"/>
              <p:cNvSpPr>
                <a:spLocks noChangeShapeType="1"/>
              </p:cNvSpPr>
              <p:nvPr/>
            </p:nvSpPr>
            <p:spPr bwMode="auto">
              <a:xfrm>
                <a:off x="4326" y="3405"/>
                <a:ext cx="254" cy="0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AutoShape 306"/>
              <p:cNvSpPr>
                <a:spLocks/>
              </p:cNvSpPr>
              <p:nvPr/>
            </p:nvSpPr>
            <p:spPr bwMode="auto">
              <a:xfrm>
                <a:off x="1029" y="2925"/>
                <a:ext cx="92" cy="949"/>
              </a:xfrm>
              <a:prstGeom prst="leftBrace">
                <a:avLst>
                  <a:gd name="adj1" fmla="val 8596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Text Box 307"/>
              <p:cNvSpPr txBox="1">
                <a:spLocks noChangeArrowheads="1"/>
              </p:cNvSpPr>
              <p:nvPr/>
            </p:nvSpPr>
            <p:spPr bwMode="auto">
              <a:xfrm>
                <a:off x="221" y="3074"/>
                <a:ext cx="785" cy="2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400" b="1" dirty="0">
                    <a:latin typeface="Times New Roman" pitchFamily="18" charset="0"/>
                  </a:rPr>
                  <a:t>Unité de</a:t>
                </a:r>
              </a:p>
              <a:p>
                <a:pPr algn="ctr"/>
                <a:r>
                  <a:rPr lang="fr-FR" sz="1400" b="1" dirty="0">
                    <a:latin typeface="Times New Roman" pitchFamily="18" charset="0"/>
                  </a:rPr>
                  <a:t>Palettisation</a:t>
                </a:r>
                <a:endParaRPr lang="fr-FR" dirty="0"/>
              </a:p>
            </p:txBody>
          </p:sp>
          <p:sp>
            <p:nvSpPr>
              <p:cNvPr id="328" name="AutoShape 308"/>
              <p:cNvSpPr>
                <a:spLocks noChangeArrowheads="1"/>
              </p:cNvSpPr>
              <p:nvPr/>
            </p:nvSpPr>
            <p:spPr bwMode="auto">
              <a:xfrm>
                <a:off x="5260" y="1345"/>
                <a:ext cx="670" cy="148"/>
              </a:xfrm>
              <a:prstGeom prst="parallelogram">
                <a:avLst>
                  <a:gd name="adj" fmla="val 11317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9" name="Line 309"/>
              <p:cNvSpPr>
                <a:spLocks noChangeShapeType="1"/>
              </p:cNvSpPr>
              <p:nvPr/>
            </p:nvSpPr>
            <p:spPr bwMode="auto">
              <a:xfrm>
                <a:off x="1168" y="1282"/>
                <a:ext cx="0" cy="148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0" name="Text Box 310"/>
              <p:cNvSpPr txBox="1">
                <a:spLocks noChangeArrowheads="1"/>
              </p:cNvSpPr>
              <p:nvPr/>
            </p:nvSpPr>
            <p:spPr bwMode="auto">
              <a:xfrm>
                <a:off x="649" y="2361"/>
                <a:ext cx="1054" cy="358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5400000" scaled="1"/>
              </a:gradFill>
              <a:ln w="9525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lIns="18000" tIns="46800" rIns="18000" bIns="46800"/>
              <a:lstStyle/>
              <a:p>
                <a:pPr algn="ctr"/>
                <a:r>
                  <a:rPr lang="fr-FR" sz="1000" b="1">
                    <a:latin typeface="Times New Roman" pitchFamily="18" charset="0"/>
                  </a:rPr>
                  <a:t>ENCARTONNER LES</a:t>
                </a:r>
              </a:p>
              <a:p>
                <a:pPr algn="ctr"/>
                <a:r>
                  <a:rPr lang="fr-FR" sz="1000" b="1">
                    <a:latin typeface="Times New Roman" pitchFamily="18" charset="0"/>
                  </a:rPr>
                  <a:t>PRODUITS dans des CARTONS</a:t>
                </a:r>
                <a:endParaRPr lang="fr-FR" sz="1000"/>
              </a:p>
            </p:txBody>
          </p:sp>
          <p:sp>
            <p:nvSpPr>
              <p:cNvPr id="331" name="Text Box 311"/>
              <p:cNvSpPr txBox="1">
                <a:spLocks noChangeArrowheads="1"/>
              </p:cNvSpPr>
              <p:nvPr/>
            </p:nvSpPr>
            <p:spPr bwMode="auto">
              <a:xfrm>
                <a:off x="706" y="2114"/>
                <a:ext cx="323" cy="1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dirty="0">
                    <a:latin typeface="Times New Roman" pitchFamily="18" charset="0"/>
                  </a:rPr>
                  <a:t>Présence énergie</a:t>
                </a:r>
                <a:endParaRPr lang="fr-FR" sz="900" dirty="0"/>
              </a:p>
            </p:txBody>
          </p:sp>
          <p:sp>
            <p:nvSpPr>
              <p:cNvPr id="332" name="Text Box 312"/>
              <p:cNvSpPr txBox="1">
                <a:spLocks noChangeArrowheads="1"/>
              </p:cNvSpPr>
              <p:nvPr/>
            </p:nvSpPr>
            <p:spPr bwMode="auto">
              <a:xfrm>
                <a:off x="961" y="2219"/>
                <a:ext cx="440" cy="10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900" dirty="0">
                    <a:latin typeface="Times New Roman" pitchFamily="18" charset="0"/>
                  </a:rPr>
                  <a:t>Autorisation</a:t>
                </a:r>
                <a:endParaRPr lang="fr-FR" sz="900" dirty="0"/>
              </a:p>
            </p:txBody>
          </p:sp>
          <p:sp>
            <p:nvSpPr>
              <p:cNvPr id="333" name="Line 313"/>
              <p:cNvSpPr>
                <a:spLocks noChangeShapeType="1"/>
              </p:cNvSpPr>
              <p:nvPr/>
            </p:nvSpPr>
            <p:spPr bwMode="auto">
              <a:xfrm flipH="1">
                <a:off x="800" y="2198"/>
                <a:ext cx="0" cy="169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Line 314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0" cy="63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5" name="Text Box 315"/>
              <p:cNvSpPr txBox="1">
                <a:spLocks noChangeArrowheads="1"/>
              </p:cNvSpPr>
              <p:nvPr/>
            </p:nvSpPr>
            <p:spPr bwMode="auto">
              <a:xfrm>
                <a:off x="4053" y="2556"/>
                <a:ext cx="339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 sz="1200" b="1">
                    <a:latin typeface="Times New Roman" pitchFamily="18" charset="0"/>
                  </a:rPr>
                  <a:t>OU</a:t>
                </a:r>
                <a:endParaRPr lang="fr-FR" b="1"/>
              </a:p>
            </p:txBody>
          </p:sp>
          <p:sp>
            <p:nvSpPr>
              <p:cNvPr id="336" name="Line 316"/>
              <p:cNvSpPr>
                <a:spLocks noChangeShapeType="1"/>
              </p:cNvSpPr>
              <p:nvPr/>
            </p:nvSpPr>
            <p:spPr bwMode="auto">
              <a:xfrm flipV="1">
                <a:off x="759" y="2732"/>
                <a:ext cx="0" cy="84"/>
              </a:xfrm>
              <a:prstGeom prst="line">
                <a:avLst/>
              </a:prstGeom>
              <a:noFill/>
              <a:ln w="9525">
                <a:solidFill>
                  <a:srgbClr val="99CC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7" name="Text Box 317"/>
              <p:cNvSpPr txBox="1">
                <a:spLocks noChangeArrowheads="1"/>
              </p:cNvSpPr>
              <p:nvPr/>
            </p:nvSpPr>
            <p:spPr bwMode="auto">
              <a:xfrm>
                <a:off x="605" y="2825"/>
                <a:ext cx="786" cy="1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fr-FR" sz="1000" i="1">
                    <a:latin typeface="Times New Roman" pitchFamily="18" charset="0"/>
                  </a:rPr>
                  <a:t>Encartonneuse</a:t>
                </a:r>
                <a:endParaRPr lang="fr-FR"/>
              </a:p>
            </p:txBody>
          </p:sp>
          <p:sp>
            <p:nvSpPr>
              <p:cNvPr id="338" name="AutoShape 318"/>
              <p:cNvSpPr>
                <a:spLocks noChangeArrowheads="1"/>
              </p:cNvSpPr>
              <p:nvPr/>
            </p:nvSpPr>
            <p:spPr bwMode="auto">
              <a:xfrm rot="-10800000">
                <a:off x="430" y="2511"/>
                <a:ext cx="263" cy="131"/>
              </a:xfrm>
              <a:prstGeom prst="rightArrow">
                <a:avLst>
                  <a:gd name="adj1" fmla="val 50000"/>
                  <a:gd name="adj2" fmla="val 50191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Rectangle 319"/>
              <p:cNvSpPr>
                <a:spLocks noChangeArrowheads="1"/>
              </p:cNvSpPr>
              <p:nvPr/>
            </p:nvSpPr>
            <p:spPr bwMode="auto">
              <a:xfrm>
                <a:off x="151" y="2477"/>
                <a:ext cx="252" cy="1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0" name="Text Box 321"/>
              <p:cNvSpPr txBox="1">
                <a:spLocks noChangeArrowheads="1"/>
              </p:cNvSpPr>
              <p:nvPr/>
            </p:nvSpPr>
            <p:spPr bwMode="auto">
              <a:xfrm>
                <a:off x="0" y="2186"/>
                <a:ext cx="720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fr-FR" sz="1000">
                    <a:latin typeface="Times New Roman" pitchFamily="18" charset="0"/>
                  </a:rPr>
                  <a:t>Barquettes encartonnées dans cartons</a:t>
                </a:r>
                <a:endParaRPr lang="fr-FR"/>
              </a:p>
            </p:txBody>
          </p:sp>
          <p:sp>
            <p:nvSpPr>
              <p:cNvPr id="341" name="Line 322"/>
              <p:cNvSpPr>
                <a:spLocks noChangeShapeType="1"/>
              </p:cNvSpPr>
              <p:nvPr/>
            </p:nvSpPr>
            <p:spPr bwMode="auto">
              <a:xfrm>
                <a:off x="1707" y="2668"/>
                <a:ext cx="201" cy="0"/>
              </a:xfrm>
              <a:prstGeom prst="line">
                <a:avLst/>
              </a:prstGeom>
              <a:noFill/>
              <a:ln w="9525" cap="rnd">
                <a:solidFill>
                  <a:srgbClr val="FF6600"/>
                </a:solidFill>
                <a:prstDash val="sysDot"/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2" name="Text Box 323"/>
              <p:cNvSpPr txBox="1">
                <a:spLocks noChangeArrowheads="1"/>
              </p:cNvSpPr>
              <p:nvPr/>
            </p:nvSpPr>
            <p:spPr bwMode="auto">
              <a:xfrm>
                <a:off x="1958" y="2591"/>
                <a:ext cx="374" cy="1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ctr"/>
                <a:r>
                  <a:rPr lang="fr-FR" sz="1000">
                    <a:latin typeface="Times New Roman" pitchFamily="18" charset="0"/>
                  </a:rPr>
                  <a:t>Cartons vides</a:t>
                </a:r>
                <a:endParaRPr lang="fr-FR"/>
              </a:p>
            </p:txBody>
          </p:sp>
        </p:grpSp>
        <p:sp>
          <p:nvSpPr>
            <p:cNvPr id="185" name="Line 199"/>
            <p:cNvSpPr>
              <a:spLocks noChangeShapeType="1"/>
            </p:cNvSpPr>
            <p:nvPr/>
          </p:nvSpPr>
          <p:spPr bwMode="auto">
            <a:xfrm rot="10800000">
              <a:off x="2467408" y="3607877"/>
              <a:ext cx="571060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6" name="Line 202"/>
            <p:cNvSpPr>
              <a:spLocks noChangeShapeType="1"/>
            </p:cNvSpPr>
            <p:nvPr/>
          </p:nvSpPr>
          <p:spPr bwMode="auto">
            <a:xfrm rot="5400000" flipH="1">
              <a:off x="7555366" y="2995741"/>
              <a:ext cx="120325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Line 199"/>
            <p:cNvSpPr>
              <a:spLocks noChangeShapeType="1"/>
            </p:cNvSpPr>
            <p:nvPr/>
          </p:nvSpPr>
          <p:spPr bwMode="auto">
            <a:xfrm rot="10800000">
              <a:off x="2467407" y="3797313"/>
              <a:ext cx="41591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Line 199"/>
            <p:cNvSpPr>
              <a:spLocks noChangeShapeType="1"/>
            </p:cNvSpPr>
            <p:nvPr/>
          </p:nvSpPr>
          <p:spPr bwMode="auto">
            <a:xfrm rot="10800000" flipH="1">
              <a:off x="6315623" y="4978102"/>
              <a:ext cx="41591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9" name="Line 202"/>
            <p:cNvSpPr>
              <a:spLocks noChangeShapeType="1"/>
            </p:cNvSpPr>
            <p:nvPr/>
          </p:nvSpPr>
          <p:spPr bwMode="auto">
            <a:xfrm rot="5400000" flipH="1">
              <a:off x="5627948" y="4305807"/>
              <a:ext cx="137534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3930" name="Picture 26" descr="anal fonct_lig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73" y="941196"/>
            <a:ext cx="3048000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091" name="Line 187"/>
          <p:cNvSpPr>
            <a:spLocks noChangeShapeType="1"/>
          </p:cNvSpPr>
          <p:nvPr/>
        </p:nvSpPr>
        <p:spPr bwMode="auto">
          <a:xfrm flipH="1">
            <a:off x="200877" y="1922731"/>
            <a:ext cx="2462213" cy="125073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093" name="Text Box 189"/>
          <p:cNvSpPr txBox="1">
            <a:spLocks noChangeArrowheads="1"/>
          </p:cNvSpPr>
          <p:nvPr/>
        </p:nvSpPr>
        <p:spPr bwMode="auto">
          <a:xfrm>
            <a:off x="6511067" y="1216628"/>
            <a:ext cx="1655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NIVEAU </a:t>
            </a:r>
            <a:r>
              <a:rPr lang="fr-FR" b="1" dirty="0" smtClean="0"/>
              <a:t>A-0</a:t>
            </a:r>
            <a:endParaRPr lang="fr-FR" b="1" dirty="0"/>
          </a:p>
        </p:txBody>
      </p:sp>
      <p:sp>
        <p:nvSpPr>
          <p:cNvPr id="124094" name="Text Box 190"/>
          <p:cNvSpPr txBox="1">
            <a:spLocks noChangeArrowheads="1"/>
          </p:cNvSpPr>
          <p:nvPr/>
        </p:nvSpPr>
        <p:spPr bwMode="auto">
          <a:xfrm>
            <a:off x="334378" y="2169189"/>
            <a:ext cx="1655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NIVEAU A1</a:t>
            </a:r>
          </a:p>
        </p:txBody>
      </p:sp>
      <p:sp>
        <p:nvSpPr>
          <p:cNvPr id="124095" name="Oval 191"/>
          <p:cNvSpPr>
            <a:spLocks noChangeArrowheads="1"/>
          </p:cNvSpPr>
          <p:nvPr/>
        </p:nvSpPr>
        <p:spPr bwMode="auto">
          <a:xfrm>
            <a:off x="985407" y="4474402"/>
            <a:ext cx="1645041" cy="68551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87"/>
          <p:cNvSpPr>
            <a:spLocks noChangeShapeType="1"/>
          </p:cNvSpPr>
          <p:nvPr/>
        </p:nvSpPr>
        <p:spPr bwMode="auto">
          <a:xfrm flipH="1" flipV="1">
            <a:off x="6664287" y="1828137"/>
            <a:ext cx="2462213" cy="125073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3" name="Text Box 48"/>
          <p:cNvSpPr txBox="1">
            <a:spLocks noChangeArrowheads="1"/>
          </p:cNvSpPr>
          <p:nvPr/>
        </p:nvSpPr>
        <p:spPr bwMode="auto">
          <a:xfrm>
            <a:off x="4597402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Ligne de conditionnement</a:t>
            </a:r>
          </a:p>
          <a:p>
            <a:pPr marL="34290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fonctionnelle SADT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91" grpId="0" animBg="1"/>
      <p:bldP spid="124093" grpId="0"/>
      <p:bldP spid="124094" grpId="0"/>
      <p:bldP spid="12409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perspective encartonneus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286751"/>
            <a:ext cx="4191000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4597402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Encartonneuse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aractéristiques techniques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75488" y="6516690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19575" y="1274818"/>
            <a:ext cx="4772535" cy="26770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2000" b="1" dirty="0"/>
              <a:t>70 cartons à </a:t>
            </a:r>
            <a:r>
              <a:rPr lang="fr-FR" sz="2000" b="1" dirty="0" smtClean="0"/>
              <a:t>l’heure</a:t>
            </a:r>
          </a:p>
          <a:p>
            <a:pPr>
              <a:spcBef>
                <a:spcPts val="500"/>
              </a:spcBef>
            </a:pPr>
            <a:r>
              <a:rPr lang="fr-FR" sz="2000" b="1" dirty="0" smtClean="0"/>
              <a:t> 2 </a:t>
            </a:r>
            <a:r>
              <a:rPr lang="fr-FR" sz="2000" b="1" dirty="0"/>
              <a:t>rangées de 4 produits par </a:t>
            </a:r>
            <a:r>
              <a:rPr lang="fr-FR" sz="2000" b="1" dirty="0" smtClean="0"/>
              <a:t>cartons</a:t>
            </a:r>
          </a:p>
          <a:p>
            <a:pPr>
              <a:spcBef>
                <a:spcPts val="500"/>
              </a:spcBef>
            </a:pPr>
            <a:r>
              <a:rPr lang="fr-FR" sz="2000" b="1" dirty="0" smtClean="0"/>
              <a:t> masse </a:t>
            </a:r>
            <a:r>
              <a:rPr lang="fr-FR" sz="2000" b="1" dirty="0"/>
              <a:t>600 Kg</a:t>
            </a:r>
          </a:p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2000" b="1" dirty="0"/>
              <a:t>niveau sonore 60 </a:t>
            </a:r>
            <a:r>
              <a:rPr lang="fr-FR" sz="2000" b="1" dirty="0" smtClean="0"/>
              <a:t>dB</a:t>
            </a:r>
          </a:p>
          <a:p>
            <a:pPr>
              <a:spcBef>
                <a:spcPts val="500"/>
              </a:spcBef>
            </a:pPr>
            <a:r>
              <a:rPr lang="fr-FR" sz="2000" b="1" dirty="0" smtClean="0"/>
              <a:t> sources </a:t>
            </a:r>
            <a:r>
              <a:rPr lang="fr-FR" sz="2000" b="1" dirty="0"/>
              <a:t>d’énergie: </a:t>
            </a:r>
            <a:endParaRPr lang="fr-FR" sz="2000" b="1" dirty="0" smtClean="0"/>
          </a:p>
          <a:p>
            <a:pPr lvl="1">
              <a:spcBef>
                <a:spcPts val="500"/>
              </a:spcBef>
            </a:pPr>
            <a:r>
              <a:rPr lang="fr-FR" sz="1800" b="1" dirty="0"/>
              <a:t>réseau électrique triphasé 380V</a:t>
            </a:r>
          </a:p>
          <a:p>
            <a:pPr lvl="1">
              <a:spcBef>
                <a:spcPts val="500"/>
              </a:spcBef>
            </a:pPr>
            <a:r>
              <a:rPr lang="fr-FR" sz="1800" b="1" dirty="0"/>
              <a:t>réseau d’air comprimé 7 bars</a:t>
            </a:r>
          </a:p>
          <a:p>
            <a:pPr marL="247650" lvl="1" indent="0">
              <a:spcBef>
                <a:spcPts val="500"/>
              </a:spcBef>
              <a:buNone/>
            </a:pPr>
            <a:endParaRPr lang="fr-FR" sz="1800" b="1" dirty="0"/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vue dessus encartonneu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t="12732" r="10187"/>
          <a:stretch>
            <a:fillRect/>
          </a:stretch>
        </p:blipFill>
        <p:spPr>
          <a:xfrm>
            <a:off x="2484438" y="2781300"/>
            <a:ext cx="5040312" cy="342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755650" y="4724400"/>
            <a:ext cx="12969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5292725" y="2205040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95288" y="3789363"/>
            <a:ext cx="23034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4D4D4F"/>
                </a:solidFill>
                <a:latin typeface="Segoe UI" pitchFamily="34" charset="0"/>
                <a:cs typeface="Segoe UI" pitchFamily="34" charset="0"/>
              </a:rPr>
              <a:t>Arrivée continue des barquettes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916238" y="2133601"/>
            <a:ext cx="2197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4D4D4F"/>
                </a:solidFill>
                <a:latin typeface="Segoe UI" pitchFamily="34" charset="0"/>
                <a:cs typeface="Segoe UI" pitchFamily="34" charset="0"/>
              </a:rPr>
              <a:t>Alimentation des cartons vides</a:t>
            </a:r>
          </a:p>
        </p:txBody>
      </p:sp>
      <p:pic>
        <p:nvPicPr>
          <p:cNvPr id="25612" name="Picture 12" descr="j02919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836613"/>
            <a:ext cx="1176338" cy="1246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47" name="Picture 47" descr="4 pots et car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4" r="25356" b="48909"/>
          <a:stretch>
            <a:fillRect/>
          </a:stretch>
        </p:blipFill>
        <p:spPr bwMode="auto">
          <a:xfrm>
            <a:off x="468315" y="4868865"/>
            <a:ext cx="12906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9" name="Line 49"/>
          <p:cNvSpPr>
            <a:spLocks noChangeShapeType="1"/>
          </p:cNvSpPr>
          <p:nvPr/>
        </p:nvSpPr>
        <p:spPr bwMode="auto">
          <a:xfrm>
            <a:off x="5795963" y="2205039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6156327" y="2133601"/>
            <a:ext cx="2449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4D4D4F"/>
                </a:solidFill>
                <a:latin typeface="Segoe UI" pitchFamily="34" charset="0"/>
                <a:cs typeface="Segoe UI" pitchFamily="34" charset="0"/>
              </a:rPr>
              <a:t>Évacuation des cartons pleins</a:t>
            </a: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4597402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Encartonneuse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lux des produits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112643" y="1015328"/>
            <a:ext cx="5552433" cy="5058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2400" b="1" dirty="0"/>
              <a:t>Encartonneuse en vue de </a:t>
            </a:r>
            <a:r>
              <a:rPr lang="fr-FR" sz="2400" b="1" dirty="0" smtClean="0"/>
              <a:t>dessus</a:t>
            </a:r>
            <a:endParaRPr lang="fr-FR" sz="20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2" name="Bouton d'action : Vidéo 1">
            <a:hlinkClick r:id="rId9" action="ppaction://program" highlightClick="1"/>
          </p:cNvPr>
          <p:cNvSpPr/>
          <p:nvPr/>
        </p:nvSpPr>
        <p:spPr>
          <a:xfrm>
            <a:off x="7747517" y="5156599"/>
            <a:ext cx="649995" cy="57546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utoShape 29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/>
      <p:bldP spid="25609" grpId="0"/>
      <p:bldP spid="25649" grpId="0" animBg="1"/>
      <p:bldP spid="256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74" name="Group 298"/>
          <p:cNvGrpSpPr>
            <a:grpSpLocks/>
          </p:cNvGrpSpPr>
          <p:nvPr/>
        </p:nvGrpSpPr>
        <p:grpSpPr bwMode="auto">
          <a:xfrm>
            <a:off x="320675" y="1141413"/>
            <a:ext cx="8096250" cy="2298699"/>
            <a:chOff x="450" y="2143"/>
            <a:chExt cx="5100" cy="1448"/>
          </a:xfrm>
        </p:grpSpPr>
        <p:sp>
          <p:nvSpPr>
            <p:cNvPr id="127035" name="Text Box 59"/>
            <p:cNvSpPr txBox="1">
              <a:spLocks noChangeArrowheads="1"/>
            </p:cNvSpPr>
            <p:nvPr/>
          </p:nvSpPr>
          <p:spPr bwMode="auto">
            <a:xfrm>
              <a:off x="450" y="2561"/>
              <a:ext cx="987" cy="2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Barquettes pleines</a:t>
              </a:r>
            </a:p>
          </p:txBody>
        </p:sp>
        <p:sp>
          <p:nvSpPr>
            <p:cNvPr id="127118" name="Line 142"/>
            <p:cNvSpPr>
              <a:spLocks noChangeShapeType="1"/>
            </p:cNvSpPr>
            <p:nvPr/>
          </p:nvSpPr>
          <p:spPr bwMode="auto">
            <a:xfrm>
              <a:off x="2376" y="2931"/>
              <a:ext cx="24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7152" name="Group 176"/>
            <p:cNvGrpSpPr>
              <a:grpSpLocks/>
            </p:cNvGrpSpPr>
            <p:nvPr/>
          </p:nvGrpSpPr>
          <p:grpSpPr bwMode="auto">
            <a:xfrm>
              <a:off x="1445" y="2886"/>
              <a:ext cx="861" cy="608"/>
              <a:chOff x="1655" y="2660"/>
              <a:chExt cx="711" cy="471"/>
            </a:xfrm>
          </p:grpSpPr>
          <p:sp>
            <p:nvSpPr>
              <p:cNvPr id="127013" name="Rectangle 37"/>
              <p:cNvSpPr>
                <a:spLocks noChangeArrowheads="1"/>
              </p:cNvSpPr>
              <p:nvPr/>
            </p:nvSpPr>
            <p:spPr bwMode="auto">
              <a:xfrm>
                <a:off x="1656" y="2844"/>
                <a:ext cx="539" cy="28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15" name="Line 39"/>
              <p:cNvSpPr>
                <a:spLocks noChangeShapeType="1"/>
              </p:cNvSpPr>
              <p:nvPr/>
            </p:nvSpPr>
            <p:spPr bwMode="auto">
              <a:xfrm flipH="1">
                <a:off x="2195" y="2974"/>
                <a:ext cx="171" cy="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016" name="Line 40"/>
              <p:cNvSpPr>
                <a:spLocks noChangeShapeType="1"/>
              </p:cNvSpPr>
              <p:nvPr/>
            </p:nvSpPr>
            <p:spPr bwMode="auto">
              <a:xfrm>
                <a:off x="2366" y="2660"/>
                <a:ext cx="0" cy="3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23" name="AutoShape 147"/>
              <p:cNvSpPr>
                <a:spLocks noChangeArrowheads="1"/>
              </p:cNvSpPr>
              <p:nvPr/>
            </p:nvSpPr>
            <p:spPr bwMode="auto">
              <a:xfrm>
                <a:off x="1655" y="2660"/>
                <a:ext cx="710" cy="184"/>
              </a:xfrm>
              <a:prstGeom prst="parallelogram">
                <a:avLst>
                  <a:gd name="adj" fmla="val 9646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7125" name="Text Box 149"/>
            <p:cNvSpPr txBox="1">
              <a:spLocks noChangeArrowheads="1"/>
            </p:cNvSpPr>
            <p:nvPr/>
          </p:nvSpPr>
          <p:spPr bwMode="auto">
            <a:xfrm>
              <a:off x="2694" y="2612"/>
              <a:ext cx="1351" cy="616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 lIns="18000" tIns="46800" rIns="18000" bIns="46800"/>
            <a:lstStyle/>
            <a:p>
              <a:pPr algn="ctr">
                <a:spcBef>
                  <a:spcPts val="600"/>
                </a:spcBef>
              </a:pPr>
              <a:endParaRPr lang="fr-FR" sz="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fr-FR" sz="1600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ENCARTONNER </a:t>
              </a:r>
              <a:r>
                <a:rPr lang="fr-F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LES</a:t>
              </a:r>
            </a:p>
            <a:p>
              <a:pPr algn="ctr"/>
              <a:r>
                <a:rPr lang="fr-F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PRODUITS dans des CARTONS</a:t>
              </a:r>
            </a:p>
          </p:txBody>
        </p:sp>
        <p:sp>
          <p:nvSpPr>
            <p:cNvPr id="127126" name="Text Box 150"/>
            <p:cNvSpPr txBox="1">
              <a:spLocks noChangeArrowheads="1"/>
            </p:cNvSpPr>
            <p:nvPr/>
          </p:nvSpPr>
          <p:spPr bwMode="auto">
            <a:xfrm>
              <a:off x="2859" y="2143"/>
              <a:ext cx="806" cy="1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Présence énergie</a:t>
              </a:r>
            </a:p>
          </p:txBody>
        </p:sp>
        <p:sp>
          <p:nvSpPr>
            <p:cNvPr id="127127" name="Text Box 151"/>
            <p:cNvSpPr txBox="1">
              <a:spLocks noChangeArrowheads="1"/>
            </p:cNvSpPr>
            <p:nvPr/>
          </p:nvSpPr>
          <p:spPr bwMode="auto">
            <a:xfrm>
              <a:off x="3196" y="2316"/>
              <a:ext cx="630" cy="1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Autorisation</a:t>
              </a:r>
            </a:p>
          </p:txBody>
        </p:sp>
        <p:sp>
          <p:nvSpPr>
            <p:cNvPr id="127128" name="Line 152"/>
            <p:cNvSpPr>
              <a:spLocks noChangeShapeType="1"/>
            </p:cNvSpPr>
            <p:nvPr/>
          </p:nvSpPr>
          <p:spPr bwMode="auto">
            <a:xfrm flipH="1">
              <a:off x="2981" y="2323"/>
              <a:ext cx="0" cy="271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129" name="Line 153"/>
            <p:cNvSpPr>
              <a:spLocks noChangeShapeType="1"/>
            </p:cNvSpPr>
            <p:nvPr/>
          </p:nvSpPr>
          <p:spPr bwMode="auto">
            <a:xfrm>
              <a:off x="3367" y="2477"/>
              <a:ext cx="0" cy="117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131" name="Line 155"/>
            <p:cNvSpPr>
              <a:spLocks noChangeShapeType="1"/>
            </p:cNvSpPr>
            <p:nvPr/>
          </p:nvSpPr>
          <p:spPr bwMode="auto">
            <a:xfrm flipV="1">
              <a:off x="3330" y="3247"/>
              <a:ext cx="0" cy="126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132" name="Text Box 156"/>
            <p:cNvSpPr txBox="1">
              <a:spLocks noChangeArrowheads="1"/>
            </p:cNvSpPr>
            <p:nvPr/>
          </p:nvSpPr>
          <p:spPr bwMode="auto">
            <a:xfrm>
              <a:off x="2989" y="3392"/>
              <a:ext cx="837" cy="1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1400" b="1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Encartonneuse</a:t>
              </a:r>
              <a:endPara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133" name="AutoShape 157"/>
            <p:cNvSpPr>
              <a:spLocks noChangeArrowheads="1"/>
            </p:cNvSpPr>
            <p:nvPr/>
          </p:nvSpPr>
          <p:spPr bwMode="auto">
            <a:xfrm rot="10800000" flipH="1">
              <a:off x="4212" y="2838"/>
              <a:ext cx="316" cy="167"/>
            </a:xfrm>
            <a:prstGeom prst="rightArrow">
              <a:avLst>
                <a:gd name="adj1" fmla="val 50000"/>
                <a:gd name="adj2" fmla="val 4730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136" name="Text Box 160"/>
            <p:cNvSpPr txBox="1">
              <a:spLocks noChangeArrowheads="1"/>
            </p:cNvSpPr>
            <p:nvPr/>
          </p:nvSpPr>
          <p:spPr bwMode="auto">
            <a:xfrm>
              <a:off x="4677" y="2229"/>
              <a:ext cx="873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Barquettes pleines encartonnées dans cartons</a:t>
              </a:r>
            </a:p>
          </p:txBody>
        </p:sp>
        <p:sp>
          <p:nvSpPr>
            <p:cNvPr id="127138" name="Text Box 162"/>
            <p:cNvSpPr txBox="1">
              <a:spLocks noChangeArrowheads="1"/>
            </p:cNvSpPr>
            <p:nvPr/>
          </p:nvSpPr>
          <p:spPr bwMode="auto">
            <a:xfrm>
              <a:off x="703" y="3113"/>
              <a:ext cx="634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Cartons vides</a:t>
              </a:r>
            </a:p>
          </p:txBody>
        </p:sp>
        <p:grpSp>
          <p:nvGrpSpPr>
            <p:cNvPr id="127266" name="Group 290"/>
            <p:cNvGrpSpPr>
              <a:grpSpLocks/>
            </p:cNvGrpSpPr>
            <p:nvPr/>
          </p:nvGrpSpPr>
          <p:grpSpPr bwMode="auto">
            <a:xfrm>
              <a:off x="1845" y="2478"/>
              <a:ext cx="356" cy="272"/>
              <a:chOff x="2343" y="1752"/>
              <a:chExt cx="356" cy="272"/>
            </a:xfrm>
          </p:grpSpPr>
          <p:sp>
            <p:nvSpPr>
              <p:cNvPr id="127225" name="Oval 249"/>
              <p:cNvSpPr>
                <a:spLocks noChangeArrowheads="1"/>
              </p:cNvSpPr>
              <p:nvPr/>
            </p:nvSpPr>
            <p:spPr bwMode="auto">
              <a:xfrm>
                <a:off x="2396" y="1798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26" name="Rectangle 250"/>
              <p:cNvSpPr>
                <a:spLocks noChangeArrowheads="1"/>
              </p:cNvSpPr>
              <p:nvPr/>
            </p:nvSpPr>
            <p:spPr bwMode="auto">
              <a:xfrm>
                <a:off x="2351" y="1858"/>
                <a:ext cx="264" cy="1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27" name="Line 251"/>
              <p:cNvSpPr>
                <a:spLocks noChangeShapeType="1"/>
              </p:cNvSpPr>
              <p:nvPr/>
            </p:nvSpPr>
            <p:spPr bwMode="auto">
              <a:xfrm flipH="1">
                <a:off x="2615" y="1933"/>
                <a:ext cx="84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28" name="Line 252"/>
              <p:cNvSpPr>
                <a:spLocks noChangeShapeType="1"/>
              </p:cNvSpPr>
              <p:nvPr/>
            </p:nvSpPr>
            <p:spPr bwMode="auto">
              <a:xfrm>
                <a:off x="2699" y="1752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29" name="AutoShape 253"/>
              <p:cNvSpPr>
                <a:spLocks noChangeArrowheads="1"/>
              </p:cNvSpPr>
              <p:nvPr/>
            </p:nvSpPr>
            <p:spPr bwMode="auto">
              <a:xfrm>
                <a:off x="2351" y="1752"/>
                <a:ext cx="348" cy="106"/>
              </a:xfrm>
              <a:prstGeom prst="parallelogram">
                <a:avLst>
                  <a:gd name="adj" fmla="val 82075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30" name="Oval 254"/>
              <p:cNvSpPr>
                <a:spLocks noChangeArrowheads="1"/>
              </p:cNvSpPr>
              <p:nvPr/>
            </p:nvSpPr>
            <p:spPr bwMode="auto">
              <a:xfrm>
                <a:off x="2532" y="1798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31" name="Oval 255"/>
              <p:cNvSpPr>
                <a:spLocks noChangeArrowheads="1"/>
              </p:cNvSpPr>
              <p:nvPr/>
            </p:nvSpPr>
            <p:spPr bwMode="auto">
              <a:xfrm>
                <a:off x="2441" y="1752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32" name="Oval 256"/>
              <p:cNvSpPr>
                <a:spLocks noChangeArrowheads="1"/>
              </p:cNvSpPr>
              <p:nvPr/>
            </p:nvSpPr>
            <p:spPr bwMode="auto">
              <a:xfrm>
                <a:off x="2577" y="1752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55" name="Line 279"/>
              <p:cNvSpPr>
                <a:spLocks noChangeShapeType="1"/>
              </p:cNvSpPr>
              <p:nvPr/>
            </p:nvSpPr>
            <p:spPr bwMode="auto">
              <a:xfrm flipH="1">
                <a:off x="2343" y="1933"/>
                <a:ext cx="84" cy="9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56" name="Line 280"/>
              <p:cNvSpPr>
                <a:spLocks noChangeShapeType="1"/>
              </p:cNvSpPr>
              <p:nvPr/>
            </p:nvSpPr>
            <p:spPr bwMode="auto">
              <a:xfrm>
                <a:off x="2427" y="1752"/>
                <a:ext cx="0" cy="1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65" name="Line 289"/>
              <p:cNvSpPr>
                <a:spLocks noChangeShapeType="1"/>
              </p:cNvSpPr>
              <p:nvPr/>
            </p:nvSpPr>
            <p:spPr bwMode="auto">
              <a:xfrm>
                <a:off x="2426" y="1933"/>
                <a:ext cx="2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7273" name="Group 297"/>
            <p:cNvGrpSpPr>
              <a:grpSpLocks/>
            </p:cNvGrpSpPr>
            <p:nvPr/>
          </p:nvGrpSpPr>
          <p:grpSpPr bwMode="auto">
            <a:xfrm>
              <a:off x="4659" y="2618"/>
              <a:ext cx="772" cy="614"/>
              <a:chOff x="3333" y="1386"/>
              <a:chExt cx="772" cy="614"/>
            </a:xfrm>
          </p:grpSpPr>
          <p:sp>
            <p:nvSpPr>
              <p:cNvPr id="127017" name="Oval 41"/>
              <p:cNvSpPr>
                <a:spLocks noChangeArrowheads="1"/>
              </p:cNvSpPr>
              <p:nvPr/>
            </p:nvSpPr>
            <p:spPr bwMode="auto">
              <a:xfrm>
                <a:off x="3787" y="1435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58" name="Oval 182"/>
              <p:cNvSpPr>
                <a:spLocks noChangeArrowheads="1"/>
              </p:cNvSpPr>
              <p:nvPr/>
            </p:nvSpPr>
            <p:spPr bwMode="auto">
              <a:xfrm>
                <a:off x="3923" y="1435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59" name="Oval 183"/>
              <p:cNvSpPr>
                <a:spLocks noChangeArrowheads="1"/>
              </p:cNvSpPr>
              <p:nvPr/>
            </p:nvSpPr>
            <p:spPr bwMode="auto">
              <a:xfrm>
                <a:off x="3832" y="1389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60" name="Oval 184"/>
              <p:cNvSpPr>
                <a:spLocks noChangeArrowheads="1"/>
              </p:cNvSpPr>
              <p:nvPr/>
            </p:nvSpPr>
            <p:spPr bwMode="auto">
              <a:xfrm>
                <a:off x="3968" y="1389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74" name="Rectangle 198"/>
              <p:cNvSpPr>
                <a:spLocks noChangeArrowheads="1"/>
              </p:cNvSpPr>
              <p:nvPr/>
            </p:nvSpPr>
            <p:spPr bwMode="auto">
              <a:xfrm>
                <a:off x="3335" y="1616"/>
                <a:ext cx="543" cy="3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75" name="Line 199"/>
              <p:cNvSpPr>
                <a:spLocks noChangeShapeType="1"/>
              </p:cNvSpPr>
              <p:nvPr/>
            </p:nvSpPr>
            <p:spPr bwMode="auto">
              <a:xfrm flipH="1">
                <a:off x="3878" y="1797"/>
                <a:ext cx="227" cy="2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76" name="Line 200"/>
              <p:cNvSpPr>
                <a:spLocks noChangeShapeType="1"/>
              </p:cNvSpPr>
              <p:nvPr/>
            </p:nvSpPr>
            <p:spPr bwMode="auto">
              <a:xfrm>
                <a:off x="4105" y="1389"/>
                <a:ext cx="0" cy="4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77" name="AutoShape 201"/>
              <p:cNvSpPr>
                <a:spLocks noChangeArrowheads="1"/>
              </p:cNvSpPr>
              <p:nvPr/>
            </p:nvSpPr>
            <p:spPr bwMode="auto">
              <a:xfrm>
                <a:off x="3334" y="1389"/>
                <a:ext cx="771" cy="227"/>
              </a:xfrm>
              <a:prstGeom prst="parallelogram">
                <a:avLst>
                  <a:gd name="adj" fmla="val 9206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79" name="Oval 203"/>
              <p:cNvSpPr>
                <a:spLocks noChangeArrowheads="1"/>
              </p:cNvSpPr>
              <p:nvPr/>
            </p:nvSpPr>
            <p:spPr bwMode="auto">
              <a:xfrm>
                <a:off x="3403" y="1556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85" name="Oval 209"/>
              <p:cNvSpPr>
                <a:spLocks noChangeArrowheads="1"/>
              </p:cNvSpPr>
              <p:nvPr/>
            </p:nvSpPr>
            <p:spPr bwMode="auto">
              <a:xfrm>
                <a:off x="3545" y="1562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86" name="Oval 210"/>
              <p:cNvSpPr>
                <a:spLocks noChangeArrowheads="1"/>
              </p:cNvSpPr>
              <p:nvPr/>
            </p:nvSpPr>
            <p:spPr bwMode="auto">
              <a:xfrm>
                <a:off x="3460" y="1504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87" name="Oval 211"/>
              <p:cNvSpPr>
                <a:spLocks noChangeArrowheads="1"/>
              </p:cNvSpPr>
              <p:nvPr/>
            </p:nvSpPr>
            <p:spPr bwMode="auto">
              <a:xfrm>
                <a:off x="3599" y="1504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89" name="Oval 213"/>
              <p:cNvSpPr>
                <a:spLocks noChangeArrowheads="1"/>
              </p:cNvSpPr>
              <p:nvPr/>
            </p:nvSpPr>
            <p:spPr bwMode="auto">
              <a:xfrm>
                <a:off x="3681" y="1556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95" name="Oval 219"/>
              <p:cNvSpPr>
                <a:spLocks noChangeArrowheads="1"/>
              </p:cNvSpPr>
              <p:nvPr/>
            </p:nvSpPr>
            <p:spPr bwMode="auto">
              <a:xfrm>
                <a:off x="3820" y="1562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96" name="Oval 220"/>
              <p:cNvSpPr>
                <a:spLocks noChangeArrowheads="1"/>
              </p:cNvSpPr>
              <p:nvPr/>
            </p:nvSpPr>
            <p:spPr bwMode="auto">
              <a:xfrm>
                <a:off x="3738" y="1501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97" name="Oval 221"/>
              <p:cNvSpPr>
                <a:spLocks noChangeArrowheads="1"/>
              </p:cNvSpPr>
              <p:nvPr/>
            </p:nvSpPr>
            <p:spPr bwMode="auto">
              <a:xfrm>
                <a:off x="3869" y="1501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199" name="Oval 223"/>
              <p:cNvSpPr>
                <a:spLocks noChangeArrowheads="1"/>
              </p:cNvSpPr>
              <p:nvPr/>
            </p:nvSpPr>
            <p:spPr bwMode="auto">
              <a:xfrm>
                <a:off x="3515" y="1435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05" name="Oval 229"/>
              <p:cNvSpPr>
                <a:spLocks noChangeArrowheads="1"/>
              </p:cNvSpPr>
              <p:nvPr/>
            </p:nvSpPr>
            <p:spPr bwMode="auto">
              <a:xfrm>
                <a:off x="3651" y="1435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06" name="Oval 230"/>
              <p:cNvSpPr>
                <a:spLocks noChangeArrowheads="1"/>
              </p:cNvSpPr>
              <p:nvPr/>
            </p:nvSpPr>
            <p:spPr bwMode="auto">
              <a:xfrm>
                <a:off x="3560" y="1389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07" name="Oval 231"/>
              <p:cNvSpPr>
                <a:spLocks noChangeArrowheads="1"/>
              </p:cNvSpPr>
              <p:nvPr/>
            </p:nvSpPr>
            <p:spPr bwMode="auto">
              <a:xfrm>
                <a:off x="3696" y="1389"/>
                <a:ext cx="46" cy="5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67" name="Line 291"/>
              <p:cNvSpPr>
                <a:spLocks noChangeShapeType="1"/>
              </p:cNvSpPr>
              <p:nvPr/>
            </p:nvSpPr>
            <p:spPr bwMode="auto">
              <a:xfrm>
                <a:off x="3447" y="1494"/>
                <a:ext cx="5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68" name="Line 292"/>
              <p:cNvSpPr>
                <a:spLocks noChangeShapeType="1"/>
              </p:cNvSpPr>
              <p:nvPr/>
            </p:nvSpPr>
            <p:spPr bwMode="auto">
              <a:xfrm flipV="1">
                <a:off x="3612" y="1386"/>
                <a:ext cx="192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69" name="Line 293"/>
              <p:cNvSpPr>
                <a:spLocks noChangeShapeType="1"/>
              </p:cNvSpPr>
              <p:nvPr/>
            </p:nvSpPr>
            <p:spPr bwMode="auto">
              <a:xfrm flipH="1">
                <a:off x="3609" y="1620"/>
                <a:ext cx="3" cy="3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70" name="Line 294"/>
              <p:cNvSpPr>
                <a:spLocks noChangeShapeType="1"/>
              </p:cNvSpPr>
              <p:nvPr/>
            </p:nvSpPr>
            <p:spPr bwMode="auto">
              <a:xfrm>
                <a:off x="3333" y="1812"/>
                <a:ext cx="5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71" name="Line 295"/>
              <p:cNvSpPr>
                <a:spLocks noChangeShapeType="1"/>
              </p:cNvSpPr>
              <p:nvPr/>
            </p:nvSpPr>
            <p:spPr bwMode="auto">
              <a:xfrm flipV="1">
                <a:off x="3876" y="1605"/>
                <a:ext cx="228" cy="2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272" name="Line 296"/>
              <p:cNvSpPr>
                <a:spLocks noChangeShapeType="1"/>
              </p:cNvSpPr>
              <p:nvPr/>
            </p:nvSpPr>
            <p:spPr bwMode="auto">
              <a:xfrm>
                <a:off x="4002" y="1497"/>
                <a:ext cx="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127285" name="Picture 309" descr="perspective encartonne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2" y="3440113"/>
            <a:ext cx="95726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7286" name="Group 310"/>
          <p:cNvGrpSpPr>
            <a:grpSpLocks/>
          </p:cNvGrpSpPr>
          <p:nvPr/>
        </p:nvGrpSpPr>
        <p:grpSpPr bwMode="auto">
          <a:xfrm>
            <a:off x="2" y="4756151"/>
            <a:ext cx="8883654" cy="1116013"/>
            <a:chOff x="273" y="2236"/>
            <a:chExt cx="5323" cy="615"/>
          </a:xfrm>
        </p:grpSpPr>
        <p:pic>
          <p:nvPicPr>
            <p:cNvPr id="127287" name="Picture 311" descr="anal fonct_enc_A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254"/>
              <a:ext cx="2091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288" name="Picture 312" descr="anal fonct_enc_A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9"/>
            <a:stretch>
              <a:fillRect/>
            </a:stretch>
          </p:blipFill>
          <p:spPr bwMode="auto">
            <a:xfrm>
              <a:off x="2342" y="2288"/>
              <a:ext cx="1058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289" name="Picture 313" descr="anal fonct_enc_A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8"/>
            <a:stretch>
              <a:fillRect/>
            </a:stretch>
          </p:blipFill>
          <p:spPr bwMode="auto">
            <a:xfrm>
              <a:off x="3401" y="2236"/>
              <a:ext cx="1088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290" name="Picture 314" descr="anal fonct_enc_A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3"/>
            <a:stretch>
              <a:fillRect/>
            </a:stretch>
          </p:blipFill>
          <p:spPr bwMode="auto">
            <a:xfrm>
              <a:off x="4483" y="2276"/>
              <a:ext cx="1113" cy="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291" name="Line 315"/>
          <p:cNvSpPr>
            <a:spLocks noChangeShapeType="1"/>
          </p:cNvSpPr>
          <p:nvPr/>
        </p:nvSpPr>
        <p:spPr bwMode="auto">
          <a:xfrm flipH="1">
            <a:off x="355600" y="3048001"/>
            <a:ext cx="3479800" cy="1689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7292" name="Line 316"/>
          <p:cNvSpPr>
            <a:spLocks noChangeShapeType="1"/>
          </p:cNvSpPr>
          <p:nvPr/>
        </p:nvSpPr>
        <p:spPr bwMode="auto">
          <a:xfrm>
            <a:off x="5981700" y="3048000"/>
            <a:ext cx="2679700" cy="165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7293" name="Oval 317"/>
          <p:cNvSpPr>
            <a:spLocks noChangeArrowheads="1"/>
          </p:cNvSpPr>
          <p:nvPr/>
        </p:nvSpPr>
        <p:spPr bwMode="auto">
          <a:xfrm>
            <a:off x="4595749" y="4699000"/>
            <a:ext cx="2519067" cy="1346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7295" name="Text Box 319"/>
          <p:cNvSpPr txBox="1">
            <a:spLocks noChangeArrowheads="1"/>
          </p:cNvSpPr>
          <p:nvPr/>
        </p:nvSpPr>
        <p:spPr bwMode="auto">
          <a:xfrm>
            <a:off x="1947863" y="1044576"/>
            <a:ext cx="1655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NIVEAU A1</a:t>
            </a:r>
          </a:p>
        </p:txBody>
      </p:sp>
      <p:sp>
        <p:nvSpPr>
          <p:cNvPr id="127296" name="Text Box 320"/>
          <p:cNvSpPr txBox="1">
            <a:spLocks noChangeArrowheads="1"/>
          </p:cNvSpPr>
          <p:nvPr/>
        </p:nvSpPr>
        <p:spPr bwMode="auto">
          <a:xfrm>
            <a:off x="6265863" y="4410076"/>
            <a:ext cx="1655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NIVEAU A2</a:t>
            </a:r>
          </a:p>
        </p:txBody>
      </p:sp>
      <p:sp>
        <p:nvSpPr>
          <p:cNvPr id="81" name="Text Box 48"/>
          <p:cNvSpPr txBox="1">
            <a:spLocks noChangeArrowheads="1"/>
          </p:cNvSpPr>
          <p:nvPr/>
        </p:nvSpPr>
        <p:spPr bwMode="auto">
          <a:xfrm>
            <a:off x="4597402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Encartonneuse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nalyse fonctionnelle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" name="Bouton d'action : Vidéo 1">
            <a:hlinkClick r:id="rId8" action="ppaction://program" highlightClick="1"/>
          </p:cNvPr>
          <p:cNvSpPr/>
          <p:nvPr/>
        </p:nvSpPr>
        <p:spPr>
          <a:xfrm>
            <a:off x="2935168" y="6024563"/>
            <a:ext cx="719138" cy="49212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91" grpId="0" animBg="1"/>
      <p:bldP spid="127292" grpId="0" animBg="1"/>
      <p:bldP spid="127293" grpId="0" animBg="1"/>
      <p:bldP spid="127295" grpId="0"/>
      <p:bldP spid="1272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62" name="Group 38"/>
          <p:cNvGrpSpPr>
            <a:grpSpLocks/>
          </p:cNvGrpSpPr>
          <p:nvPr/>
        </p:nvGrpSpPr>
        <p:grpSpPr bwMode="auto">
          <a:xfrm>
            <a:off x="2027240" y="1103314"/>
            <a:ext cx="5019677" cy="1995487"/>
            <a:chOff x="1277" y="695"/>
            <a:chExt cx="3162" cy="1257"/>
          </a:xfrm>
        </p:grpSpPr>
        <p:sp>
          <p:nvSpPr>
            <p:cNvPr id="129041" name="Line 17"/>
            <p:cNvSpPr>
              <a:spLocks noChangeShapeType="1"/>
            </p:cNvSpPr>
            <p:nvPr/>
          </p:nvSpPr>
          <p:spPr bwMode="auto">
            <a:xfrm rot="10800000">
              <a:off x="2386" y="911"/>
              <a:ext cx="0" cy="24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042" name="Text Box 18"/>
            <p:cNvSpPr txBox="1">
              <a:spLocks noChangeArrowheads="1"/>
            </p:cNvSpPr>
            <p:nvPr/>
          </p:nvSpPr>
          <p:spPr bwMode="auto">
            <a:xfrm>
              <a:off x="2363" y="695"/>
              <a:ext cx="1242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Présence énergie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043" name="Line 19"/>
            <p:cNvSpPr>
              <a:spLocks noChangeShapeType="1"/>
            </p:cNvSpPr>
            <p:nvPr/>
          </p:nvSpPr>
          <p:spPr bwMode="auto">
            <a:xfrm flipV="1">
              <a:off x="2591" y="1037"/>
              <a:ext cx="0" cy="114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044" name="Text Box 20"/>
            <p:cNvSpPr txBox="1">
              <a:spLocks noChangeArrowheads="1"/>
            </p:cNvSpPr>
            <p:nvPr/>
          </p:nvSpPr>
          <p:spPr bwMode="auto">
            <a:xfrm>
              <a:off x="2591" y="922"/>
              <a:ext cx="878" cy="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Autorisation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045" name="Line 21"/>
            <p:cNvSpPr>
              <a:spLocks noChangeShapeType="1"/>
            </p:cNvSpPr>
            <p:nvPr/>
          </p:nvSpPr>
          <p:spPr bwMode="auto">
            <a:xfrm>
              <a:off x="2911" y="1630"/>
              <a:ext cx="0" cy="91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9046" name="Text Box 22"/>
            <p:cNvSpPr txBox="1">
              <a:spLocks noChangeArrowheads="1"/>
            </p:cNvSpPr>
            <p:nvPr/>
          </p:nvSpPr>
          <p:spPr bwMode="auto">
            <a:xfrm>
              <a:off x="2244" y="1739"/>
              <a:ext cx="1582" cy="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r>
                <a:rPr lang="fr-FR" sz="1400" b="1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Sous-ensemble poussoir 2 </a:t>
              </a:r>
              <a:endPara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047" name="AutoShape 23"/>
            <p:cNvSpPr>
              <a:spLocks noChangeArrowheads="1"/>
            </p:cNvSpPr>
            <p:nvPr/>
          </p:nvSpPr>
          <p:spPr bwMode="auto">
            <a:xfrm>
              <a:off x="1428" y="1466"/>
              <a:ext cx="662" cy="141"/>
            </a:xfrm>
            <a:prstGeom prst="rightArrow">
              <a:avLst>
                <a:gd name="adj1" fmla="val 50000"/>
                <a:gd name="adj2" fmla="val 11737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048" name="AutoShape 24"/>
            <p:cNvSpPr>
              <a:spLocks noChangeArrowheads="1"/>
            </p:cNvSpPr>
            <p:nvPr/>
          </p:nvSpPr>
          <p:spPr bwMode="auto">
            <a:xfrm>
              <a:off x="3826" y="1466"/>
              <a:ext cx="550" cy="117"/>
            </a:xfrm>
            <a:prstGeom prst="rightArrow">
              <a:avLst>
                <a:gd name="adj1" fmla="val 50000"/>
                <a:gd name="adj2" fmla="val 11752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049" name="Text Box 25"/>
            <p:cNvSpPr txBox="1">
              <a:spLocks noChangeArrowheads="1"/>
            </p:cNvSpPr>
            <p:nvPr/>
          </p:nvSpPr>
          <p:spPr bwMode="auto">
            <a:xfrm>
              <a:off x="1277" y="1058"/>
              <a:ext cx="907" cy="3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Produits </a:t>
              </a:r>
            </a:p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dans la zone d’encartonnage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050" name="Text Box 26"/>
            <p:cNvSpPr txBox="1">
              <a:spLocks noChangeArrowheads="1"/>
            </p:cNvSpPr>
            <p:nvPr/>
          </p:nvSpPr>
          <p:spPr bwMode="auto">
            <a:xfrm>
              <a:off x="3787" y="1149"/>
              <a:ext cx="652" cy="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Produits </a:t>
              </a:r>
            </a:p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encartonnés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051" name="Text Box 27"/>
            <p:cNvSpPr txBox="1">
              <a:spLocks noChangeArrowheads="1"/>
            </p:cNvSpPr>
            <p:nvPr/>
          </p:nvSpPr>
          <p:spPr bwMode="auto">
            <a:xfrm>
              <a:off x="2141" y="1151"/>
              <a:ext cx="1634" cy="47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9050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18000"/>
            <a:lstStyle/>
            <a:p>
              <a:pPr algn="ctr"/>
              <a:endParaRPr lang="fr-FR" sz="900" b="1" dirty="0">
                <a:latin typeface="Times New Roman" pitchFamily="18" charset="0"/>
              </a:endParaRPr>
            </a:p>
            <a:p>
              <a:pPr algn="ctr"/>
              <a:r>
                <a:rPr lang="fr-F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ENCARTONNER LES PRODUITS 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29053" name="Picture 29" descr="SE poussoi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13574" r="12392" b="16266"/>
          <a:stretch>
            <a:fillRect/>
          </a:stretch>
        </p:blipFill>
        <p:spPr>
          <a:xfrm>
            <a:off x="1155700" y="3052763"/>
            <a:ext cx="4465638" cy="30924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Sous-ensemble poussoir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présentation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Bouton d'action : Vidéo 2">
            <a:hlinkClick r:id="rId3" action="ppaction://program" highlightClick="1"/>
          </p:cNvPr>
          <p:cNvSpPr/>
          <p:nvPr/>
        </p:nvSpPr>
        <p:spPr>
          <a:xfrm>
            <a:off x="5992813" y="4307595"/>
            <a:ext cx="1054100" cy="71752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55" name="Picture 107" descr="anal fonct_ligne_A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103313"/>
            <a:ext cx="1652588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156" name="Picture 108" descr="anal fonct_ligne_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347913"/>
            <a:ext cx="35814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163" name="AutoShape 115"/>
          <p:cNvSpPr>
            <a:spLocks noChangeArrowheads="1"/>
          </p:cNvSpPr>
          <p:nvPr/>
        </p:nvSpPr>
        <p:spPr bwMode="auto">
          <a:xfrm>
            <a:off x="190500" y="876301"/>
            <a:ext cx="8636000" cy="5219700"/>
          </a:xfrm>
          <a:prstGeom prst="triangle">
            <a:avLst>
              <a:gd name="adj" fmla="val 50000"/>
            </a:avLst>
          </a:prstGeom>
          <a:noFill/>
          <a:ln w="28575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164" name="Line 116"/>
          <p:cNvSpPr>
            <a:spLocks noChangeShapeType="1"/>
          </p:cNvSpPr>
          <p:nvPr/>
        </p:nvSpPr>
        <p:spPr bwMode="auto">
          <a:xfrm>
            <a:off x="2120900" y="2057401"/>
            <a:ext cx="6642100" cy="12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0165" name="Line 117"/>
          <p:cNvSpPr>
            <a:spLocks noChangeShapeType="1"/>
          </p:cNvSpPr>
          <p:nvPr/>
        </p:nvSpPr>
        <p:spPr bwMode="auto">
          <a:xfrm>
            <a:off x="1485900" y="4203701"/>
            <a:ext cx="7404100" cy="12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0166" name="Oval 118"/>
          <p:cNvSpPr>
            <a:spLocks noChangeArrowheads="1"/>
          </p:cNvSpPr>
          <p:nvPr/>
        </p:nvSpPr>
        <p:spPr bwMode="auto">
          <a:xfrm>
            <a:off x="2425700" y="2908301"/>
            <a:ext cx="1231900" cy="6985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169" name="Text Box 121"/>
          <p:cNvSpPr txBox="1">
            <a:spLocks noChangeArrowheads="1"/>
          </p:cNvSpPr>
          <p:nvPr/>
        </p:nvSpPr>
        <p:spPr bwMode="auto">
          <a:xfrm>
            <a:off x="6184900" y="1270001"/>
            <a:ext cx="213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NIVEAU A0</a:t>
            </a:r>
          </a:p>
        </p:txBody>
      </p:sp>
      <p:sp>
        <p:nvSpPr>
          <p:cNvPr id="130170" name="Text Box 122"/>
          <p:cNvSpPr txBox="1">
            <a:spLocks noChangeArrowheads="1"/>
          </p:cNvSpPr>
          <p:nvPr/>
        </p:nvSpPr>
        <p:spPr bwMode="auto">
          <a:xfrm>
            <a:off x="6997700" y="2806701"/>
            <a:ext cx="165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NIVEAU A1</a:t>
            </a:r>
          </a:p>
        </p:txBody>
      </p:sp>
      <p:sp>
        <p:nvSpPr>
          <p:cNvPr id="130171" name="Text Box 123"/>
          <p:cNvSpPr txBox="1">
            <a:spLocks noChangeArrowheads="1"/>
          </p:cNvSpPr>
          <p:nvPr/>
        </p:nvSpPr>
        <p:spPr bwMode="auto">
          <a:xfrm>
            <a:off x="7277100" y="4445001"/>
            <a:ext cx="1689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NIVEAU A2</a:t>
            </a:r>
          </a:p>
        </p:txBody>
      </p:sp>
      <p:sp>
        <p:nvSpPr>
          <p:cNvPr id="130172" name="Text Box 124"/>
          <p:cNvSpPr txBox="1">
            <a:spLocks noChangeArrowheads="1"/>
          </p:cNvSpPr>
          <p:nvPr/>
        </p:nvSpPr>
        <p:spPr bwMode="auto">
          <a:xfrm>
            <a:off x="158213" y="1045532"/>
            <a:ext cx="213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Analyse fonctionnelle descendante</a:t>
            </a:r>
          </a:p>
        </p:txBody>
      </p:sp>
      <p:pic>
        <p:nvPicPr>
          <p:cNvPr id="130173" name="Picture 125" descr="ligne de conditionn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074739"/>
            <a:ext cx="132715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174" name="Picture 126" descr="perspective encartonneu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511426"/>
            <a:ext cx="903288" cy="9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175" name="Picture 127" descr="SE poussoir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2" y="5673726"/>
            <a:ext cx="1071563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168" name="AutoShape 120"/>
          <p:cNvSpPr>
            <a:spLocks/>
          </p:cNvSpPr>
          <p:nvPr/>
        </p:nvSpPr>
        <p:spPr bwMode="auto">
          <a:xfrm rot="16200000">
            <a:off x="3848101" y="571499"/>
            <a:ext cx="495300" cy="7454900"/>
          </a:xfrm>
          <a:prstGeom prst="rightBrace">
            <a:avLst>
              <a:gd name="adj1" fmla="val 57557"/>
              <a:gd name="adj2" fmla="val 35796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0158" name="Group 110"/>
          <p:cNvGrpSpPr>
            <a:grpSpLocks/>
          </p:cNvGrpSpPr>
          <p:nvPr/>
        </p:nvGrpSpPr>
        <p:grpSpPr bwMode="auto">
          <a:xfrm>
            <a:off x="0" y="4692651"/>
            <a:ext cx="8883650" cy="1116013"/>
            <a:chOff x="273" y="2236"/>
            <a:chExt cx="5323" cy="615"/>
          </a:xfrm>
        </p:grpSpPr>
        <p:pic>
          <p:nvPicPr>
            <p:cNvPr id="130159" name="Picture 111" descr="anal fonct_enc_A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" y="2254"/>
              <a:ext cx="2091" cy="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160" name="Picture 112" descr="anal fonct_enc_A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59"/>
            <a:stretch>
              <a:fillRect/>
            </a:stretch>
          </p:blipFill>
          <p:spPr bwMode="auto">
            <a:xfrm>
              <a:off x="2342" y="2288"/>
              <a:ext cx="1058" cy="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161" name="Picture 113" descr="anal fonct_enc_A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8"/>
            <a:stretch>
              <a:fillRect/>
            </a:stretch>
          </p:blipFill>
          <p:spPr bwMode="auto">
            <a:xfrm>
              <a:off x="3401" y="2236"/>
              <a:ext cx="1088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162" name="Picture 114" descr="anal fonct_enc_A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3"/>
            <a:stretch>
              <a:fillRect/>
            </a:stretch>
          </p:blipFill>
          <p:spPr bwMode="auto">
            <a:xfrm>
              <a:off x="4483" y="2276"/>
              <a:ext cx="1113" cy="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167" name="Oval 119"/>
          <p:cNvSpPr>
            <a:spLocks noChangeArrowheads="1"/>
          </p:cNvSpPr>
          <p:nvPr/>
        </p:nvSpPr>
        <p:spPr bwMode="auto">
          <a:xfrm>
            <a:off x="4656776" y="4594102"/>
            <a:ext cx="2369369" cy="1299524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Sous-ensemble poussoir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ynthèse analyse fonctionnelle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3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63" grpId="0" animBg="1"/>
      <p:bldP spid="130164" grpId="0" animBg="1"/>
      <p:bldP spid="130165" grpId="0" animBg="1"/>
      <p:bldP spid="130166" grpId="0" animBg="1"/>
      <p:bldP spid="130169" grpId="0"/>
      <p:bldP spid="130170" grpId="0"/>
      <p:bldP spid="130171" grpId="0"/>
      <p:bldP spid="130168" grpId="0" animBg="1"/>
      <p:bldP spid="1301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92275" y="476251"/>
            <a:ext cx="5976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35894" name="Group 54"/>
          <p:cNvGrpSpPr>
            <a:grpSpLocks/>
          </p:cNvGrpSpPr>
          <p:nvPr/>
        </p:nvGrpSpPr>
        <p:grpSpPr bwMode="auto">
          <a:xfrm>
            <a:off x="876300" y="3019426"/>
            <a:ext cx="3887788" cy="2105025"/>
            <a:chOff x="1286" y="1536"/>
            <a:chExt cx="4001" cy="2294"/>
          </a:xfrm>
        </p:grpSpPr>
        <p:pic>
          <p:nvPicPr>
            <p:cNvPr id="35891" name="Picture 51" descr="DSCN7439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3" t="17944" r="21007" b="15630"/>
            <a:stretch>
              <a:fillRect/>
            </a:stretch>
          </p:blipFill>
          <p:spPr bwMode="auto">
            <a:xfrm>
              <a:off x="3146" y="1536"/>
              <a:ext cx="2141" cy="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92" name="Picture 52" descr="1 rangée cart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" y="2762"/>
              <a:ext cx="1572" cy="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93" name="Line 53"/>
            <p:cNvSpPr>
              <a:spLocks noChangeShapeType="1"/>
            </p:cNvSpPr>
            <p:nvPr/>
          </p:nvSpPr>
          <p:spPr bwMode="auto">
            <a:xfrm flipV="1">
              <a:off x="2856" y="2496"/>
              <a:ext cx="1312" cy="7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5901" name="Group 61"/>
          <p:cNvGrpSpPr>
            <a:grpSpLocks/>
          </p:cNvGrpSpPr>
          <p:nvPr/>
        </p:nvGrpSpPr>
        <p:grpSpPr bwMode="auto">
          <a:xfrm>
            <a:off x="5168900" y="906465"/>
            <a:ext cx="3975100" cy="5299075"/>
            <a:chOff x="3256" y="571"/>
            <a:chExt cx="2504" cy="3338"/>
          </a:xfrm>
        </p:grpSpPr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>
              <a:off x="5334" y="978"/>
              <a:ext cx="8" cy="24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96" name="Text Box 56"/>
            <p:cNvSpPr txBox="1">
              <a:spLocks noChangeArrowheads="1"/>
            </p:cNvSpPr>
            <p:nvPr/>
          </p:nvSpPr>
          <p:spPr bwMode="auto">
            <a:xfrm>
              <a:off x="3911" y="571"/>
              <a:ext cx="1849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/>
                <a:t>Matière d’œuvre (MO)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i="1"/>
                <a:t>Carton vide, barquettes séparées</a:t>
              </a:r>
            </a:p>
          </p:txBody>
        </p:sp>
        <p:sp>
          <p:nvSpPr>
            <p:cNvPr id="35897" name="Text Box 57"/>
            <p:cNvSpPr txBox="1">
              <a:spLocks noChangeArrowheads="1"/>
            </p:cNvSpPr>
            <p:nvPr/>
          </p:nvSpPr>
          <p:spPr bwMode="auto">
            <a:xfrm>
              <a:off x="3256" y="3512"/>
              <a:ext cx="2504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 dirty="0"/>
                <a:t>Matière d’œuvre (MO) + valeur </a:t>
              </a:r>
              <a:r>
                <a:rPr lang="fr-FR" sz="1400" b="1" dirty="0" smtClean="0"/>
                <a:t>ajoutée </a:t>
              </a:r>
              <a:r>
                <a:rPr lang="fr-FR" sz="1400" b="1" dirty="0"/>
                <a:t>(VA)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i="1" dirty="0"/>
                <a:t>Barquettes rangées dans carton</a:t>
              </a:r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>
              <a:off x="4737" y="2147"/>
              <a:ext cx="5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899" name="Text Box 59"/>
            <p:cNvSpPr txBox="1">
              <a:spLocks noChangeArrowheads="1"/>
            </p:cNvSpPr>
            <p:nvPr/>
          </p:nvSpPr>
          <p:spPr bwMode="auto">
            <a:xfrm>
              <a:off x="4608" y="1554"/>
              <a:ext cx="57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/>
                <a:t>Action sur le produit</a:t>
              </a:r>
            </a:p>
          </p:txBody>
        </p:sp>
      </p:grpSp>
      <p:sp>
        <p:nvSpPr>
          <p:cNvPr id="35902" name="Text Box 62"/>
          <p:cNvSpPr txBox="1">
            <a:spLocks noChangeArrowheads="1"/>
          </p:cNvSpPr>
          <p:nvPr/>
        </p:nvSpPr>
        <p:spPr bwMode="auto">
          <a:xfrm>
            <a:off x="537413" y="5890422"/>
            <a:ext cx="5003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L’action sur la matière </a:t>
            </a:r>
            <a:r>
              <a:rPr lang="fr-FR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d’œuvre </a:t>
            </a:r>
            <a:r>
              <a:rPr lang="fr-F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 ici un déplacement permettant un gain de productivité dans le transport des produits.</a:t>
            </a: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4597401" y="0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Agir sur la matière d’œuvre</a:t>
            </a:r>
          </a:p>
        </p:txBody>
      </p:sp>
      <p:sp>
        <p:nvSpPr>
          <p:cNvPr id="18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17" name="Group 38"/>
          <p:cNvGrpSpPr>
            <a:grpSpLocks/>
          </p:cNvGrpSpPr>
          <p:nvPr/>
        </p:nvGrpSpPr>
        <p:grpSpPr bwMode="auto">
          <a:xfrm>
            <a:off x="258765" y="1014412"/>
            <a:ext cx="5019677" cy="1995487"/>
            <a:chOff x="1277" y="695"/>
            <a:chExt cx="3162" cy="1257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rot="10800000">
              <a:off x="2386" y="911"/>
              <a:ext cx="0" cy="24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363" y="695"/>
              <a:ext cx="1242" cy="1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Présence énergie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2591" y="1037"/>
              <a:ext cx="0" cy="114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2591" y="922"/>
              <a:ext cx="878" cy="1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Autorisation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911" y="1630"/>
              <a:ext cx="0" cy="91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244" y="1739"/>
              <a:ext cx="1582" cy="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tIns="10800" bIns="10800"/>
            <a:lstStyle/>
            <a:p>
              <a:r>
                <a:rPr lang="fr-FR" sz="1400" b="1" i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Sous-ensemble poussoir 2 </a:t>
              </a:r>
              <a:endPara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1428" y="1466"/>
              <a:ext cx="662" cy="141"/>
            </a:xfrm>
            <a:prstGeom prst="rightArrow">
              <a:avLst>
                <a:gd name="adj1" fmla="val 50000"/>
                <a:gd name="adj2" fmla="val 11737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>
              <a:off x="3826" y="1466"/>
              <a:ext cx="550" cy="117"/>
            </a:xfrm>
            <a:prstGeom prst="rightArrow">
              <a:avLst>
                <a:gd name="adj1" fmla="val 50000"/>
                <a:gd name="adj2" fmla="val 11752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rgbClr val="99CC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1277" y="1058"/>
              <a:ext cx="907" cy="3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Produits </a:t>
              </a:r>
            </a:p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dans la zone d’encartonnage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3787" y="1149"/>
              <a:ext cx="652" cy="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8000" rIns="18000"/>
            <a:lstStyle/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Produits </a:t>
              </a:r>
            </a:p>
            <a:p>
              <a:pPr algn="ctr"/>
              <a:r>
                <a:rPr lang="fr-FR" sz="12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encartonnés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2141" y="1151"/>
              <a:ext cx="1634" cy="479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5000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9050">
              <a:solidFill>
                <a:srgbClr val="99CC00"/>
              </a:solidFill>
              <a:miter lim="800000"/>
              <a:headEnd/>
              <a:tailEnd/>
            </a:ln>
          </p:spPr>
          <p:txBody>
            <a:bodyPr tIns="18000"/>
            <a:lstStyle/>
            <a:p>
              <a:pPr algn="ctr"/>
              <a:endParaRPr lang="fr-FR" sz="900" b="1" dirty="0">
                <a:latin typeface="Times New Roman" pitchFamily="18" charset="0"/>
              </a:endParaRPr>
            </a:p>
            <a:p>
              <a:pPr algn="ctr"/>
              <a:r>
                <a:rPr lang="fr-FR" sz="16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ENCARTONNER LES PRODUITS </a:t>
              </a:r>
              <a:endPara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SE poussoi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13574" r="12392" b="16266"/>
          <a:stretch>
            <a:fillRect/>
          </a:stretch>
        </p:blipFill>
        <p:spPr bwMode="auto">
          <a:xfrm>
            <a:off x="3143587" y="3498583"/>
            <a:ext cx="3766501" cy="28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9" name="AutoShape 5"/>
          <p:cNvSpPr>
            <a:spLocks/>
          </p:cNvSpPr>
          <p:nvPr/>
        </p:nvSpPr>
        <p:spPr bwMode="auto">
          <a:xfrm>
            <a:off x="6580400" y="3961216"/>
            <a:ext cx="1518250" cy="366593"/>
          </a:xfrm>
          <a:prstGeom prst="borderCallout2">
            <a:avLst>
              <a:gd name="adj1" fmla="val 44503"/>
              <a:gd name="adj2" fmla="val -1015"/>
              <a:gd name="adj3" fmla="val 47508"/>
              <a:gd name="adj4" fmla="val -20319"/>
              <a:gd name="adj5" fmla="val 392648"/>
              <a:gd name="adj6" fmla="val -76000"/>
            </a:avLst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ACTIONNEUR</a:t>
            </a:r>
          </a:p>
        </p:txBody>
      </p:sp>
      <p:sp>
        <p:nvSpPr>
          <p:cNvPr id="134150" name="AutoShape 6"/>
          <p:cNvSpPr>
            <a:spLocks/>
          </p:cNvSpPr>
          <p:nvPr/>
        </p:nvSpPr>
        <p:spPr bwMode="auto">
          <a:xfrm>
            <a:off x="1200618" y="3773049"/>
            <a:ext cx="1422690" cy="371464"/>
          </a:xfrm>
          <a:prstGeom prst="borderCallout2">
            <a:avLst>
              <a:gd name="adj1" fmla="val 49723"/>
              <a:gd name="adj2" fmla="val 100329"/>
              <a:gd name="adj3" fmla="val 49723"/>
              <a:gd name="adj4" fmla="val 117654"/>
              <a:gd name="adj5" fmla="val 189866"/>
              <a:gd name="adj6" fmla="val 157583"/>
            </a:avLst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EFFECTEUR</a:t>
            </a:r>
          </a:p>
        </p:txBody>
      </p:sp>
      <p:sp>
        <p:nvSpPr>
          <p:cNvPr id="134151" name="AutoShape 7"/>
          <p:cNvSpPr>
            <a:spLocks/>
          </p:cNvSpPr>
          <p:nvPr/>
        </p:nvSpPr>
        <p:spPr bwMode="auto">
          <a:xfrm>
            <a:off x="1751398" y="5998396"/>
            <a:ext cx="1743819" cy="602101"/>
          </a:xfrm>
          <a:prstGeom prst="borderCallout2">
            <a:avLst>
              <a:gd name="adj1" fmla="val 50681"/>
              <a:gd name="adj2" fmla="val 100885"/>
              <a:gd name="adj3" fmla="val 50681"/>
              <a:gd name="adj4" fmla="val 129742"/>
              <a:gd name="adj5" fmla="val -76301"/>
              <a:gd name="adj6" fmla="val 178181"/>
            </a:avLst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TRANSMISSION MECANIQUE</a:t>
            </a: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4597401" y="0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Transmettre l’action</a:t>
            </a: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484739" y="1010838"/>
            <a:ext cx="8919136" cy="24109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2000" b="1" dirty="0"/>
              <a:t>ACTIONNEUR (transformation </a:t>
            </a:r>
            <a:r>
              <a:rPr lang="fr-FR" sz="2000" b="1" dirty="0" smtClean="0"/>
              <a:t>d’énergie)</a:t>
            </a:r>
          </a:p>
          <a:p>
            <a:pPr lvl="1">
              <a:spcBef>
                <a:spcPts val="500"/>
              </a:spcBef>
            </a:pPr>
            <a:r>
              <a:rPr lang="fr-FR" sz="1800" dirty="0"/>
              <a:t>vérin pneumatique double effet avec limiteur de débit (réglage de la </a:t>
            </a:r>
            <a:r>
              <a:rPr lang="fr-FR" sz="1800" dirty="0" smtClean="0"/>
              <a:t>vitesse)</a:t>
            </a:r>
            <a:endParaRPr lang="fr-FR" sz="2000" dirty="0" smtClean="0"/>
          </a:p>
          <a:p>
            <a:pPr>
              <a:spcBef>
                <a:spcPts val="500"/>
              </a:spcBef>
            </a:pPr>
            <a:r>
              <a:rPr lang="fr-FR" sz="2000" b="1" dirty="0" smtClean="0"/>
              <a:t> TRANSMISSION MECANIQUE: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/>
              <a:t>2 </a:t>
            </a:r>
            <a:r>
              <a:rPr lang="fr-FR" sz="1800" dirty="0"/>
              <a:t>colonnes de guidage sur coussinets autolubrifiés avec plaque </a:t>
            </a:r>
            <a:r>
              <a:rPr lang="fr-FR" sz="1800" dirty="0" smtClean="0"/>
              <a:t>support</a:t>
            </a:r>
          </a:p>
          <a:p>
            <a:pPr>
              <a:spcBef>
                <a:spcPts val="500"/>
              </a:spcBef>
            </a:pPr>
            <a:r>
              <a:rPr lang="fr-FR" sz="2000" b="1" dirty="0" smtClean="0"/>
              <a:t> EFFECTEUR </a:t>
            </a:r>
            <a:r>
              <a:rPr lang="fr-FR" sz="2000" b="1" dirty="0"/>
              <a:t>(action directe sur le produit</a:t>
            </a:r>
            <a:r>
              <a:rPr lang="fr-FR" sz="2000" b="1" dirty="0" smtClean="0"/>
              <a:t>)</a:t>
            </a:r>
          </a:p>
          <a:p>
            <a:pPr lvl="1">
              <a:spcBef>
                <a:spcPts val="500"/>
              </a:spcBef>
            </a:pPr>
            <a:r>
              <a:rPr lang="fr-FR" sz="1800" dirty="0"/>
              <a:t>Plaque en alliage d’aluminium épaisseur 10 mm fixée sur l’extrémité des colonnes de </a:t>
            </a:r>
            <a:r>
              <a:rPr lang="fr-FR" sz="1800" dirty="0" smtClean="0"/>
              <a:t>guidage</a:t>
            </a:r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9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8467725" y="1552575"/>
            <a:ext cx="12700" cy="3924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6208714" y="906464"/>
            <a:ext cx="293528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Matière d’œuvre (MO)</a:t>
            </a:r>
          </a:p>
          <a:p>
            <a:pPr algn="ctr">
              <a:spcBef>
                <a:spcPct val="50000"/>
              </a:spcBef>
            </a:pPr>
            <a:r>
              <a:rPr lang="fr-FR" sz="1400" i="1"/>
              <a:t>Carton vide, barquettes séparées</a:t>
            </a:r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5358900" y="5575300"/>
            <a:ext cx="39751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Matière d’œuvre (MO) + valeur </a:t>
            </a:r>
            <a:r>
              <a:rPr lang="fr-FR" sz="1400" b="1" dirty="0" smtClean="0"/>
              <a:t>ajoutée </a:t>
            </a:r>
            <a:r>
              <a:rPr lang="fr-FR" sz="1400" b="1" dirty="0"/>
              <a:t>(VA)</a:t>
            </a:r>
          </a:p>
          <a:p>
            <a:pPr algn="ctr">
              <a:spcBef>
                <a:spcPct val="50000"/>
              </a:spcBef>
            </a:pPr>
            <a:r>
              <a:rPr lang="fr-FR" sz="1400" i="1" dirty="0"/>
              <a:t>Barquettes rangées dans carton</a:t>
            </a:r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>
            <a:off x="7519988" y="3408363"/>
            <a:ext cx="800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7378702" y="2619375"/>
            <a:ext cx="1084263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Action sur le produit</a:t>
            </a:r>
          </a:p>
          <a:p>
            <a:pPr>
              <a:spcBef>
                <a:spcPct val="50000"/>
              </a:spcBef>
            </a:pPr>
            <a:endParaRPr lang="fr-FR" sz="1400" b="1"/>
          </a:p>
          <a:p>
            <a:pPr>
              <a:spcBef>
                <a:spcPct val="50000"/>
              </a:spcBef>
            </a:pPr>
            <a:r>
              <a:rPr lang="fr-FR" sz="1200" i="1"/>
              <a:t>déplacement</a:t>
            </a:r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5943602" y="1941514"/>
            <a:ext cx="1439863" cy="29527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>
            <a:off x="2847976" y="3382963"/>
            <a:ext cx="646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 flipV="1">
            <a:off x="5295902" y="3381375"/>
            <a:ext cx="574675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53" name="Rectangle 33"/>
          <p:cNvSpPr>
            <a:spLocks noChangeArrowheads="1"/>
          </p:cNvSpPr>
          <p:nvPr/>
        </p:nvSpPr>
        <p:spPr bwMode="auto">
          <a:xfrm>
            <a:off x="1335088" y="1941513"/>
            <a:ext cx="1439862" cy="302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 rot="16200000">
            <a:off x="665957" y="3110469"/>
            <a:ext cx="24479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ACTIONNEUR</a:t>
            </a:r>
          </a:p>
          <a:p>
            <a:pPr algn="ctr">
              <a:spcBef>
                <a:spcPct val="50000"/>
              </a:spcBef>
            </a:pPr>
            <a:r>
              <a:rPr lang="fr-FR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Vérin pneumatique</a:t>
            </a:r>
            <a:endParaRPr lang="fr-FR" sz="1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3640140" y="1941514"/>
            <a:ext cx="1512887" cy="29527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57" name="Text Box 37"/>
          <p:cNvSpPr txBox="1">
            <a:spLocks noChangeArrowheads="1"/>
          </p:cNvSpPr>
          <p:nvPr/>
        </p:nvSpPr>
        <p:spPr bwMode="auto">
          <a:xfrm rot="16200000">
            <a:off x="2907508" y="2857541"/>
            <a:ext cx="28067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TRANSMISSION MECANIQUE</a:t>
            </a:r>
          </a:p>
          <a:p>
            <a:pPr algn="ctr">
              <a:spcBef>
                <a:spcPct val="50000"/>
              </a:spcBef>
            </a:pPr>
            <a:r>
              <a:rPr lang="fr-FR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Colonne de guidage</a:t>
            </a:r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 rot="16200000">
            <a:off x="5528470" y="3097769"/>
            <a:ext cx="20161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EFFECTEUR</a:t>
            </a:r>
          </a:p>
          <a:p>
            <a:pPr algn="ctr">
              <a:spcBef>
                <a:spcPct val="50000"/>
              </a:spcBef>
            </a:pPr>
            <a:r>
              <a:rPr lang="fr-FR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Plaque poussoir</a:t>
            </a:r>
            <a:endParaRPr lang="fr-FR" sz="14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159" name="Text Box 39"/>
          <p:cNvSpPr txBox="1">
            <a:spLocks noChangeArrowheads="1"/>
          </p:cNvSpPr>
          <p:nvPr/>
        </p:nvSpPr>
        <p:spPr bwMode="auto">
          <a:xfrm rot="16200000">
            <a:off x="4818064" y="2484536"/>
            <a:ext cx="1409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mouvement</a:t>
            </a:r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831852" y="3454400"/>
            <a:ext cx="4683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 rot="16200000">
            <a:off x="2119313" y="3098899"/>
            <a:ext cx="21367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Énergie      mécanique</a:t>
            </a:r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 rot="16200000">
            <a:off x="-189706" y="3029938"/>
            <a:ext cx="23796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Énergie      pneumatique</a:t>
            </a:r>
          </a:p>
        </p:txBody>
      </p:sp>
      <p:sp>
        <p:nvSpPr>
          <p:cNvPr id="133164" name="Text Box 44"/>
          <p:cNvSpPr txBox="1">
            <a:spLocks noChangeArrowheads="1"/>
          </p:cNvSpPr>
          <p:nvPr/>
        </p:nvSpPr>
        <p:spPr bwMode="auto">
          <a:xfrm>
            <a:off x="415625" y="5292726"/>
            <a:ext cx="52611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Matière d’œuvre</a:t>
            </a:r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                                                         </a:t>
            </a: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produit sur lequel s’applique la valeur ajoutée.</a:t>
            </a:r>
          </a:p>
          <a:p>
            <a:pPr>
              <a:spcBef>
                <a:spcPct val="50000"/>
              </a:spcBef>
            </a:pPr>
            <a:r>
              <a:rPr lang="fr-FR" sz="1600" b="1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Valeur ajoutée</a:t>
            </a:r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valeur supplémentaire (qualité, coût…) apportée au produit par le système.</a:t>
            </a:r>
          </a:p>
        </p:txBody>
      </p:sp>
      <p:sp>
        <p:nvSpPr>
          <p:cNvPr id="133165" name="Text Box 45"/>
          <p:cNvSpPr txBox="1">
            <a:spLocks noChangeArrowheads="1"/>
          </p:cNvSpPr>
          <p:nvPr/>
        </p:nvSpPr>
        <p:spPr bwMode="auto">
          <a:xfrm rot="16200000">
            <a:off x="1430338" y="3324324"/>
            <a:ext cx="24479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Transformer l’énergie</a:t>
            </a:r>
          </a:p>
        </p:txBody>
      </p:sp>
      <p:sp>
        <p:nvSpPr>
          <p:cNvPr id="133166" name="Text Box 46"/>
          <p:cNvSpPr txBox="1">
            <a:spLocks noChangeArrowheads="1"/>
          </p:cNvSpPr>
          <p:nvPr/>
        </p:nvSpPr>
        <p:spPr bwMode="auto">
          <a:xfrm rot="16200000">
            <a:off x="3616326" y="3244950"/>
            <a:ext cx="2806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Transmettre le mouvement</a:t>
            </a:r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 rot="16200000">
            <a:off x="6407151" y="3238599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Agir sur le produit</a:t>
            </a:r>
          </a:p>
        </p:txBody>
      </p:sp>
      <p:sp>
        <p:nvSpPr>
          <p:cNvPr id="35" name="Text Box 48"/>
          <p:cNvSpPr txBox="1">
            <a:spLocks noChangeArrowheads="1"/>
          </p:cNvSpPr>
          <p:nvPr/>
        </p:nvSpPr>
        <p:spPr bwMode="auto">
          <a:xfrm>
            <a:off x="4597401" y="0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Transmettre l’action</a:t>
            </a:r>
          </a:p>
        </p:txBody>
      </p:sp>
      <p:sp>
        <p:nvSpPr>
          <p:cNvPr id="26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73089" y="1364370"/>
            <a:ext cx="4286250" cy="3209925"/>
            <a:chOff x="431" y="1026"/>
            <a:chExt cx="2700" cy="2022"/>
          </a:xfrm>
        </p:grpSpPr>
        <p:pic>
          <p:nvPicPr>
            <p:cNvPr id="5" name="Picture 5" descr="6348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026"/>
              <a:ext cx="2700" cy="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76" y="2614"/>
              <a:ext cx="258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Ligne d’assemblage de petit électroménager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794001" y="157292"/>
            <a:ext cx="534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EXEMPLES DE SA</a:t>
            </a:r>
          </a:p>
          <a:p>
            <a:pPr algn="r"/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5867400" y="1484313"/>
            <a:ext cx="2867025" cy="3810000"/>
            <a:chOff x="3696" y="935"/>
            <a:chExt cx="1806" cy="2400"/>
          </a:xfrm>
        </p:grpSpPr>
        <p:pic>
          <p:nvPicPr>
            <p:cNvPr id="9" name="Picture 9" descr="dpf-b26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935"/>
              <a:ext cx="1806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742" y="1026"/>
              <a:ext cx="1633" cy="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Lignes de conditionnement de bouteilles</a:t>
              </a: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908175" y="3068638"/>
            <a:ext cx="3695700" cy="3095625"/>
            <a:chOff x="1202" y="1933"/>
            <a:chExt cx="2328" cy="1950"/>
          </a:xfrm>
        </p:grpSpPr>
        <p:pic>
          <p:nvPicPr>
            <p:cNvPr id="12" name="Picture 13" descr="http://www.almac.ch/mct644/mct644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933"/>
              <a:ext cx="2328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1247" y="2024"/>
              <a:ext cx="217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/>
                <a:t>Machine transfert</a:t>
              </a: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1619250" y="1484313"/>
            <a:ext cx="3671888" cy="3463925"/>
            <a:chOff x="340" y="935"/>
            <a:chExt cx="2313" cy="2182"/>
          </a:xfrm>
        </p:grpSpPr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31" y="2886"/>
              <a:ext cx="217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Palettiseur 3 axes</a:t>
              </a:r>
            </a:p>
          </p:txBody>
        </p:sp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935"/>
              <a:ext cx="2313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4284663" y="2852738"/>
            <a:ext cx="3455987" cy="3030537"/>
            <a:chOff x="3424" y="890"/>
            <a:chExt cx="2177" cy="1909"/>
          </a:xfrm>
        </p:grpSpPr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890"/>
              <a:ext cx="1958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424" y="2568"/>
              <a:ext cx="217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Station de pompage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6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schéma pneumatique_traitement a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5700" y="1803400"/>
            <a:ext cx="7062788" cy="42608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924910" y="3424238"/>
            <a:ext cx="5023453" cy="2800351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605588" y="1031876"/>
            <a:ext cx="165576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33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actionneur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6194427" y="3993931"/>
            <a:ext cx="1935163" cy="976532"/>
          </a:xfrm>
          <a:prstGeom prst="ellips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316663" y="5126039"/>
            <a:ext cx="217805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Pré-actionneur</a:t>
            </a: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6189665" y="1382714"/>
            <a:ext cx="2232025" cy="10810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Commander la puissance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chéma pneumatique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419575" y="1096149"/>
            <a:ext cx="4772535" cy="182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2000" b="1" dirty="0">
                <a:ea typeface="Segoe UI" panose="020B0502040204020203" pitchFamily="34" charset="0"/>
              </a:rPr>
              <a:t>Source d’énergie pneumatique</a:t>
            </a:r>
            <a:r>
              <a:rPr lang="fr-FR" sz="2000" b="1" dirty="0" smtClean="0">
                <a:ea typeface="Segoe UI" panose="020B0502040204020203" pitchFamily="34" charset="0"/>
              </a:rPr>
              <a:t>:</a:t>
            </a:r>
            <a:endParaRPr lang="fr-FR" sz="2000" b="1" dirty="0" smtClean="0"/>
          </a:p>
          <a:p>
            <a:pPr lvl="1">
              <a:spcBef>
                <a:spcPts val="500"/>
              </a:spcBef>
            </a:pPr>
            <a:r>
              <a:rPr lang="fr-FR" sz="1800" b="1" dirty="0">
                <a:ea typeface="Segoe UI" panose="020B0502040204020203" pitchFamily="34" charset="0"/>
              </a:rPr>
              <a:t>raccordement réseau 6 bars</a:t>
            </a:r>
          </a:p>
          <a:p>
            <a:pPr lvl="1">
              <a:spcBef>
                <a:spcPts val="500"/>
              </a:spcBef>
            </a:pPr>
            <a:r>
              <a:rPr lang="fr-FR" sz="1800" b="1" dirty="0">
                <a:ea typeface="Segoe UI" panose="020B0502040204020203" pitchFamily="34" charset="0"/>
              </a:rPr>
              <a:t>filtrage, détente, lubrification</a:t>
            </a:r>
          </a:p>
          <a:p>
            <a:pPr lvl="1">
              <a:spcBef>
                <a:spcPts val="500"/>
              </a:spcBef>
            </a:pPr>
            <a:r>
              <a:rPr lang="fr-FR" sz="1800" b="1" dirty="0" smtClean="0">
                <a:ea typeface="Segoe UI" panose="020B0502040204020203" pitchFamily="34" charset="0"/>
              </a:rPr>
              <a:t>contrôle </a:t>
            </a:r>
            <a:r>
              <a:rPr lang="fr-FR" sz="1800" b="1" dirty="0">
                <a:ea typeface="Segoe UI" panose="020B0502040204020203" pitchFamily="34" charset="0"/>
              </a:rPr>
              <a:t>de pression</a:t>
            </a:r>
          </a:p>
          <a:p>
            <a:pPr lvl="1">
              <a:spcBef>
                <a:spcPts val="500"/>
              </a:spcBef>
            </a:pPr>
            <a:r>
              <a:rPr lang="fr-FR" sz="1800" b="1" dirty="0">
                <a:ea typeface="Segoe UI" panose="020B0502040204020203" pitchFamily="34" charset="0"/>
              </a:rPr>
              <a:t>mise progressive sous </a:t>
            </a:r>
            <a:r>
              <a:rPr lang="fr-FR" sz="1800" b="1" dirty="0" smtClean="0">
                <a:ea typeface="Segoe UI" panose="020B0502040204020203" pitchFamily="34" charset="0"/>
              </a:rPr>
              <a:t>pression</a:t>
            </a:r>
            <a:endParaRPr lang="fr-FR" sz="1800" b="1" dirty="0" smtClean="0"/>
          </a:p>
          <a:p>
            <a:pPr marL="247650" lvl="1" indent="0">
              <a:spcBef>
                <a:spcPts val="500"/>
              </a:spcBef>
              <a:buNone/>
            </a:pPr>
            <a:endParaRPr lang="fr-FR" sz="1800" b="1" dirty="0"/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3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6" grpId="0" animBg="1"/>
      <p:bldP spid="6157" grpId="0" animBg="1"/>
      <p:bldP spid="6158" grpId="0" animBg="1"/>
      <p:bldP spid="6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Commander la puissance</a:t>
            </a:r>
          </a:p>
        </p:txBody>
      </p:sp>
      <p:sp>
        <p:nvSpPr>
          <p:cNvPr id="27" name="Rectangle 1044"/>
          <p:cNvSpPr>
            <a:spLocks noChangeArrowheads="1"/>
          </p:cNvSpPr>
          <p:nvPr/>
        </p:nvSpPr>
        <p:spPr bwMode="auto">
          <a:xfrm>
            <a:off x="3200533" y="2839255"/>
            <a:ext cx="2000061" cy="13644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200000"/>
              </a:lnSpc>
              <a:spcBef>
                <a:spcPts val="3000"/>
              </a:spcBef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DISTRIBUER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l'énergie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28" name="AutoShape 1045"/>
          <p:cNvSpPr>
            <a:spLocks noChangeArrowheads="1"/>
          </p:cNvSpPr>
          <p:nvPr/>
        </p:nvSpPr>
        <p:spPr bwMode="auto">
          <a:xfrm>
            <a:off x="2218148" y="3288121"/>
            <a:ext cx="923752" cy="466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Text Box 1053"/>
          <p:cNvSpPr txBox="1">
            <a:spLocks noChangeArrowheads="1"/>
          </p:cNvSpPr>
          <p:nvPr/>
        </p:nvSpPr>
        <p:spPr bwMode="auto">
          <a:xfrm>
            <a:off x="2375797" y="1404469"/>
            <a:ext cx="2609877" cy="110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</a:p>
          <a:p>
            <a:pPr algn="ctr" eaLnBrk="0" hangingPunct="0"/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Énergie </a:t>
            </a: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électrique, pneumatique, hydraulique, électrique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Line 1051"/>
          <p:cNvSpPr>
            <a:spLocks noChangeShapeType="1"/>
          </p:cNvSpPr>
          <p:nvPr/>
        </p:nvSpPr>
        <p:spPr bwMode="auto">
          <a:xfrm flipH="1" flipV="1">
            <a:off x="4972224" y="4238140"/>
            <a:ext cx="0" cy="636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AutoShape 1055"/>
          <p:cNvSpPr>
            <a:spLocks noChangeArrowheads="1"/>
          </p:cNvSpPr>
          <p:nvPr/>
        </p:nvSpPr>
        <p:spPr bwMode="auto">
          <a:xfrm>
            <a:off x="3479932" y="4856573"/>
            <a:ext cx="1802617" cy="42410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fr-FR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Préactionneur</a:t>
            </a:r>
            <a:endParaRPr lang="fr-FR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AutoShape 1062"/>
          <p:cNvSpPr>
            <a:spLocks noChangeArrowheads="1"/>
          </p:cNvSpPr>
          <p:nvPr/>
        </p:nvSpPr>
        <p:spPr bwMode="auto">
          <a:xfrm>
            <a:off x="5290007" y="3288121"/>
            <a:ext cx="961620" cy="466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Line 1078"/>
          <p:cNvSpPr>
            <a:spLocks noChangeShapeType="1"/>
          </p:cNvSpPr>
          <p:nvPr/>
        </p:nvSpPr>
        <p:spPr bwMode="auto">
          <a:xfrm>
            <a:off x="3479932" y="2408302"/>
            <a:ext cx="1588" cy="4286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234160" y="2608616"/>
            <a:ext cx="2162658" cy="182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2000" b="1" dirty="0" smtClean="0">
                <a:ea typeface="Segoe UI" panose="020B0502040204020203" pitchFamily="34" charset="0"/>
              </a:rPr>
              <a:t>ORDRE:</a:t>
            </a:r>
            <a:endParaRPr lang="fr-FR" sz="2000" b="1" dirty="0" smtClean="0"/>
          </a:p>
          <a:p>
            <a:pPr lvl="1">
              <a:spcBef>
                <a:spcPts val="500"/>
              </a:spcBef>
            </a:pPr>
            <a:r>
              <a:rPr lang="fr-FR" sz="1800" dirty="0">
                <a:ea typeface="Segoe UI" panose="020B0502040204020203" pitchFamily="34" charset="0"/>
              </a:rPr>
              <a:t>m</a:t>
            </a:r>
            <a:r>
              <a:rPr lang="fr-FR" sz="1800" dirty="0" smtClean="0">
                <a:ea typeface="Segoe UI" panose="020B0502040204020203" pitchFamily="34" charset="0"/>
              </a:rPr>
              <a:t>écanique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pneumatique</a:t>
            </a:r>
            <a:endParaRPr lang="fr-FR" sz="1800" dirty="0">
              <a:ea typeface="Segoe UI" panose="020B0502040204020203" pitchFamily="34" charset="0"/>
            </a:endParaRP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hydraulique</a:t>
            </a:r>
          </a:p>
          <a:p>
            <a:pPr lvl="1">
              <a:spcBef>
                <a:spcPts val="500"/>
              </a:spcBef>
            </a:pPr>
            <a:r>
              <a:rPr lang="fr-FR" sz="1800" dirty="0">
                <a:ea typeface="Segoe UI" panose="020B0502040204020203" pitchFamily="34" charset="0"/>
              </a:rPr>
              <a:t>é</a:t>
            </a:r>
            <a:r>
              <a:rPr lang="fr-FR" sz="1800" dirty="0" smtClean="0">
                <a:ea typeface="Segoe UI" panose="020B0502040204020203" pitchFamily="34" charset="0"/>
              </a:rPr>
              <a:t>lectrique…</a:t>
            </a:r>
            <a:endParaRPr lang="fr-FR" sz="1800" b="1" dirty="0" smtClean="0"/>
          </a:p>
          <a:p>
            <a:pPr marL="247650" lvl="1" indent="0">
              <a:spcBef>
                <a:spcPts val="500"/>
              </a:spcBef>
              <a:buNone/>
            </a:pPr>
            <a:endParaRPr lang="fr-FR" sz="1800" b="1" dirty="0"/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6" name="Espace réservé du contenu 4"/>
          <p:cNvSpPr txBox="1">
            <a:spLocks/>
          </p:cNvSpPr>
          <p:nvPr/>
        </p:nvSpPr>
        <p:spPr>
          <a:xfrm>
            <a:off x="5674537" y="4856573"/>
            <a:ext cx="3303277" cy="15990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EXEMPLES </a:t>
            </a:r>
            <a:r>
              <a:rPr lang="fr-FR" sz="2000" b="1" dirty="0" smtClean="0">
                <a:ea typeface="Segoe UI" panose="020B0502040204020203" pitchFamily="34" charset="0"/>
              </a:rPr>
              <a:t>:</a:t>
            </a:r>
            <a:endParaRPr lang="fr-FR" sz="2000" b="1" dirty="0" smtClean="0"/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distributeurs</a:t>
            </a:r>
          </a:p>
          <a:p>
            <a:pPr lvl="1">
              <a:spcBef>
                <a:spcPts val="500"/>
              </a:spcBef>
            </a:pPr>
            <a:r>
              <a:rPr lang="fr-FR" sz="1800" dirty="0">
                <a:ea typeface="Segoe UI" panose="020B0502040204020203" pitchFamily="34" charset="0"/>
              </a:rPr>
              <a:t>c</a:t>
            </a:r>
            <a:r>
              <a:rPr lang="fr-FR" sz="1800" dirty="0" smtClean="0">
                <a:ea typeface="Segoe UI" panose="020B0502040204020203" pitchFamily="34" charset="0"/>
              </a:rPr>
              <a:t>ontacteurs électriques</a:t>
            </a:r>
            <a:endParaRPr lang="fr-FR" sz="1800" dirty="0">
              <a:ea typeface="Segoe UI" panose="020B0502040204020203" pitchFamily="34" charset="0"/>
            </a:endParaRPr>
          </a:p>
          <a:p>
            <a:pPr lvl="1">
              <a:spcBef>
                <a:spcPts val="500"/>
              </a:spcBef>
            </a:pPr>
            <a:r>
              <a:rPr lang="fr-FR" sz="1800" dirty="0">
                <a:ea typeface="Segoe UI" panose="020B0502040204020203" pitchFamily="34" charset="0"/>
              </a:rPr>
              <a:t>t</a:t>
            </a:r>
            <a:r>
              <a:rPr lang="fr-FR" sz="1800" dirty="0" smtClean="0">
                <a:ea typeface="Segoe UI" panose="020B0502040204020203" pitchFamily="34" charset="0"/>
              </a:rPr>
              <a:t>ransistors de puissance</a:t>
            </a: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6230243" y="2761016"/>
            <a:ext cx="3303277" cy="182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ENERGIE DISTRIBUÉE </a:t>
            </a:r>
            <a:r>
              <a:rPr lang="fr-FR" sz="2000" b="1" dirty="0" smtClean="0">
                <a:ea typeface="Segoe UI" panose="020B0502040204020203" pitchFamily="34" charset="0"/>
              </a:rPr>
              <a:t>:</a:t>
            </a:r>
            <a:endParaRPr lang="fr-FR" sz="2000" b="1" dirty="0" smtClean="0"/>
          </a:p>
          <a:p>
            <a:pPr lvl="1">
              <a:spcBef>
                <a:spcPts val="500"/>
              </a:spcBef>
            </a:pPr>
            <a:r>
              <a:rPr lang="fr-FR" sz="1800" dirty="0">
                <a:ea typeface="Segoe UI" panose="020B0502040204020203" pitchFamily="34" charset="0"/>
              </a:rPr>
              <a:t>m</a:t>
            </a:r>
            <a:r>
              <a:rPr lang="fr-FR" sz="1800" dirty="0" smtClean="0">
                <a:ea typeface="Segoe UI" panose="020B0502040204020203" pitchFamily="34" charset="0"/>
              </a:rPr>
              <a:t>écanique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pneumatique</a:t>
            </a:r>
            <a:endParaRPr lang="fr-FR" sz="1800" dirty="0">
              <a:ea typeface="Segoe UI" panose="020B0502040204020203" pitchFamily="34" charset="0"/>
            </a:endParaRP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hydraulique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électrique…</a:t>
            </a:r>
            <a:endParaRPr lang="fr-FR" sz="1800" b="1" dirty="0" smtClean="0"/>
          </a:p>
          <a:p>
            <a:pPr marL="247650" lvl="1" indent="0">
              <a:spcBef>
                <a:spcPts val="500"/>
              </a:spcBef>
              <a:buNone/>
            </a:pPr>
            <a:endParaRPr lang="fr-FR" sz="1800" b="1" dirty="0"/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477970" y="900918"/>
            <a:ext cx="4661589" cy="5573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smtClean="0"/>
              <a:t> PRINCIPE D’UN PR</a:t>
            </a:r>
            <a:r>
              <a:rPr lang="fr-FR" sz="2000" b="1" dirty="0" smtClean="0">
                <a:latin typeface="Segoe UI"/>
                <a:ea typeface="Segoe UI"/>
                <a:cs typeface="Segoe UI"/>
              </a:rPr>
              <a:t>É</a:t>
            </a:r>
            <a:r>
              <a:rPr lang="fr-FR" sz="2000" b="1" dirty="0" smtClean="0"/>
              <a:t>ACTIONNEUR</a:t>
            </a: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8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4597401" y="115611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 Commander la puissance</a:t>
            </a: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406524" y="5905842"/>
            <a:ext cx="8381753" cy="5573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smtClean="0"/>
              <a:t> CHOIX DU DISTRIBUTEUR</a:t>
            </a:r>
          </a:p>
          <a:p>
            <a:pPr lvl="1">
              <a:spcBef>
                <a:spcPct val="50000"/>
              </a:spcBef>
            </a:pPr>
            <a:r>
              <a:rPr lang="fr-FR" sz="1800" b="1" dirty="0"/>
              <a:t> </a:t>
            </a:r>
            <a:r>
              <a:rPr lang="fr-FR" sz="1800" dirty="0" smtClean="0">
                <a:ea typeface="Segoe UI" panose="020B0502040204020203" pitchFamily="34" charset="0"/>
              </a:rPr>
              <a:t>distributeur </a:t>
            </a:r>
            <a:r>
              <a:rPr lang="fr-FR" sz="1800" dirty="0">
                <a:ea typeface="Segoe UI" panose="020B0502040204020203" pitchFamily="34" charset="0"/>
              </a:rPr>
              <a:t>pneumatique 5/2 bistable à commande </a:t>
            </a:r>
            <a:r>
              <a:rPr lang="fr-FR" sz="1800" dirty="0" err="1">
                <a:ea typeface="Segoe UI" panose="020B0502040204020203" pitchFamily="34" charset="0"/>
              </a:rPr>
              <a:t>électro-pneumatique</a:t>
            </a:r>
            <a:endParaRPr lang="fr-FR" sz="1800" b="1" dirty="0" smtClean="0"/>
          </a:p>
          <a:p>
            <a:pPr lvl="1">
              <a:spcBef>
                <a:spcPct val="50000"/>
              </a:spcBef>
            </a:pPr>
            <a:endParaRPr lang="fr-FR" sz="16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77970" y="900918"/>
            <a:ext cx="4661589" cy="5573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smtClean="0"/>
              <a:t> PRINCIPE DU DISTRIBUTEUR</a:t>
            </a: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6" name="AutoShape 2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0060" name="ShockwaveFlash1" r:id="rId2" imgW="7943760" imgH="3591000"/>
        </mc:Choice>
        <mc:Fallback>
          <p:control name="ShockwaveFlash1" r:id="rId2" imgW="7943760" imgH="35910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25" y="1263650"/>
                  <a:ext cx="8715375" cy="45958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668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44"/>
          <p:cNvSpPr>
            <a:spLocks noChangeArrowheads="1"/>
          </p:cNvSpPr>
          <p:nvPr/>
        </p:nvSpPr>
        <p:spPr bwMode="auto">
          <a:xfrm>
            <a:off x="3118481" y="2299422"/>
            <a:ext cx="2000061" cy="13644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ts val="3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SAISIR ET CONVERTIR</a:t>
            </a:r>
          </a:p>
          <a:p>
            <a:pPr algn="ctr" eaLnBrk="0" hangingPunct="0"/>
            <a:r>
              <a:rPr lang="fr-FR" b="1" dirty="0">
                <a:latin typeface="Arial" pitchFamily="34" charset="0"/>
                <a:cs typeface="Arial" pitchFamily="34" charset="0"/>
              </a:rPr>
              <a:t>les informations</a:t>
            </a:r>
          </a:p>
          <a:p>
            <a:pPr algn="ctr"/>
            <a:endParaRPr lang="fr-FR" dirty="0"/>
          </a:p>
        </p:txBody>
      </p:sp>
      <p:sp>
        <p:nvSpPr>
          <p:cNvPr id="5" name="AutoShape 1045"/>
          <p:cNvSpPr>
            <a:spLocks noChangeArrowheads="1"/>
          </p:cNvSpPr>
          <p:nvPr/>
        </p:nvSpPr>
        <p:spPr bwMode="auto">
          <a:xfrm>
            <a:off x="2272726" y="2748288"/>
            <a:ext cx="722721" cy="466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" name="Line 1051"/>
          <p:cNvSpPr>
            <a:spLocks noChangeShapeType="1"/>
          </p:cNvSpPr>
          <p:nvPr/>
        </p:nvSpPr>
        <p:spPr bwMode="auto">
          <a:xfrm flipH="1" flipV="1">
            <a:off x="4942722" y="3698307"/>
            <a:ext cx="0" cy="636588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AutoShape 1055"/>
          <p:cNvSpPr>
            <a:spLocks noChangeArrowheads="1"/>
          </p:cNvSpPr>
          <p:nvPr/>
        </p:nvSpPr>
        <p:spPr bwMode="auto">
          <a:xfrm>
            <a:off x="3566040" y="4316740"/>
            <a:ext cx="1802617" cy="42410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fr-FR" b="1" dirty="0"/>
              <a:t>CAPTEUR</a:t>
            </a:r>
            <a:endParaRPr lang="fr-FR" dirty="0"/>
          </a:p>
        </p:txBody>
      </p:sp>
      <p:sp>
        <p:nvSpPr>
          <p:cNvPr id="9" name="AutoShape 1062"/>
          <p:cNvSpPr>
            <a:spLocks noChangeArrowheads="1"/>
          </p:cNvSpPr>
          <p:nvPr/>
        </p:nvSpPr>
        <p:spPr bwMode="auto">
          <a:xfrm>
            <a:off x="5168967" y="2745000"/>
            <a:ext cx="662153" cy="4667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" name="Line 1078"/>
          <p:cNvSpPr>
            <a:spLocks noChangeShapeType="1"/>
          </p:cNvSpPr>
          <p:nvPr/>
        </p:nvSpPr>
        <p:spPr bwMode="auto">
          <a:xfrm>
            <a:off x="3397880" y="1868469"/>
            <a:ext cx="1588" cy="4286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278227" y="2068783"/>
            <a:ext cx="2748751" cy="182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1600" b="1" dirty="0" smtClean="0">
                <a:ea typeface="Segoe UI" panose="020B0502040204020203" pitchFamily="34" charset="0"/>
              </a:rPr>
              <a:t>GRANDEUR PHYSIQUE:</a:t>
            </a:r>
            <a:endParaRPr lang="fr-FR" sz="1600" b="1" dirty="0" smtClean="0"/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position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vitesse</a:t>
            </a:r>
            <a:endParaRPr lang="fr-FR" sz="1800" dirty="0">
              <a:ea typeface="Segoe UI" panose="020B0502040204020203" pitchFamily="34" charset="0"/>
            </a:endParaRP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température</a:t>
            </a:r>
          </a:p>
          <a:p>
            <a:pPr lvl="1">
              <a:spcBef>
                <a:spcPts val="500"/>
              </a:spcBef>
            </a:pPr>
            <a:r>
              <a:rPr lang="fr-FR" sz="1800" dirty="0">
                <a:ea typeface="Segoe UI" panose="020B0502040204020203" pitchFamily="34" charset="0"/>
              </a:rPr>
              <a:t>d</a:t>
            </a:r>
            <a:r>
              <a:rPr lang="fr-FR" sz="1800" dirty="0" smtClean="0">
                <a:ea typeface="Segoe UI" panose="020B0502040204020203" pitchFamily="34" charset="0"/>
              </a:rPr>
              <a:t>ébit, pression…</a:t>
            </a:r>
            <a:endParaRPr lang="fr-FR" sz="1800" b="1" dirty="0" smtClean="0"/>
          </a:p>
          <a:p>
            <a:pPr marL="247650" lvl="1" indent="0">
              <a:spcBef>
                <a:spcPts val="500"/>
              </a:spcBef>
              <a:buNone/>
            </a:pPr>
            <a:endParaRPr lang="fr-FR" sz="1800" b="1" dirty="0"/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561013" y="4794087"/>
            <a:ext cx="4931929" cy="19121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1800" b="1" dirty="0" smtClean="0"/>
              <a:t>EXEMPLES </a:t>
            </a:r>
            <a:r>
              <a:rPr lang="fr-FR" sz="1800" b="1" dirty="0" smtClean="0">
                <a:ea typeface="Segoe UI" panose="020B0502040204020203" pitchFamily="34" charset="0"/>
              </a:rPr>
              <a:t>:</a:t>
            </a:r>
            <a:endParaRPr lang="fr-FR" sz="2000" b="1" dirty="0" smtClean="0"/>
          </a:p>
          <a:p>
            <a:pPr lvl="1">
              <a:spcBef>
                <a:spcPts val="500"/>
              </a:spcBef>
            </a:pPr>
            <a:r>
              <a:rPr lang="fr-FR" sz="1600" dirty="0">
                <a:ea typeface="Segoe UI" panose="020B0502040204020203" pitchFamily="34" charset="0"/>
              </a:rPr>
              <a:t>des détecteurs électromécaniques</a:t>
            </a:r>
          </a:p>
          <a:p>
            <a:pPr lvl="1" algn="just"/>
            <a:r>
              <a:rPr lang="fr-FR" sz="1600" dirty="0">
                <a:ea typeface="Segoe UI" panose="020B0502040204020203" pitchFamily="34" charset="0"/>
              </a:rPr>
              <a:t>des détecteurs de proximité</a:t>
            </a:r>
          </a:p>
          <a:p>
            <a:pPr lvl="1" algn="just"/>
            <a:r>
              <a:rPr lang="fr-FR" sz="1600" dirty="0">
                <a:ea typeface="Segoe UI" panose="020B0502040204020203" pitchFamily="34" charset="0"/>
              </a:rPr>
              <a:t>des codeurs</a:t>
            </a:r>
          </a:p>
          <a:p>
            <a:pPr lvl="1" algn="just"/>
            <a:r>
              <a:rPr lang="fr-FR" sz="1600" dirty="0">
                <a:ea typeface="Segoe UI" panose="020B0502040204020203" pitchFamily="34" charset="0"/>
              </a:rPr>
              <a:t>des </a:t>
            </a:r>
            <a:r>
              <a:rPr lang="fr-FR" sz="1600" dirty="0" smtClean="0">
                <a:ea typeface="Segoe UI" panose="020B0502040204020203" pitchFamily="34" charset="0"/>
              </a:rPr>
              <a:t>thermostats</a:t>
            </a:r>
          </a:p>
          <a:p>
            <a:pPr lvl="1" algn="just"/>
            <a:r>
              <a:rPr lang="fr-FR" sz="1600" dirty="0">
                <a:ea typeface="Segoe UI" panose="020B0502040204020203" pitchFamily="34" charset="0"/>
              </a:rPr>
              <a:t>des pressostats</a:t>
            </a:r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5528447" y="2068783"/>
            <a:ext cx="3534151" cy="18257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1600" b="1" dirty="0" smtClean="0"/>
              <a:t>SIGNAL EXPLOITABLE PAR LA PC: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mécanique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pneumatique</a:t>
            </a:r>
            <a:endParaRPr lang="fr-FR" sz="1800" dirty="0">
              <a:ea typeface="Segoe UI" panose="020B0502040204020203" pitchFamily="34" charset="0"/>
            </a:endParaRP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hydraulique</a:t>
            </a:r>
          </a:p>
          <a:p>
            <a:pPr lvl="1">
              <a:spcBef>
                <a:spcPts val="500"/>
              </a:spcBef>
            </a:pPr>
            <a:r>
              <a:rPr lang="fr-FR" sz="1800" dirty="0" smtClean="0">
                <a:ea typeface="Segoe UI" panose="020B0502040204020203" pitchFamily="34" charset="0"/>
              </a:rPr>
              <a:t>électrique…</a:t>
            </a:r>
            <a:endParaRPr lang="fr-FR" sz="1800" b="1" dirty="0" smtClean="0"/>
          </a:p>
          <a:p>
            <a:pPr marL="247650" lvl="1" indent="0">
              <a:spcBef>
                <a:spcPts val="500"/>
              </a:spcBef>
              <a:buNone/>
            </a:pPr>
            <a:endParaRPr lang="fr-FR" sz="1800" b="1" dirty="0"/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pic>
        <p:nvPicPr>
          <p:cNvPr id="16" name="Picture 50" descr="détecteur mécaniq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b="6737"/>
          <a:stretch>
            <a:fillRect/>
          </a:stretch>
        </p:blipFill>
        <p:spPr bwMode="auto">
          <a:xfrm>
            <a:off x="7827838" y="4829223"/>
            <a:ext cx="898525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943293"/>
              </p:ext>
            </p:extLst>
          </p:nvPr>
        </p:nvGraphicFramePr>
        <p:xfrm>
          <a:off x="4778314" y="4977013"/>
          <a:ext cx="620785" cy="146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6" name="Image Bitmap" r:id="rId8" imgW="647619" imgH="1905266" progId="PBrush">
                  <p:embed/>
                </p:oleObj>
              </mc:Choice>
              <mc:Fallback>
                <p:oleObj name="Image Bitmap" r:id="rId8" imgW="647619" imgH="1905266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444" b="22705"/>
                      <a:stretch>
                        <a:fillRect/>
                      </a:stretch>
                    </p:blipFill>
                    <p:spPr bwMode="auto">
                      <a:xfrm>
                        <a:off x="4778314" y="4977013"/>
                        <a:ext cx="620785" cy="1462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721" y="4903280"/>
            <a:ext cx="2089239" cy="1478538"/>
          </a:xfrm>
          <a:prstGeom prst="rect">
            <a:avLst/>
          </a:prstGeom>
        </p:spPr>
      </p:pic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Acquérir les informations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rincipe général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053"/>
          <p:cNvSpPr txBox="1">
            <a:spLocks noChangeArrowheads="1"/>
          </p:cNvSpPr>
          <p:nvPr/>
        </p:nvSpPr>
        <p:spPr bwMode="auto">
          <a:xfrm>
            <a:off x="2581085" y="877627"/>
            <a:ext cx="1654537" cy="110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</a:p>
          <a:p>
            <a:pPr algn="ctr" eaLnBrk="0" hangingPunct="0"/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Énergie électrique ou pneumatique</a:t>
            </a:r>
          </a:p>
        </p:txBody>
      </p:sp>
      <p:sp>
        <p:nvSpPr>
          <p:cNvPr id="21" name="Text Box 1058"/>
          <p:cNvSpPr txBox="1">
            <a:spLocks noChangeArrowheads="1"/>
          </p:cNvSpPr>
          <p:nvPr/>
        </p:nvSpPr>
        <p:spPr bwMode="auto">
          <a:xfrm>
            <a:off x="4092324" y="877627"/>
            <a:ext cx="1380331" cy="8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</a:p>
          <a:p>
            <a:pPr algn="ctr" eaLnBrk="0" hangingPunct="0"/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Réglage du capteur / P.O</a:t>
            </a:r>
          </a:p>
        </p:txBody>
      </p:sp>
      <p:sp>
        <p:nvSpPr>
          <p:cNvPr id="22" name="Line 1063"/>
          <p:cNvSpPr>
            <a:spLocks noChangeShapeType="1"/>
          </p:cNvSpPr>
          <p:nvPr/>
        </p:nvSpPr>
        <p:spPr bwMode="auto">
          <a:xfrm>
            <a:off x="4651442" y="1854470"/>
            <a:ext cx="1588" cy="4286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AutoShape 2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1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E poussoir 2_ capteu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t="30865" b="19818"/>
          <a:stretch>
            <a:fillRect/>
          </a:stretch>
        </p:blipFill>
        <p:spPr>
          <a:xfrm>
            <a:off x="605830" y="2602946"/>
            <a:ext cx="7704137" cy="302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4597401" y="88137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Acquérir les informations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916426" y="1746111"/>
            <a:ext cx="3487408" cy="2248958"/>
            <a:chOff x="916426" y="1345580"/>
            <a:chExt cx="3487408" cy="2248958"/>
          </a:xfrm>
        </p:grpSpPr>
        <p:sp>
          <p:nvSpPr>
            <p:cNvPr id="8" name="ZoneTexte 7"/>
            <p:cNvSpPr txBox="1"/>
            <p:nvPr/>
          </p:nvSpPr>
          <p:spPr>
            <a:xfrm>
              <a:off x="916426" y="1345580"/>
              <a:ext cx="3373820" cy="646331"/>
            </a:xfrm>
            <a:prstGeom prst="rect">
              <a:avLst/>
            </a:prstGeom>
            <a:noFill/>
            <a:ln w="28575">
              <a:solidFill>
                <a:srgbClr val="FF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Détecteur de fin de course</a:t>
              </a:r>
            </a:p>
            <a:p>
              <a:pPr algn="ctr"/>
              <a:r>
                <a:rPr lang="fr-FR" b="1" dirty="0"/>
                <a:t> </a:t>
              </a:r>
              <a:r>
                <a:rPr lang="fr-FR" b="1" dirty="0" smtClean="0"/>
                <a:t>1B2: </a:t>
              </a:r>
              <a:r>
                <a:rPr lang="fr-FR" b="1" dirty="0"/>
                <a:t>« poussoir </a:t>
              </a:r>
              <a:r>
                <a:rPr lang="fr-FR" b="1" dirty="0" smtClean="0"/>
                <a:t>sorti </a:t>
              </a:r>
              <a:r>
                <a:rPr lang="fr-FR" b="1" dirty="0"/>
                <a:t>»</a:t>
              </a:r>
            </a:p>
          </p:txBody>
        </p:sp>
        <p:cxnSp>
          <p:nvCxnSpPr>
            <p:cNvPr id="4" name="Connecteur droit avec flèche 3"/>
            <p:cNvCxnSpPr>
              <a:stCxn id="8" idx="2"/>
            </p:cNvCxnSpPr>
            <p:nvPr/>
          </p:nvCxnSpPr>
          <p:spPr>
            <a:xfrm>
              <a:off x="2603336" y="1991911"/>
              <a:ext cx="1800498" cy="1602627"/>
            </a:xfrm>
            <a:prstGeom prst="straightConnector1">
              <a:avLst/>
            </a:prstGeom>
            <a:ln w="38100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5619802" y="1725091"/>
            <a:ext cx="3373820" cy="2900604"/>
            <a:chOff x="5619802" y="1324560"/>
            <a:chExt cx="3373820" cy="2900604"/>
          </a:xfrm>
        </p:grpSpPr>
        <p:sp>
          <p:nvSpPr>
            <p:cNvPr id="2" name="ZoneTexte 1"/>
            <p:cNvSpPr txBox="1"/>
            <p:nvPr/>
          </p:nvSpPr>
          <p:spPr>
            <a:xfrm>
              <a:off x="5619802" y="1324560"/>
              <a:ext cx="3373820" cy="646331"/>
            </a:xfrm>
            <a:prstGeom prst="rect">
              <a:avLst/>
            </a:prstGeom>
            <a:noFill/>
            <a:ln w="28575">
              <a:solidFill>
                <a:srgbClr val="FF99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Détecteur de fin de course</a:t>
              </a:r>
            </a:p>
            <a:p>
              <a:pPr algn="ctr"/>
              <a:r>
                <a:rPr lang="fr-FR" b="1" dirty="0"/>
                <a:t> 1B1: « poussoir rentré »</a:t>
              </a: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7201613" y="1991911"/>
              <a:ext cx="681146" cy="2233253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Espace réservé du contenu 4"/>
          <p:cNvSpPr txBox="1">
            <a:spLocks/>
          </p:cNvSpPr>
          <p:nvPr/>
        </p:nvSpPr>
        <p:spPr>
          <a:xfrm>
            <a:off x="261289" y="924853"/>
            <a:ext cx="5666545" cy="4835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smtClean="0"/>
              <a:t> IMPLANTATION DES CAPTEURS</a:t>
            </a: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2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Acquérir les informations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Implantation des capteurs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261289" y="982871"/>
            <a:ext cx="8732333" cy="5573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smtClean="0"/>
              <a:t> PRINCIPE DU DETECTEUR ILS (Interrupteur à Lames Souples) ou REED</a:t>
            </a: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5" name="AutoShape 2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8013" name="ShockwaveFlash1" r:id="rId2" imgW="7756560" imgH="4694400"/>
        </mc:Choice>
        <mc:Fallback>
          <p:control name="ShockwaveFlash1" r:id="rId2" imgW="7756560" imgH="46944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750" y="1365250"/>
                  <a:ext cx="8296275" cy="52117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7326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395290" y="2303462"/>
            <a:ext cx="6034087" cy="3600451"/>
            <a:chOff x="249" y="1344"/>
            <a:chExt cx="3801" cy="2268"/>
          </a:xfrm>
        </p:grpSpPr>
        <p:pic>
          <p:nvPicPr>
            <p:cNvPr id="8196" name="Picture 4" descr="armoire électrique_AP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448"/>
            <a:stretch>
              <a:fillRect/>
            </a:stretch>
          </p:blipFill>
          <p:spPr bwMode="auto">
            <a:xfrm>
              <a:off x="249" y="1344"/>
              <a:ext cx="3801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703" y="1706"/>
              <a:ext cx="1179" cy="104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199" name="AutoShape 7"/>
          <p:cNvSpPr>
            <a:spLocks/>
          </p:cNvSpPr>
          <p:nvPr/>
        </p:nvSpPr>
        <p:spPr bwMode="auto">
          <a:xfrm>
            <a:off x="5080000" y="957264"/>
            <a:ext cx="3595688" cy="884237"/>
          </a:xfrm>
          <a:prstGeom prst="borderCallout2">
            <a:avLst>
              <a:gd name="adj1" fmla="val 12926"/>
              <a:gd name="adj2" fmla="val -2120"/>
              <a:gd name="adj3" fmla="val 12926"/>
              <a:gd name="adj4" fmla="val -33380"/>
              <a:gd name="adj5" fmla="val 231598"/>
              <a:gd name="adj6" fmla="val -690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AUTOMATE PROGRAMMABLE INDUSTRIEL (API)</a:t>
            </a:r>
          </a:p>
          <a:p>
            <a:pPr algn="ctr"/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TSX 37.21 TELEMECANIQUE</a:t>
            </a: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Traiter les informations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utomate programmable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8652" y="6009672"/>
            <a:ext cx="71973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Laboratoire d’automatismes:  </a:t>
            </a:r>
            <a:r>
              <a:rPr lang="fr-FR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Modicon</a:t>
            </a:r>
            <a:r>
              <a:rPr lang="fr-FR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M340 Schneider</a:t>
            </a:r>
            <a:endParaRPr lang="fr-FR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structure technologique AP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7" y="930277"/>
            <a:ext cx="7019925" cy="3954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609600" y="4792663"/>
            <a:ext cx="83121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 fonctionnement interne de l’API est assuré par un ou plusieurs microprocesseur reliés par un bus de communication à des cartes d’entrées/sorties spécifiques. Le processeur lit les entrées </a:t>
            </a:r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(signaux émis par les capteurs)</a:t>
            </a:r>
            <a:r>
              <a:rPr lang="fr-F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et affecte les sorties </a:t>
            </a:r>
            <a:r>
              <a: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(signaux de commande des préactionneurs)</a:t>
            </a:r>
            <a:r>
              <a:rPr lang="fr-FR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conformément à une logique de commande, programmée en langage « métier », et stockée dans des mémoires. </a:t>
            </a: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Traiter les informations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rincipe de fonctionnement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90515" y="1446270"/>
            <a:ext cx="8777287" cy="2441319"/>
            <a:chOff x="115888" y="1184275"/>
            <a:chExt cx="8777287" cy="2441319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2843213" y="1184275"/>
              <a:ext cx="3167062" cy="2303463"/>
              <a:chOff x="1791" y="1298"/>
              <a:chExt cx="1995" cy="1905"/>
            </a:xfrm>
          </p:grpSpPr>
          <p:sp>
            <p:nvSpPr>
              <p:cNvPr id="49156" name="Rectangle 4"/>
              <p:cNvSpPr>
                <a:spLocks noChangeArrowheads="1"/>
              </p:cNvSpPr>
              <p:nvPr/>
            </p:nvSpPr>
            <p:spPr bwMode="auto">
              <a:xfrm>
                <a:off x="1791" y="1298"/>
                <a:ext cx="1995" cy="19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9157" name="Text Box 5"/>
              <p:cNvSpPr txBox="1">
                <a:spLocks noChangeArrowheads="1"/>
              </p:cNvSpPr>
              <p:nvPr/>
            </p:nvSpPr>
            <p:spPr bwMode="auto">
              <a:xfrm>
                <a:off x="1927" y="1570"/>
                <a:ext cx="1769" cy="11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2400" b="1"/>
                  <a:t>PARTIE COMMANDE</a:t>
                </a:r>
                <a:endParaRPr lang="fr-FR" sz="2400" b="1" noProof="1"/>
              </a:p>
              <a:p>
                <a:pPr algn="ctr">
                  <a:spcBef>
                    <a:spcPct val="50000"/>
                  </a:spcBef>
                </a:pPr>
                <a:r>
                  <a:rPr lang="fr-FR" sz="2400" b="1"/>
                  <a:t>(PC)</a:t>
                </a:r>
              </a:p>
            </p:txBody>
          </p:sp>
        </p:grp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1908175" y="1400175"/>
              <a:ext cx="719137" cy="360363"/>
              <a:chOff x="1202" y="1434"/>
              <a:chExt cx="453" cy="227"/>
            </a:xfrm>
          </p:grpSpPr>
          <p:sp>
            <p:nvSpPr>
              <p:cNvPr id="49159" name="Line 7"/>
              <p:cNvSpPr>
                <a:spLocks noChangeShapeType="1"/>
              </p:cNvSpPr>
              <p:nvPr/>
            </p:nvSpPr>
            <p:spPr bwMode="auto">
              <a:xfrm>
                <a:off x="1202" y="1434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60" name="Line 8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162" name="Group 10"/>
            <p:cNvGrpSpPr>
              <a:grpSpLocks/>
            </p:cNvGrpSpPr>
            <p:nvPr/>
          </p:nvGrpSpPr>
          <p:grpSpPr bwMode="auto">
            <a:xfrm>
              <a:off x="1908175" y="2120900"/>
              <a:ext cx="719137" cy="360363"/>
              <a:chOff x="1202" y="1434"/>
              <a:chExt cx="453" cy="227"/>
            </a:xfrm>
          </p:grpSpPr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1202" y="1434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64" name="Line 12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165" name="Group 13"/>
            <p:cNvGrpSpPr>
              <a:grpSpLocks/>
            </p:cNvGrpSpPr>
            <p:nvPr/>
          </p:nvGrpSpPr>
          <p:grpSpPr bwMode="auto">
            <a:xfrm>
              <a:off x="1908175" y="2840038"/>
              <a:ext cx="719137" cy="360363"/>
              <a:chOff x="1202" y="1434"/>
              <a:chExt cx="453" cy="227"/>
            </a:xfrm>
          </p:grpSpPr>
          <p:sp>
            <p:nvSpPr>
              <p:cNvPr id="49166" name="Line 14"/>
              <p:cNvSpPr>
                <a:spLocks noChangeShapeType="1"/>
              </p:cNvSpPr>
              <p:nvPr/>
            </p:nvSpPr>
            <p:spPr bwMode="auto">
              <a:xfrm>
                <a:off x="1202" y="1434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67" name="Line 15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173" name="Group 21"/>
            <p:cNvGrpSpPr>
              <a:grpSpLocks/>
            </p:cNvGrpSpPr>
            <p:nvPr/>
          </p:nvGrpSpPr>
          <p:grpSpPr bwMode="auto">
            <a:xfrm>
              <a:off x="6084888" y="1473200"/>
              <a:ext cx="719137" cy="360363"/>
              <a:chOff x="1202" y="1434"/>
              <a:chExt cx="453" cy="227"/>
            </a:xfrm>
          </p:grpSpPr>
          <p:sp>
            <p:nvSpPr>
              <p:cNvPr id="49174" name="Line 22"/>
              <p:cNvSpPr>
                <a:spLocks noChangeShapeType="1"/>
              </p:cNvSpPr>
              <p:nvPr/>
            </p:nvSpPr>
            <p:spPr bwMode="auto">
              <a:xfrm>
                <a:off x="1202" y="1434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75" name="Line 23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176" name="Group 24"/>
            <p:cNvGrpSpPr>
              <a:grpSpLocks/>
            </p:cNvGrpSpPr>
            <p:nvPr/>
          </p:nvGrpSpPr>
          <p:grpSpPr bwMode="auto">
            <a:xfrm>
              <a:off x="6084888" y="2193925"/>
              <a:ext cx="719137" cy="360363"/>
              <a:chOff x="1202" y="1434"/>
              <a:chExt cx="453" cy="227"/>
            </a:xfrm>
          </p:grpSpPr>
          <p:sp>
            <p:nvSpPr>
              <p:cNvPr id="49177" name="Line 25"/>
              <p:cNvSpPr>
                <a:spLocks noChangeShapeType="1"/>
              </p:cNvSpPr>
              <p:nvPr/>
            </p:nvSpPr>
            <p:spPr bwMode="auto">
              <a:xfrm>
                <a:off x="1202" y="1434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78" name="Line 26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179" name="Group 27"/>
            <p:cNvGrpSpPr>
              <a:grpSpLocks/>
            </p:cNvGrpSpPr>
            <p:nvPr/>
          </p:nvGrpSpPr>
          <p:grpSpPr bwMode="auto">
            <a:xfrm>
              <a:off x="6084888" y="2913063"/>
              <a:ext cx="719137" cy="360363"/>
              <a:chOff x="1202" y="1434"/>
              <a:chExt cx="453" cy="227"/>
            </a:xfrm>
          </p:grpSpPr>
          <p:sp>
            <p:nvSpPr>
              <p:cNvPr id="49180" name="Line 28"/>
              <p:cNvSpPr>
                <a:spLocks noChangeShapeType="1"/>
              </p:cNvSpPr>
              <p:nvPr/>
            </p:nvSpPr>
            <p:spPr bwMode="auto">
              <a:xfrm>
                <a:off x="1202" y="1434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1" name="Line 29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45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115888" y="1255714"/>
              <a:ext cx="1655762" cy="236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Signaux d’entrées</a:t>
              </a: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­"/>
              </a:pP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électrique</a:t>
              </a: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­"/>
              </a:pPr>
              <a:r>
                <a:rPr lang="fr-FR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écanique</a:t>
              </a: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­"/>
              </a:pP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pneumatique</a:t>
              </a: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­"/>
              </a:pP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hydraulique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-"/>
              </a:pPr>
              <a:endParaRPr lang="fr-FR" sz="1400" dirty="0"/>
            </a:p>
            <a:p>
              <a:pPr>
                <a:spcBef>
                  <a:spcPct val="50000"/>
                </a:spcBef>
                <a:buFontTx/>
                <a:buChar char="-"/>
              </a:pPr>
              <a:endParaRPr lang="fr-FR" sz="1400" dirty="0"/>
            </a:p>
          </p:txBody>
        </p:sp>
        <p:sp>
          <p:nvSpPr>
            <p:cNvPr id="49187" name="Text Box 35"/>
            <p:cNvSpPr txBox="1">
              <a:spLocks noChangeArrowheads="1"/>
            </p:cNvSpPr>
            <p:nvPr/>
          </p:nvSpPr>
          <p:spPr bwMode="auto">
            <a:xfrm>
              <a:off x="7235825" y="1327150"/>
              <a:ext cx="1657350" cy="176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Signaux de sorties</a:t>
              </a: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-"/>
              </a:pP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électrique</a:t>
              </a:r>
              <a:endPara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-"/>
              </a:pPr>
              <a:r>
                <a:rPr lang="fr-FR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m</a:t>
              </a: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écanique</a:t>
              </a:r>
              <a:endPara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-"/>
              </a:pPr>
              <a:r>
                <a:rPr lang="fr-FR" sz="14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neumatique</a:t>
              </a:r>
            </a:p>
            <a:p>
              <a:pPr marL="285750" indent="-180000">
                <a:lnSpc>
                  <a:spcPct val="80000"/>
                </a:lnSpc>
                <a:spcBef>
                  <a:spcPct val="50000"/>
                </a:spcBef>
                <a:buFont typeface="Arial" pitchFamily="34" charset="0"/>
                <a:buChar char="-"/>
              </a:pPr>
              <a:r>
                <a:rPr lang="fr-FR" sz="1400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hydraulique</a:t>
              </a:r>
              <a:endParaRPr lang="fr-FR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188" name="AutoShape 36"/>
            <p:cNvSpPr>
              <a:spLocks/>
            </p:cNvSpPr>
            <p:nvPr/>
          </p:nvSpPr>
          <p:spPr bwMode="auto">
            <a:xfrm>
              <a:off x="1403350" y="1184275"/>
              <a:ext cx="431800" cy="2159001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189" name="AutoShape 37"/>
            <p:cNvSpPr>
              <a:spLocks/>
            </p:cNvSpPr>
            <p:nvPr/>
          </p:nvSpPr>
          <p:spPr bwMode="auto">
            <a:xfrm>
              <a:off x="6877050" y="1184275"/>
              <a:ext cx="287337" cy="2303463"/>
            </a:xfrm>
            <a:prstGeom prst="rightBrace">
              <a:avLst>
                <a:gd name="adj1" fmla="val 6680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498475" y="5562658"/>
            <a:ext cx="84978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auto">
          <a:xfrm>
            <a:off x="465140" y="3976748"/>
            <a:ext cx="85312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logique interne de fonctionnement de la PC peut être décrite par différents langages indépendamment de la technologie utilisée.</a:t>
            </a:r>
          </a:p>
          <a:p>
            <a:pPr algn="just">
              <a:spcBef>
                <a:spcPct val="50000"/>
              </a:spcBef>
            </a:pPr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Exemples de langages (pour PC logique « tout ou rien »):</a:t>
            </a:r>
          </a:p>
          <a:p>
            <a:pPr algn="just">
              <a:spcBef>
                <a:spcPts val="0"/>
              </a:spcBef>
            </a:pP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Algèbre </a:t>
            </a: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</a:t>
            </a:r>
            <a:r>
              <a:rPr lang="fr-FR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boole</a:t>
            </a: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logigramme, schéma à contacts, grafcet, GEMMA</a:t>
            </a:r>
          </a:p>
          <a:p>
            <a:pPr algn="just">
              <a:spcBef>
                <a:spcPct val="50000"/>
              </a:spcBef>
            </a:pPr>
            <a:r>
              <a:rPr lang="fr-FR" sz="16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Exemples de technologies utilisées pour la PC: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API, microprocesseur, carte électronique spécifique, circuit électrique à relais, modules logiques pneumatiques et séquenceurs</a:t>
            </a:r>
            <a:r>
              <a:rPr lang="fr-FR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,…</a:t>
            </a:r>
            <a:endParaRPr lang="fr-F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Traiter les informations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partie commande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5" y="909639"/>
            <a:ext cx="8218487" cy="460375"/>
          </a:xfrm>
        </p:spPr>
        <p:txBody>
          <a:bodyPr/>
          <a:lstStyle/>
          <a:p>
            <a:r>
              <a:rPr lang="fr-FR" sz="1400" b="1"/>
              <a:t>Exemple de description du fonctionnement logique TOR d’une PC par langage GRAFCET</a:t>
            </a:r>
          </a:p>
        </p:txBody>
      </p:sp>
      <p:grpSp>
        <p:nvGrpSpPr>
          <p:cNvPr id="52228" name="Group 4"/>
          <p:cNvGrpSpPr>
            <a:grpSpLocks noChangeAspect="1"/>
          </p:cNvGrpSpPr>
          <p:nvPr/>
        </p:nvGrpSpPr>
        <p:grpSpPr bwMode="auto">
          <a:xfrm>
            <a:off x="1073150" y="1593851"/>
            <a:ext cx="7353300" cy="4227513"/>
            <a:chOff x="2192" y="6742"/>
            <a:chExt cx="10800" cy="6208"/>
          </a:xfrm>
        </p:grpSpPr>
        <p:sp>
          <p:nvSpPr>
            <p:cNvPr id="52229" name="AutoShape 5"/>
            <p:cNvSpPr>
              <a:spLocks noChangeAspect="1" noChangeArrowheads="1"/>
            </p:cNvSpPr>
            <p:nvPr/>
          </p:nvSpPr>
          <p:spPr bwMode="auto">
            <a:xfrm>
              <a:off x="2192" y="6742"/>
              <a:ext cx="10800" cy="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5024" y="7014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31" name="Freeform 7"/>
            <p:cNvSpPr>
              <a:spLocks/>
            </p:cNvSpPr>
            <p:nvPr/>
          </p:nvSpPr>
          <p:spPr bwMode="auto">
            <a:xfrm>
              <a:off x="2192" y="6742"/>
              <a:ext cx="3104" cy="272"/>
            </a:xfrm>
            <a:custGeom>
              <a:avLst/>
              <a:gdLst>
                <a:gd name="T0" fmla="*/ 1552 w 1552"/>
                <a:gd name="T1" fmla="*/ 136 h 136"/>
                <a:gd name="T2" fmla="*/ 1552 w 1552"/>
                <a:gd name="T3" fmla="*/ 0 h 136"/>
                <a:gd name="T4" fmla="*/ 0 w 1552"/>
                <a:gd name="T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2" h="136">
                  <a:moveTo>
                    <a:pt x="1552" y="136"/>
                  </a:moveTo>
                  <a:lnTo>
                    <a:pt x="155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5232" y="7190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7</a:t>
              </a:r>
              <a:endParaRPr lang="fr-FR"/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5024" y="8038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5232" y="8230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0</a:t>
              </a:r>
              <a:endParaRPr lang="fr-FR"/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5024" y="9030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5232" y="9206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1</a:t>
              </a:r>
              <a:endParaRPr lang="fr-FR"/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5024" y="10006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5232" y="10182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2</a:t>
              </a:r>
              <a:endParaRPr lang="fr-FR"/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5024" y="10982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0" name="Rectangle 16"/>
            <p:cNvSpPr>
              <a:spLocks noChangeArrowheads="1"/>
            </p:cNvSpPr>
            <p:nvPr/>
          </p:nvSpPr>
          <p:spPr bwMode="auto">
            <a:xfrm>
              <a:off x="5232" y="11158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4</a:t>
              </a:r>
              <a:endParaRPr lang="fr-FR"/>
            </a:p>
          </p:txBody>
        </p:sp>
        <p:sp>
          <p:nvSpPr>
            <p:cNvPr id="52241" name="Rectangle 17"/>
            <p:cNvSpPr>
              <a:spLocks noChangeArrowheads="1"/>
            </p:cNvSpPr>
            <p:nvPr/>
          </p:nvSpPr>
          <p:spPr bwMode="auto">
            <a:xfrm>
              <a:off x="5024" y="11958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5232" y="12150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6</a:t>
              </a:r>
              <a:endParaRPr lang="fr-FR"/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5296" y="8582"/>
              <a:ext cx="2" cy="4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>
              <a:off x="5296" y="9574"/>
              <a:ext cx="2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5296" y="10550"/>
              <a:ext cx="2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5296" y="12502"/>
              <a:ext cx="2" cy="4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5072" y="8102"/>
              <a:ext cx="448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5216" y="8806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>
              <a:off x="5216" y="7798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>
              <a:off x="5216" y="9782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>
              <a:off x="5216" y="10758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2" name="Line 28"/>
            <p:cNvSpPr>
              <a:spLocks noChangeShapeType="1"/>
            </p:cNvSpPr>
            <p:nvPr/>
          </p:nvSpPr>
          <p:spPr bwMode="auto">
            <a:xfrm>
              <a:off x="5216" y="11750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5216" y="12726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4" name="Rectangle 30"/>
            <p:cNvSpPr>
              <a:spLocks noChangeArrowheads="1"/>
            </p:cNvSpPr>
            <p:nvPr/>
          </p:nvSpPr>
          <p:spPr bwMode="auto">
            <a:xfrm>
              <a:off x="2672" y="10982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5" name="Rectangle 31"/>
            <p:cNvSpPr>
              <a:spLocks noChangeArrowheads="1"/>
            </p:cNvSpPr>
            <p:nvPr/>
          </p:nvSpPr>
          <p:spPr bwMode="auto">
            <a:xfrm>
              <a:off x="2896" y="11158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3</a:t>
              </a:r>
              <a:endParaRPr lang="fr-FR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2944" y="10662"/>
              <a:ext cx="2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7" name="Line 33"/>
            <p:cNvSpPr>
              <a:spLocks noChangeShapeType="1"/>
            </p:cNvSpPr>
            <p:nvPr/>
          </p:nvSpPr>
          <p:spPr bwMode="auto">
            <a:xfrm>
              <a:off x="2944" y="11526"/>
              <a:ext cx="2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8" name="Line 34"/>
            <p:cNvSpPr>
              <a:spLocks noChangeShapeType="1"/>
            </p:cNvSpPr>
            <p:nvPr/>
          </p:nvSpPr>
          <p:spPr bwMode="auto">
            <a:xfrm>
              <a:off x="2864" y="10822"/>
              <a:ext cx="17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59" name="Line 35"/>
            <p:cNvSpPr>
              <a:spLocks noChangeShapeType="1"/>
            </p:cNvSpPr>
            <p:nvPr/>
          </p:nvSpPr>
          <p:spPr bwMode="auto">
            <a:xfrm>
              <a:off x="2864" y="11750"/>
              <a:ext cx="17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0" name="Line 36"/>
            <p:cNvSpPr>
              <a:spLocks noChangeShapeType="1"/>
            </p:cNvSpPr>
            <p:nvPr/>
          </p:nvSpPr>
          <p:spPr bwMode="auto">
            <a:xfrm>
              <a:off x="2944" y="10662"/>
              <a:ext cx="235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1" name="Freeform 37"/>
            <p:cNvSpPr>
              <a:spLocks/>
            </p:cNvSpPr>
            <p:nvPr/>
          </p:nvSpPr>
          <p:spPr bwMode="auto">
            <a:xfrm>
              <a:off x="2464" y="8918"/>
              <a:ext cx="480" cy="3040"/>
            </a:xfrm>
            <a:custGeom>
              <a:avLst/>
              <a:gdLst>
                <a:gd name="T0" fmla="*/ 240 w 240"/>
                <a:gd name="T1" fmla="*/ 1520 h 1520"/>
                <a:gd name="T2" fmla="*/ 0 w 240"/>
                <a:gd name="T3" fmla="*/ 1520 h 1520"/>
                <a:gd name="T4" fmla="*/ 0 w 240"/>
                <a:gd name="T5" fmla="*/ 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520">
                  <a:moveTo>
                    <a:pt x="240" y="1520"/>
                  </a:moveTo>
                  <a:lnTo>
                    <a:pt x="0" y="152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2" name="Line 38"/>
            <p:cNvSpPr>
              <a:spLocks noChangeShapeType="1"/>
            </p:cNvSpPr>
            <p:nvPr/>
          </p:nvSpPr>
          <p:spPr bwMode="auto">
            <a:xfrm flipH="1">
              <a:off x="2464" y="8918"/>
              <a:ext cx="283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3" name="Freeform 39"/>
            <p:cNvSpPr>
              <a:spLocks/>
            </p:cNvSpPr>
            <p:nvPr/>
          </p:nvSpPr>
          <p:spPr bwMode="auto">
            <a:xfrm>
              <a:off x="2192" y="6742"/>
              <a:ext cx="3104" cy="6208"/>
            </a:xfrm>
            <a:custGeom>
              <a:avLst/>
              <a:gdLst>
                <a:gd name="T0" fmla="*/ 1552 w 1552"/>
                <a:gd name="T1" fmla="*/ 3104 h 3104"/>
                <a:gd name="T2" fmla="*/ 0 w 1552"/>
                <a:gd name="T3" fmla="*/ 3104 h 3104"/>
                <a:gd name="T4" fmla="*/ 0 w 1552"/>
                <a:gd name="T5" fmla="*/ 0 h 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2" h="3104">
                  <a:moveTo>
                    <a:pt x="1552" y="3104"/>
                  </a:moveTo>
                  <a:lnTo>
                    <a:pt x="0" y="310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4" name="Rectangle 40"/>
            <p:cNvSpPr>
              <a:spLocks noChangeArrowheads="1"/>
            </p:cNvSpPr>
            <p:nvPr/>
          </p:nvSpPr>
          <p:spPr bwMode="auto">
            <a:xfrm>
              <a:off x="9152" y="8038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9392" y="8230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8</a:t>
              </a:r>
              <a:endParaRPr lang="fr-FR"/>
            </a:p>
          </p:txBody>
        </p:sp>
        <p:sp>
          <p:nvSpPr>
            <p:cNvPr id="52266" name="Line 42"/>
            <p:cNvSpPr>
              <a:spLocks noChangeShapeType="1"/>
            </p:cNvSpPr>
            <p:nvPr/>
          </p:nvSpPr>
          <p:spPr bwMode="auto">
            <a:xfrm>
              <a:off x="5184" y="7942"/>
              <a:ext cx="435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7" name="Line 43"/>
            <p:cNvSpPr>
              <a:spLocks noChangeShapeType="1"/>
            </p:cNvSpPr>
            <p:nvPr/>
          </p:nvSpPr>
          <p:spPr bwMode="auto">
            <a:xfrm>
              <a:off x="5184" y="7878"/>
              <a:ext cx="435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8" name="Line 44"/>
            <p:cNvSpPr>
              <a:spLocks noChangeShapeType="1"/>
            </p:cNvSpPr>
            <p:nvPr/>
          </p:nvSpPr>
          <p:spPr bwMode="auto">
            <a:xfrm>
              <a:off x="9424" y="7942"/>
              <a:ext cx="2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69" name="Line 45"/>
            <p:cNvSpPr>
              <a:spLocks noChangeShapeType="1"/>
            </p:cNvSpPr>
            <p:nvPr/>
          </p:nvSpPr>
          <p:spPr bwMode="auto">
            <a:xfrm>
              <a:off x="5296" y="7558"/>
              <a:ext cx="2" cy="3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0" name="Line 46"/>
            <p:cNvSpPr>
              <a:spLocks noChangeShapeType="1"/>
            </p:cNvSpPr>
            <p:nvPr/>
          </p:nvSpPr>
          <p:spPr bwMode="auto">
            <a:xfrm>
              <a:off x="5296" y="7942"/>
              <a:ext cx="2" cy="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9152" y="9030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2" name="Rectangle 48"/>
            <p:cNvSpPr>
              <a:spLocks noChangeArrowheads="1"/>
            </p:cNvSpPr>
            <p:nvPr/>
          </p:nvSpPr>
          <p:spPr bwMode="auto">
            <a:xfrm>
              <a:off x="9360" y="9206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9</a:t>
              </a:r>
              <a:endParaRPr lang="fr-FR"/>
            </a:p>
          </p:txBody>
        </p:sp>
        <p:sp>
          <p:nvSpPr>
            <p:cNvPr id="52273" name="Rectangle 49"/>
            <p:cNvSpPr>
              <a:spLocks noChangeArrowheads="1"/>
            </p:cNvSpPr>
            <p:nvPr/>
          </p:nvSpPr>
          <p:spPr bwMode="auto">
            <a:xfrm>
              <a:off x="9152" y="10006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4" name="Rectangle 50"/>
            <p:cNvSpPr>
              <a:spLocks noChangeArrowheads="1"/>
            </p:cNvSpPr>
            <p:nvPr/>
          </p:nvSpPr>
          <p:spPr bwMode="auto">
            <a:xfrm>
              <a:off x="9248" y="10182"/>
              <a:ext cx="33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10</a:t>
              </a:r>
              <a:endParaRPr lang="fr-FR"/>
            </a:p>
          </p:txBody>
        </p:sp>
        <p:sp>
          <p:nvSpPr>
            <p:cNvPr id="52275" name="Line 51"/>
            <p:cNvSpPr>
              <a:spLocks noChangeShapeType="1"/>
            </p:cNvSpPr>
            <p:nvPr/>
          </p:nvSpPr>
          <p:spPr bwMode="auto">
            <a:xfrm>
              <a:off x="9424" y="8582"/>
              <a:ext cx="2" cy="4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6" name="Line 52"/>
            <p:cNvSpPr>
              <a:spLocks noChangeShapeType="1"/>
            </p:cNvSpPr>
            <p:nvPr/>
          </p:nvSpPr>
          <p:spPr bwMode="auto">
            <a:xfrm>
              <a:off x="9424" y="9574"/>
              <a:ext cx="2" cy="4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7" name="Line 53"/>
            <p:cNvSpPr>
              <a:spLocks noChangeShapeType="1"/>
            </p:cNvSpPr>
            <p:nvPr/>
          </p:nvSpPr>
          <p:spPr bwMode="auto">
            <a:xfrm>
              <a:off x="9344" y="8806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8" name="Line 54"/>
            <p:cNvSpPr>
              <a:spLocks noChangeShapeType="1"/>
            </p:cNvSpPr>
            <p:nvPr/>
          </p:nvSpPr>
          <p:spPr bwMode="auto">
            <a:xfrm>
              <a:off x="9344" y="9782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79" name="Line 55"/>
            <p:cNvSpPr>
              <a:spLocks noChangeShapeType="1"/>
            </p:cNvSpPr>
            <p:nvPr/>
          </p:nvSpPr>
          <p:spPr bwMode="auto">
            <a:xfrm>
              <a:off x="9424" y="10550"/>
              <a:ext cx="2" cy="30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0" name="Line 56"/>
            <p:cNvSpPr>
              <a:spLocks noChangeShapeType="1"/>
            </p:cNvSpPr>
            <p:nvPr/>
          </p:nvSpPr>
          <p:spPr bwMode="auto">
            <a:xfrm>
              <a:off x="9344" y="10710"/>
              <a:ext cx="16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1" name="Line 57"/>
            <p:cNvSpPr>
              <a:spLocks noChangeShapeType="1"/>
            </p:cNvSpPr>
            <p:nvPr/>
          </p:nvSpPr>
          <p:spPr bwMode="auto">
            <a:xfrm flipH="1">
              <a:off x="8496" y="10854"/>
              <a:ext cx="9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2" name="Line 58"/>
            <p:cNvSpPr>
              <a:spLocks noChangeShapeType="1"/>
            </p:cNvSpPr>
            <p:nvPr/>
          </p:nvSpPr>
          <p:spPr bwMode="auto">
            <a:xfrm>
              <a:off x="8496" y="9702"/>
              <a:ext cx="2" cy="12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3" name="Rectangle 59"/>
            <p:cNvSpPr>
              <a:spLocks noChangeArrowheads="1"/>
            </p:cNvSpPr>
            <p:nvPr/>
          </p:nvSpPr>
          <p:spPr bwMode="auto">
            <a:xfrm>
              <a:off x="8224" y="10950"/>
              <a:ext cx="560" cy="56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8288" y="11014"/>
              <a:ext cx="448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5" name="Rectangle 61"/>
            <p:cNvSpPr>
              <a:spLocks noChangeArrowheads="1"/>
            </p:cNvSpPr>
            <p:nvPr/>
          </p:nvSpPr>
          <p:spPr bwMode="auto">
            <a:xfrm>
              <a:off x="8416" y="11110"/>
              <a:ext cx="168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900" b="1">
                  <a:solidFill>
                    <a:srgbClr val="000000"/>
                  </a:solidFill>
                  <a:latin typeface="Eurostile" pitchFamily="34" charset="0"/>
                </a:rPr>
                <a:t>5</a:t>
              </a:r>
              <a:endParaRPr lang="fr-FR"/>
            </a:p>
          </p:txBody>
        </p:sp>
        <p:sp>
          <p:nvSpPr>
            <p:cNvPr id="52286" name="Line 62"/>
            <p:cNvSpPr>
              <a:spLocks noChangeShapeType="1"/>
            </p:cNvSpPr>
            <p:nvPr/>
          </p:nvSpPr>
          <p:spPr bwMode="auto">
            <a:xfrm>
              <a:off x="8496" y="11494"/>
              <a:ext cx="2" cy="1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7" name="Line 63"/>
            <p:cNvSpPr>
              <a:spLocks noChangeShapeType="1"/>
            </p:cNvSpPr>
            <p:nvPr/>
          </p:nvSpPr>
          <p:spPr bwMode="auto">
            <a:xfrm>
              <a:off x="5184" y="11606"/>
              <a:ext cx="342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8" name="Line 64"/>
            <p:cNvSpPr>
              <a:spLocks noChangeShapeType="1"/>
            </p:cNvSpPr>
            <p:nvPr/>
          </p:nvSpPr>
          <p:spPr bwMode="auto">
            <a:xfrm>
              <a:off x="5184" y="11670"/>
              <a:ext cx="342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89" name="Line 65"/>
            <p:cNvSpPr>
              <a:spLocks noChangeShapeType="1"/>
            </p:cNvSpPr>
            <p:nvPr/>
          </p:nvSpPr>
          <p:spPr bwMode="auto">
            <a:xfrm>
              <a:off x="5296" y="11526"/>
              <a:ext cx="2" cy="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0" name="Line 66"/>
            <p:cNvSpPr>
              <a:spLocks noChangeShapeType="1"/>
            </p:cNvSpPr>
            <p:nvPr/>
          </p:nvSpPr>
          <p:spPr bwMode="auto">
            <a:xfrm>
              <a:off x="5296" y="11670"/>
              <a:ext cx="2" cy="2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1" name="Line 67"/>
            <p:cNvSpPr>
              <a:spLocks noChangeShapeType="1"/>
            </p:cNvSpPr>
            <p:nvPr/>
          </p:nvSpPr>
          <p:spPr bwMode="auto">
            <a:xfrm>
              <a:off x="5568" y="7286"/>
              <a:ext cx="43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2" name="Rectangle 68"/>
            <p:cNvSpPr>
              <a:spLocks noChangeArrowheads="1"/>
            </p:cNvSpPr>
            <p:nvPr/>
          </p:nvSpPr>
          <p:spPr bwMode="auto">
            <a:xfrm>
              <a:off x="6000" y="7062"/>
              <a:ext cx="2304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6128" y="7222"/>
              <a:ext cx="21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RENTRER POUSSOIR 1</a:t>
              </a:r>
              <a:endParaRPr lang="fr-FR"/>
            </a:p>
          </p:txBody>
        </p:sp>
        <p:sp>
          <p:nvSpPr>
            <p:cNvPr id="52294" name="Rectangle 70"/>
            <p:cNvSpPr>
              <a:spLocks noChangeArrowheads="1"/>
            </p:cNvSpPr>
            <p:nvPr/>
          </p:nvSpPr>
          <p:spPr bwMode="auto">
            <a:xfrm>
              <a:off x="5472" y="7686"/>
              <a:ext cx="27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Poussoir 1 rentré et autorisation</a:t>
              </a:r>
              <a:endParaRPr lang="fr-FR"/>
            </a:p>
          </p:txBody>
        </p:sp>
        <p:sp>
          <p:nvSpPr>
            <p:cNvPr id="52295" name="Line 71"/>
            <p:cNvSpPr>
              <a:spLocks noChangeShapeType="1"/>
            </p:cNvSpPr>
            <p:nvPr/>
          </p:nvSpPr>
          <p:spPr bwMode="auto">
            <a:xfrm>
              <a:off x="5568" y="9302"/>
              <a:ext cx="43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6" name="Rectangle 72"/>
            <p:cNvSpPr>
              <a:spLocks noChangeArrowheads="1"/>
            </p:cNvSpPr>
            <p:nvPr/>
          </p:nvSpPr>
          <p:spPr bwMode="auto">
            <a:xfrm>
              <a:off x="6000" y="9078"/>
              <a:ext cx="2416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7" name="Line 73"/>
            <p:cNvSpPr>
              <a:spLocks noChangeShapeType="1"/>
            </p:cNvSpPr>
            <p:nvPr/>
          </p:nvSpPr>
          <p:spPr bwMode="auto">
            <a:xfrm>
              <a:off x="5568" y="10278"/>
              <a:ext cx="43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8" name="Rectangle 74"/>
            <p:cNvSpPr>
              <a:spLocks noChangeArrowheads="1"/>
            </p:cNvSpPr>
            <p:nvPr/>
          </p:nvSpPr>
          <p:spPr bwMode="auto">
            <a:xfrm>
              <a:off x="6000" y="10054"/>
              <a:ext cx="2304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99" name="Rectangle 75"/>
            <p:cNvSpPr>
              <a:spLocks noChangeArrowheads="1"/>
            </p:cNvSpPr>
            <p:nvPr/>
          </p:nvSpPr>
          <p:spPr bwMode="auto">
            <a:xfrm>
              <a:off x="6112" y="10198"/>
              <a:ext cx="21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DESCENTE ELEVATEUR</a:t>
              </a:r>
              <a:endParaRPr lang="fr-FR"/>
            </a:p>
          </p:txBody>
        </p:sp>
        <p:sp>
          <p:nvSpPr>
            <p:cNvPr id="52300" name="Line 76"/>
            <p:cNvSpPr>
              <a:spLocks noChangeShapeType="1"/>
            </p:cNvSpPr>
            <p:nvPr/>
          </p:nvSpPr>
          <p:spPr bwMode="auto">
            <a:xfrm>
              <a:off x="5568" y="12230"/>
              <a:ext cx="432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01" name="Rectangle 77"/>
            <p:cNvSpPr>
              <a:spLocks noChangeArrowheads="1"/>
            </p:cNvSpPr>
            <p:nvPr/>
          </p:nvSpPr>
          <p:spPr bwMode="auto">
            <a:xfrm>
              <a:off x="6000" y="12022"/>
              <a:ext cx="2416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02" name="Rectangle 78"/>
            <p:cNvSpPr>
              <a:spLocks noChangeArrowheads="1"/>
            </p:cNvSpPr>
            <p:nvPr/>
          </p:nvSpPr>
          <p:spPr bwMode="auto">
            <a:xfrm>
              <a:off x="6112" y="12070"/>
              <a:ext cx="2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SORTIR  POUSSOIR 1 ET</a:t>
              </a:r>
              <a:endParaRPr lang="fr-FR"/>
            </a:p>
          </p:txBody>
        </p:sp>
        <p:sp>
          <p:nvSpPr>
            <p:cNvPr id="52303" name="Rectangle 79"/>
            <p:cNvSpPr>
              <a:spLocks noChangeArrowheads="1"/>
            </p:cNvSpPr>
            <p:nvPr/>
          </p:nvSpPr>
          <p:spPr bwMode="auto">
            <a:xfrm>
              <a:off x="6112" y="12262"/>
              <a:ext cx="4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C0=0</a:t>
              </a:r>
              <a:endParaRPr lang="fr-FR"/>
            </a:p>
          </p:txBody>
        </p:sp>
        <p:sp>
          <p:nvSpPr>
            <p:cNvPr id="52304" name="Rectangle 80"/>
            <p:cNvSpPr>
              <a:spLocks noChangeArrowheads="1"/>
            </p:cNvSpPr>
            <p:nvPr/>
          </p:nvSpPr>
          <p:spPr bwMode="auto">
            <a:xfrm>
              <a:off x="6112" y="9126"/>
              <a:ext cx="2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MONTEE ELEVATEUR ET </a:t>
              </a:r>
              <a:endParaRPr lang="fr-FR"/>
            </a:p>
          </p:txBody>
        </p:sp>
        <p:sp>
          <p:nvSpPr>
            <p:cNvPr id="52305" name="Rectangle 81"/>
            <p:cNvSpPr>
              <a:spLocks noChangeArrowheads="1"/>
            </p:cNvSpPr>
            <p:nvPr/>
          </p:nvSpPr>
          <p:spPr bwMode="auto">
            <a:xfrm>
              <a:off x="6112" y="9318"/>
              <a:ext cx="8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C0=C0+1</a:t>
              </a:r>
              <a:endParaRPr lang="fr-FR"/>
            </a:p>
          </p:txBody>
        </p:sp>
        <p:sp>
          <p:nvSpPr>
            <p:cNvPr id="52306" name="Line 82"/>
            <p:cNvSpPr>
              <a:spLocks noChangeShapeType="1"/>
            </p:cNvSpPr>
            <p:nvPr/>
          </p:nvSpPr>
          <p:spPr bwMode="auto">
            <a:xfrm>
              <a:off x="9696" y="8342"/>
              <a:ext cx="44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07" name="Rectangle 83"/>
            <p:cNvSpPr>
              <a:spLocks noChangeArrowheads="1"/>
            </p:cNvSpPr>
            <p:nvPr/>
          </p:nvSpPr>
          <p:spPr bwMode="auto">
            <a:xfrm>
              <a:off x="10144" y="8134"/>
              <a:ext cx="2736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08" name="Rectangle 84"/>
            <p:cNvSpPr>
              <a:spLocks noChangeArrowheads="1"/>
            </p:cNvSpPr>
            <p:nvPr/>
          </p:nvSpPr>
          <p:spPr bwMode="auto">
            <a:xfrm>
              <a:off x="10256" y="8198"/>
              <a:ext cx="22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SORTIR  POUSSOIR 2 ET</a:t>
              </a:r>
              <a:endParaRPr lang="fr-FR"/>
            </a:p>
          </p:txBody>
        </p:sp>
        <p:sp>
          <p:nvSpPr>
            <p:cNvPr id="52309" name="Rectangle 85"/>
            <p:cNvSpPr>
              <a:spLocks noChangeArrowheads="1"/>
            </p:cNvSpPr>
            <p:nvPr/>
          </p:nvSpPr>
          <p:spPr bwMode="auto">
            <a:xfrm>
              <a:off x="10256" y="8390"/>
              <a:ext cx="8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C1=C1+1</a:t>
              </a:r>
              <a:endParaRPr lang="fr-FR"/>
            </a:p>
          </p:txBody>
        </p:sp>
        <p:sp>
          <p:nvSpPr>
            <p:cNvPr id="52310" name="Line 86"/>
            <p:cNvSpPr>
              <a:spLocks noChangeShapeType="1"/>
            </p:cNvSpPr>
            <p:nvPr/>
          </p:nvSpPr>
          <p:spPr bwMode="auto">
            <a:xfrm>
              <a:off x="9696" y="9302"/>
              <a:ext cx="44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11" name="Rectangle 87"/>
            <p:cNvSpPr>
              <a:spLocks noChangeArrowheads="1"/>
            </p:cNvSpPr>
            <p:nvPr/>
          </p:nvSpPr>
          <p:spPr bwMode="auto">
            <a:xfrm>
              <a:off x="10144" y="9078"/>
              <a:ext cx="2736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12" name="Rectangle 88"/>
            <p:cNvSpPr>
              <a:spLocks noChangeArrowheads="1"/>
            </p:cNvSpPr>
            <p:nvPr/>
          </p:nvSpPr>
          <p:spPr bwMode="auto">
            <a:xfrm>
              <a:off x="10304" y="9222"/>
              <a:ext cx="21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RENTRER POUSSOIR 2 </a:t>
              </a:r>
              <a:endParaRPr lang="fr-FR"/>
            </a:p>
          </p:txBody>
        </p:sp>
        <p:sp>
          <p:nvSpPr>
            <p:cNvPr id="52313" name="Line 89"/>
            <p:cNvSpPr>
              <a:spLocks noChangeShapeType="1"/>
            </p:cNvSpPr>
            <p:nvPr/>
          </p:nvSpPr>
          <p:spPr bwMode="auto">
            <a:xfrm>
              <a:off x="9696" y="10246"/>
              <a:ext cx="44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14" name="Rectangle 90"/>
            <p:cNvSpPr>
              <a:spLocks noChangeArrowheads="1"/>
            </p:cNvSpPr>
            <p:nvPr/>
          </p:nvSpPr>
          <p:spPr bwMode="auto">
            <a:xfrm>
              <a:off x="10144" y="10038"/>
              <a:ext cx="2848" cy="44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15" name="Rectangle 91"/>
            <p:cNvSpPr>
              <a:spLocks noChangeArrowheads="1"/>
            </p:cNvSpPr>
            <p:nvPr/>
          </p:nvSpPr>
          <p:spPr bwMode="auto">
            <a:xfrm>
              <a:off x="10256" y="10086"/>
              <a:ext cx="19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AUTORISER GRAFCET</a:t>
              </a:r>
              <a:endParaRPr lang="fr-FR"/>
            </a:p>
          </p:txBody>
        </p:sp>
        <p:sp>
          <p:nvSpPr>
            <p:cNvPr id="52316" name="Rectangle 92"/>
            <p:cNvSpPr>
              <a:spLocks noChangeArrowheads="1"/>
            </p:cNvSpPr>
            <p:nvPr/>
          </p:nvSpPr>
          <p:spPr bwMode="auto">
            <a:xfrm>
              <a:off x="10256" y="10278"/>
              <a:ext cx="26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700" b="1">
                  <a:solidFill>
                    <a:srgbClr val="000000"/>
                  </a:solidFill>
                  <a:latin typeface="Eurostile" pitchFamily="34" charset="0"/>
                </a:rPr>
                <a:t>INDEXAGE PLATEAU et C1=0</a:t>
              </a:r>
              <a:endParaRPr lang="fr-FR"/>
            </a:p>
          </p:txBody>
        </p:sp>
        <p:sp>
          <p:nvSpPr>
            <p:cNvPr id="52317" name="Rectangle 93"/>
            <p:cNvSpPr>
              <a:spLocks noChangeArrowheads="1"/>
            </p:cNvSpPr>
            <p:nvPr/>
          </p:nvSpPr>
          <p:spPr bwMode="auto">
            <a:xfrm>
              <a:off x="5472" y="8646"/>
              <a:ext cx="35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Attente produit achevée et autorisation et</a:t>
              </a:r>
              <a:endParaRPr lang="fr-FR"/>
            </a:p>
          </p:txBody>
        </p:sp>
        <p:sp>
          <p:nvSpPr>
            <p:cNvPr id="52318" name="Rectangle 94"/>
            <p:cNvSpPr>
              <a:spLocks noChangeArrowheads="1"/>
            </p:cNvSpPr>
            <p:nvPr/>
          </p:nvSpPr>
          <p:spPr bwMode="auto">
            <a:xfrm>
              <a:off x="5472" y="8822"/>
              <a:ext cx="295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     (coup par coup ou automatique)</a:t>
              </a:r>
              <a:endParaRPr lang="fr-FR"/>
            </a:p>
          </p:txBody>
        </p:sp>
        <p:sp>
          <p:nvSpPr>
            <p:cNvPr id="52319" name="Rectangle 95"/>
            <p:cNvSpPr>
              <a:spLocks noChangeArrowheads="1"/>
            </p:cNvSpPr>
            <p:nvPr/>
          </p:nvSpPr>
          <p:spPr bwMode="auto">
            <a:xfrm>
              <a:off x="5456" y="9702"/>
              <a:ext cx="27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Elévateur en haut et autorisation</a:t>
              </a:r>
              <a:endParaRPr lang="fr-FR"/>
            </a:p>
          </p:txBody>
        </p:sp>
        <p:sp>
          <p:nvSpPr>
            <p:cNvPr id="52320" name="Rectangle 96"/>
            <p:cNvSpPr>
              <a:spLocks noChangeArrowheads="1"/>
            </p:cNvSpPr>
            <p:nvPr/>
          </p:nvSpPr>
          <p:spPr bwMode="auto">
            <a:xfrm>
              <a:off x="5472" y="12646"/>
              <a:ext cx="2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Poussoir 1 sorti et autorisation</a:t>
              </a:r>
              <a:endParaRPr lang="fr-FR"/>
            </a:p>
          </p:txBody>
        </p:sp>
        <p:sp>
          <p:nvSpPr>
            <p:cNvPr id="52321" name="Rectangle 97"/>
            <p:cNvSpPr>
              <a:spLocks noChangeArrowheads="1"/>
            </p:cNvSpPr>
            <p:nvPr/>
          </p:nvSpPr>
          <p:spPr bwMode="auto">
            <a:xfrm>
              <a:off x="3296" y="11174"/>
              <a:ext cx="17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"ATTENTE PRODUIT"</a:t>
              </a:r>
              <a:endParaRPr lang="fr-FR"/>
            </a:p>
          </p:txBody>
        </p:sp>
        <p:sp>
          <p:nvSpPr>
            <p:cNvPr id="52322" name="Rectangle 98"/>
            <p:cNvSpPr>
              <a:spLocks noChangeArrowheads="1"/>
            </p:cNvSpPr>
            <p:nvPr/>
          </p:nvSpPr>
          <p:spPr bwMode="auto">
            <a:xfrm>
              <a:off x="3152" y="11670"/>
              <a:ext cx="19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Attente produit achevée</a:t>
              </a:r>
              <a:endParaRPr lang="fr-FR"/>
            </a:p>
          </p:txBody>
        </p:sp>
        <p:sp>
          <p:nvSpPr>
            <p:cNvPr id="52323" name="Rectangle 99"/>
            <p:cNvSpPr>
              <a:spLocks noChangeArrowheads="1"/>
            </p:cNvSpPr>
            <p:nvPr/>
          </p:nvSpPr>
          <p:spPr bwMode="auto">
            <a:xfrm>
              <a:off x="3152" y="11846"/>
              <a:ext cx="1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et autorisation</a:t>
              </a:r>
              <a:endParaRPr lang="fr-FR"/>
            </a:p>
          </p:txBody>
        </p:sp>
        <p:sp>
          <p:nvSpPr>
            <p:cNvPr id="52324" name="Rectangle 100"/>
            <p:cNvSpPr>
              <a:spLocks noChangeArrowheads="1"/>
            </p:cNvSpPr>
            <p:nvPr/>
          </p:nvSpPr>
          <p:spPr bwMode="auto">
            <a:xfrm>
              <a:off x="9680" y="8806"/>
              <a:ext cx="26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Poussoir 2 sorti et autorisation</a:t>
              </a:r>
              <a:endParaRPr lang="fr-FR"/>
            </a:p>
          </p:txBody>
        </p:sp>
        <p:sp>
          <p:nvSpPr>
            <p:cNvPr id="52325" name="Rectangle 101"/>
            <p:cNvSpPr>
              <a:spLocks noChangeArrowheads="1"/>
            </p:cNvSpPr>
            <p:nvPr/>
          </p:nvSpPr>
          <p:spPr bwMode="auto">
            <a:xfrm>
              <a:off x="9824" y="957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(2)</a:t>
              </a:r>
              <a:endParaRPr lang="fr-FR"/>
            </a:p>
          </p:txBody>
        </p:sp>
        <p:sp>
          <p:nvSpPr>
            <p:cNvPr id="52326" name="Rectangle 102"/>
            <p:cNvSpPr>
              <a:spLocks noChangeArrowheads="1"/>
            </p:cNvSpPr>
            <p:nvPr/>
          </p:nvSpPr>
          <p:spPr bwMode="auto">
            <a:xfrm>
              <a:off x="9680" y="10630"/>
              <a:ext cx="20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Indexage plateau terminé</a:t>
              </a:r>
              <a:endParaRPr lang="fr-FR"/>
            </a:p>
          </p:txBody>
        </p:sp>
        <p:sp>
          <p:nvSpPr>
            <p:cNvPr id="52327" name="Rectangle 103"/>
            <p:cNvSpPr>
              <a:spLocks noChangeArrowheads="1"/>
            </p:cNvSpPr>
            <p:nvPr/>
          </p:nvSpPr>
          <p:spPr bwMode="auto">
            <a:xfrm>
              <a:off x="8608" y="1003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(1)</a:t>
              </a:r>
              <a:endParaRPr lang="fr-FR"/>
            </a:p>
          </p:txBody>
        </p:sp>
        <p:sp>
          <p:nvSpPr>
            <p:cNvPr id="52328" name="Line 104"/>
            <p:cNvSpPr>
              <a:spLocks noChangeShapeType="1"/>
            </p:cNvSpPr>
            <p:nvPr/>
          </p:nvSpPr>
          <p:spPr bwMode="auto">
            <a:xfrm flipH="1">
              <a:off x="8496" y="9702"/>
              <a:ext cx="92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29" name="Line 105"/>
            <p:cNvSpPr>
              <a:spLocks noChangeShapeType="1"/>
            </p:cNvSpPr>
            <p:nvPr/>
          </p:nvSpPr>
          <p:spPr bwMode="auto">
            <a:xfrm>
              <a:off x="8416" y="10278"/>
              <a:ext cx="17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30" name="Rectangle 106"/>
            <p:cNvSpPr>
              <a:spLocks noChangeArrowheads="1"/>
            </p:cNvSpPr>
            <p:nvPr/>
          </p:nvSpPr>
          <p:spPr bwMode="auto">
            <a:xfrm>
              <a:off x="3104" y="1074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(3)</a:t>
              </a:r>
              <a:endParaRPr lang="fr-FR"/>
            </a:p>
          </p:txBody>
        </p:sp>
        <p:sp>
          <p:nvSpPr>
            <p:cNvPr id="52331" name="Rectangle 107"/>
            <p:cNvSpPr>
              <a:spLocks noChangeArrowheads="1"/>
            </p:cNvSpPr>
            <p:nvPr/>
          </p:nvSpPr>
          <p:spPr bwMode="auto">
            <a:xfrm>
              <a:off x="5472" y="1059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(4)</a:t>
              </a:r>
              <a:endParaRPr lang="fr-FR"/>
            </a:p>
          </p:txBody>
        </p:sp>
        <p:sp>
          <p:nvSpPr>
            <p:cNvPr id="52332" name="Rectangle 108"/>
            <p:cNvSpPr>
              <a:spLocks noChangeArrowheads="1"/>
            </p:cNvSpPr>
            <p:nvPr/>
          </p:nvSpPr>
          <p:spPr bwMode="auto">
            <a:xfrm>
              <a:off x="5472" y="11686"/>
              <a:ext cx="2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800" b="1">
                  <a:solidFill>
                    <a:srgbClr val="000000"/>
                  </a:solidFill>
                  <a:latin typeface="Eurostile" pitchFamily="34" charset="0"/>
                </a:rPr>
                <a:t>Grafcet d'indexage plateau en CI</a:t>
              </a:r>
              <a:endParaRPr lang="fr-FR"/>
            </a:p>
          </p:txBody>
        </p:sp>
        <p:sp>
          <p:nvSpPr>
            <p:cNvPr id="52333" name="Line 109"/>
            <p:cNvSpPr>
              <a:spLocks noChangeShapeType="1"/>
            </p:cNvSpPr>
            <p:nvPr/>
          </p:nvSpPr>
          <p:spPr bwMode="auto">
            <a:xfrm flipV="1">
              <a:off x="2192" y="9686"/>
              <a:ext cx="2" cy="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34" name="Line 110"/>
            <p:cNvSpPr>
              <a:spLocks noChangeShapeType="1"/>
            </p:cNvSpPr>
            <p:nvPr/>
          </p:nvSpPr>
          <p:spPr bwMode="auto">
            <a:xfrm flipV="1">
              <a:off x="2464" y="9638"/>
              <a:ext cx="2" cy="7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2335" name="Text Box 111"/>
          <p:cNvSpPr txBox="1">
            <a:spLocks noChangeArrowheads="1"/>
          </p:cNvSpPr>
          <p:nvPr/>
        </p:nvSpPr>
        <p:spPr bwMode="auto">
          <a:xfrm>
            <a:off x="5651502" y="5534026"/>
            <a:ext cx="3313113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i="1" dirty="0"/>
              <a:t>GRAFCET </a:t>
            </a:r>
            <a:r>
              <a:rPr lang="fr-FR" i="1" dirty="0" smtClean="0"/>
              <a:t>partie opérative PO de </a:t>
            </a:r>
            <a:r>
              <a:rPr lang="fr-FR" i="1" dirty="0"/>
              <a:t>l’encartonneuse</a:t>
            </a:r>
          </a:p>
        </p:txBody>
      </p:sp>
      <p:sp>
        <p:nvSpPr>
          <p:cNvPr id="125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Traiter les informations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pécification par grafcet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25" y="1412877"/>
            <a:ext cx="7772400" cy="1470025"/>
          </a:xfrm>
        </p:spPr>
        <p:txBody>
          <a:bodyPr/>
          <a:lstStyle/>
          <a:p>
            <a:r>
              <a:rPr lang="fr-FR" sz="4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STRUCTURE GENERALE D’UN SYSTEME AUTOMATISE (SA)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94001" y="157292"/>
            <a:ext cx="5349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OBJECTIFS DU COURS</a:t>
            </a:r>
          </a:p>
          <a:p>
            <a:pPr algn="r"/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20414" y="3615249"/>
            <a:ext cx="8723585" cy="18816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smtClean="0"/>
              <a:t>ILLUSTRER </a:t>
            </a:r>
            <a:r>
              <a:rPr lang="fr-FR" sz="2000" b="1" dirty="0"/>
              <a:t>PAR UN EXEMPLE LA STRUCTURE GÉNÉRALE D’UN SA.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/>
              <a:t>ASSOCIER UN COMPOSANT TECHNOLOGIQUE À CHAQUE FONCTION RÉALISÉE PAR LE SA 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/>
              <a:t>DÉCOUVRIR LE VOCABULAIRE ET LE FORMALISME UTILISÉ.</a:t>
            </a:r>
          </a:p>
          <a:p>
            <a:pPr>
              <a:spcBef>
                <a:spcPct val="50000"/>
              </a:spcBef>
            </a:pP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/>
          <p:cNvSpPr>
            <a:spLocks/>
          </p:cNvSpPr>
          <p:nvPr/>
        </p:nvSpPr>
        <p:spPr bwMode="auto">
          <a:xfrm>
            <a:off x="6211888" y="4167188"/>
            <a:ext cx="2690812" cy="512763"/>
          </a:xfrm>
          <a:prstGeom prst="borderCallout2">
            <a:avLst>
              <a:gd name="adj1" fmla="val 22292"/>
              <a:gd name="adj2" fmla="val -2833"/>
              <a:gd name="adj3" fmla="val 22292"/>
              <a:gd name="adj4" fmla="val -33866"/>
              <a:gd name="adj5" fmla="val 148917"/>
              <a:gd name="adj6" fmla="val -6595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sz="1400" b="1"/>
              <a:t>POSTE CENTRAL DE GESTION DE PRODUCTION</a:t>
            </a:r>
          </a:p>
        </p:txBody>
      </p:sp>
      <p:grpSp>
        <p:nvGrpSpPr>
          <p:cNvPr id="11312" name="Group 48"/>
          <p:cNvGrpSpPr>
            <a:grpSpLocks/>
          </p:cNvGrpSpPr>
          <p:nvPr/>
        </p:nvGrpSpPr>
        <p:grpSpPr bwMode="auto">
          <a:xfrm>
            <a:off x="385763" y="1362076"/>
            <a:ext cx="4211638" cy="4537075"/>
            <a:chOff x="340" y="1570"/>
            <a:chExt cx="2313" cy="2586"/>
          </a:xfrm>
        </p:grpSpPr>
        <p:pic>
          <p:nvPicPr>
            <p:cNvPr id="11268" name="Picture 4" descr="ligne de conditionnem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4" t="26120" r="41081" b="17513"/>
            <a:stretch>
              <a:fillRect/>
            </a:stretch>
          </p:blipFill>
          <p:spPr bwMode="auto">
            <a:xfrm>
              <a:off x="340" y="1570"/>
              <a:ext cx="2313" cy="2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 rot="-2865308">
              <a:off x="1721" y="2724"/>
              <a:ext cx="211" cy="789"/>
            </a:xfrm>
            <a:prstGeom prst="upDownArrow">
              <a:avLst>
                <a:gd name="adj1" fmla="val 50000"/>
                <a:gd name="adj2" fmla="val 74787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568827" y="1227138"/>
            <a:ext cx="4346575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Supervision de la ligne de production</a:t>
            </a:r>
          </a:p>
          <a:p>
            <a:pPr>
              <a:spcBef>
                <a:spcPct val="50000"/>
              </a:spcBef>
            </a:pPr>
            <a:r>
              <a:rPr lang="fr-FR" sz="1400" b="1"/>
              <a:t>(surveillance, anticollision, respect du planning de fabrication, archivage des données de fabrication…)</a:t>
            </a: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Communiquer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ntre deux machines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684213" y="1557339"/>
            <a:ext cx="2087562" cy="2592387"/>
            <a:chOff x="567" y="1298"/>
            <a:chExt cx="1315" cy="1633"/>
          </a:xfrm>
        </p:grpSpPr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>
              <a:off x="567" y="1298"/>
              <a:ext cx="1315" cy="16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49" name="Text Box 5"/>
            <p:cNvSpPr txBox="1">
              <a:spLocks noChangeArrowheads="1"/>
            </p:cNvSpPr>
            <p:nvPr/>
          </p:nvSpPr>
          <p:spPr bwMode="auto">
            <a:xfrm>
              <a:off x="748" y="1661"/>
              <a:ext cx="907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 b="1"/>
                <a:t>PC 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b="1"/>
                <a:t>Machine 1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b="1"/>
                <a:t>MAITRE</a:t>
              </a:r>
            </a:p>
          </p:txBody>
        </p:sp>
      </p:grpSp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6372227" y="1557339"/>
            <a:ext cx="2087563" cy="2592387"/>
            <a:chOff x="567" y="1298"/>
            <a:chExt cx="1315" cy="1633"/>
          </a:xfrm>
        </p:grpSpPr>
        <p:sp>
          <p:nvSpPr>
            <p:cNvPr id="57352" name="Rectangle 8"/>
            <p:cNvSpPr>
              <a:spLocks noChangeArrowheads="1"/>
            </p:cNvSpPr>
            <p:nvPr/>
          </p:nvSpPr>
          <p:spPr bwMode="auto">
            <a:xfrm>
              <a:off x="567" y="1298"/>
              <a:ext cx="1315" cy="16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748" y="1661"/>
              <a:ext cx="907" cy="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3200" b="1"/>
                <a:t>PC 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b="1"/>
                <a:t>Machine 2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b="1"/>
                <a:t>ESCLAVE</a:t>
              </a:r>
            </a:p>
          </p:txBody>
        </p:sp>
      </p:grp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2268539" y="1773238"/>
            <a:ext cx="1008062" cy="2089151"/>
            <a:chOff x="1429" y="1434"/>
            <a:chExt cx="635" cy="1316"/>
          </a:xfrm>
        </p:grpSpPr>
        <p:sp>
          <p:nvSpPr>
            <p:cNvPr id="57354" name="Rectangle 10"/>
            <p:cNvSpPr>
              <a:spLocks noChangeArrowheads="1"/>
            </p:cNvSpPr>
            <p:nvPr/>
          </p:nvSpPr>
          <p:spPr bwMode="auto">
            <a:xfrm>
              <a:off x="1429" y="1434"/>
              <a:ext cx="635" cy="13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 rot="16200000">
              <a:off x="1201" y="1886"/>
              <a:ext cx="11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Interface de communication</a:t>
              </a:r>
            </a:p>
          </p:txBody>
        </p:sp>
      </p:grpSp>
      <p:grpSp>
        <p:nvGrpSpPr>
          <p:cNvPr id="57357" name="Group 13"/>
          <p:cNvGrpSpPr>
            <a:grpSpLocks/>
          </p:cNvGrpSpPr>
          <p:nvPr/>
        </p:nvGrpSpPr>
        <p:grpSpPr bwMode="auto">
          <a:xfrm>
            <a:off x="5795964" y="1846263"/>
            <a:ext cx="1008062" cy="2089151"/>
            <a:chOff x="1429" y="1434"/>
            <a:chExt cx="635" cy="1316"/>
          </a:xfrm>
        </p:grpSpPr>
        <p:sp>
          <p:nvSpPr>
            <p:cNvPr id="57358" name="Rectangle 14"/>
            <p:cNvSpPr>
              <a:spLocks noChangeArrowheads="1"/>
            </p:cNvSpPr>
            <p:nvPr/>
          </p:nvSpPr>
          <p:spPr bwMode="auto">
            <a:xfrm>
              <a:off x="1429" y="1434"/>
              <a:ext cx="635" cy="13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59" name="Text Box 15"/>
            <p:cNvSpPr txBox="1">
              <a:spLocks noChangeArrowheads="1"/>
            </p:cNvSpPr>
            <p:nvPr/>
          </p:nvSpPr>
          <p:spPr bwMode="auto">
            <a:xfrm rot="16200000">
              <a:off x="1201" y="1886"/>
              <a:ext cx="11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Interface de communication</a:t>
              </a:r>
            </a:p>
          </p:txBody>
        </p:sp>
      </p:grp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3419475" y="2062163"/>
            <a:ext cx="21605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4067175" y="1557339"/>
            <a:ext cx="86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ordres</a:t>
            </a:r>
          </a:p>
        </p:txBody>
      </p:sp>
      <p:grpSp>
        <p:nvGrpSpPr>
          <p:cNvPr id="57401" name="Group 57"/>
          <p:cNvGrpSpPr>
            <a:grpSpLocks/>
          </p:cNvGrpSpPr>
          <p:nvPr/>
        </p:nvGrpSpPr>
        <p:grpSpPr bwMode="auto">
          <a:xfrm>
            <a:off x="3419475" y="3573463"/>
            <a:ext cx="2159000" cy="585787"/>
            <a:chOff x="2154" y="2251"/>
            <a:chExt cx="1360" cy="369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 flipH="1">
              <a:off x="2154" y="2251"/>
              <a:ext cx="13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363" name="Text Box 19"/>
            <p:cNvSpPr txBox="1">
              <a:spLocks noChangeArrowheads="1"/>
            </p:cNvSpPr>
            <p:nvPr/>
          </p:nvSpPr>
          <p:spPr bwMode="auto">
            <a:xfrm>
              <a:off x="2290" y="2387"/>
              <a:ext cx="12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Comptes-rendus</a:t>
              </a:r>
            </a:p>
          </p:txBody>
        </p:sp>
      </p:grp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827088" y="4365625"/>
            <a:ext cx="734536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dirty="0"/>
              <a:t>Plusieurs supports physiques sont possibles pour la transmission des informations:</a:t>
            </a:r>
          </a:p>
          <a:p>
            <a:pPr marL="1200150" lvl="2" indent="-285750">
              <a:spcBef>
                <a:spcPct val="50000"/>
              </a:spcBef>
              <a:buFont typeface="Arial" pitchFamily="34" charset="0"/>
              <a:buChar char="-"/>
            </a:pPr>
            <a:r>
              <a:rPr lang="fr-FR" dirty="0" smtClean="0"/>
              <a:t>liaisons </a:t>
            </a:r>
            <a:r>
              <a:rPr lang="fr-FR" dirty="0"/>
              <a:t>fil à fil 	</a:t>
            </a:r>
          </a:p>
          <a:p>
            <a:pPr marL="1200150" lvl="2" indent="-285750">
              <a:spcBef>
                <a:spcPct val="50000"/>
              </a:spcBef>
              <a:buFont typeface="Arial" pitchFamily="34" charset="0"/>
              <a:buChar char="-"/>
            </a:pPr>
            <a:r>
              <a:rPr lang="fr-FR" dirty="0"/>
              <a:t>l</a:t>
            </a:r>
            <a:r>
              <a:rPr lang="fr-FR" dirty="0" smtClean="0"/>
              <a:t>iaisons </a:t>
            </a:r>
            <a:r>
              <a:rPr lang="fr-FR" dirty="0"/>
              <a:t>séries ou parallèles </a:t>
            </a:r>
          </a:p>
          <a:p>
            <a:pPr marL="1200150" lvl="2" indent="-285750">
              <a:spcBef>
                <a:spcPct val="50000"/>
              </a:spcBef>
              <a:buFont typeface="Arial" pitchFamily="34" charset="0"/>
              <a:buChar char="-"/>
            </a:pPr>
            <a:r>
              <a:rPr lang="fr-FR" dirty="0"/>
              <a:t>r</a:t>
            </a:r>
            <a:r>
              <a:rPr lang="fr-FR" dirty="0" smtClean="0"/>
              <a:t>éseaux </a:t>
            </a:r>
            <a:r>
              <a:rPr lang="fr-FR" dirty="0"/>
              <a:t>informatiques (ici réseaux ETHERNET)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Communiquer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tructure de communication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  <p:bldP spid="57362" grpId="0"/>
      <p:bldP spid="5736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erspective ombrée_pupit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r="16182" b="737"/>
          <a:stretch>
            <a:fillRect/>
          </a:stretch>
        </p:blipFill>
        <p:spPr>
          <a:xfrm>
            <a:off x="3764975" y="2886901"/>
            <a:ext cx="4686300" cy="3565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 descr="mini opérateu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8960" y="2820865"/>
            <a:ext cx="1031875" cy="3097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1880154" y="4239825"/>
            <a:ext cx="2087562" cy="492125"/>
          </a:xfrm>
          <a:prstGeom prst="leftRightArrow">
            <a:avLst>
              <a:gd name="adj1" fmla="val 50000"/>
              <a:gd name="adj2" fmla="val 8483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2307" name="Picture 19" descr="console de dialogue opérateu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1326" y="1035761"/>
            <a:ext cx="1722438" cy="1292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696358" y="1035761"/>
            <a:ext cx="2376487" cy="1785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Interface de dialogue </a:t>
            </a:r>
            <a:r>
              <a:rPr lang="fr-FR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PC</a:t>
            </a:r>
            <a:r>
              <a:rPr lang="fr-FR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opérateur</a:t>
            </a:r>
            <a:endParaRPr lang="fr-FR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Symbol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fr-FR" sz="20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ymbol" pitchFamily="18" charset="2"/>
              </a:rPr>
              <a:t>« Terminal XBTS télémécanique »</a:t>
            </a:r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3695262" y="3508480"/>
            <a:ext cx="1409700" cy="889000"/>
          </a:xfrm>
          <a:prstGeom prst="ellipse">
            <a:avLst/>
          </a:prstGeom>
          <a:noFill/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49" name="Line 61"/>
          <p:cNvSpPr>
            <a:spLocks noChangeShapeType="1"/>
          </p:cNvSpPr>
          <p:nvPr/>
        </p:nvSpPr>
        <p:spPr bwMode="auto">
          <a:xfrm flipV="1">
            <a:off x="4319751" y="2245923"/>
            <a:ext cx="1187669" cy="1262555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Communiquer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ntre l’opérateur et le SA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63157" y="6452426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124406" y="1024493"/>
            <a:ext cx="5330464" cy="16346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1600" b="1" dirty="0">
                <a:ea typeface="Segoe UI" panose="020B0502040204020203" pitchFamily="34" charset="0"/>
              </a:rPr>
              <a:t>Gestion des modes de marche de la machine</a:t>
            </a:r>
          </a:p>
          <a:p>
            <a:pPr>
              <a:spcBef>
                <a:spcPts val="500"/>
              </a:spcBef>
            </a:pPr>
            <a:r>
              <a:rPr lang="fr-FR" sz="1600" b="1" dirty="0">
                <a:ea typeface="Segoe UI" panose="020B0502040204020203" pitchFamily="34" charset="0"/>
              </a:rPr>
              <a:t> </a:t>
            </a:r>
            <a:r>
              <a:rPr lang="fr-FR" sz="1600" b="1" dirty="0" smtClean="0">
                <a:ea typeface="Segoe UI" panose="020B0502040204020203" pitchFamily="34" charset="0"/>
              </a:rPr>
              <a:t>Surveillance </a:t>
            </a:r>
            <a:r>
              <a:rPr lang="fr-FR" sz="1600" b="1" dirty="0">
                <a:ea typeface="Segoe UI" panose="020B0502040204020203" pitchFamily="34" charset="0"/>
              </a:rPr>
              <a:t>du fonctionnement  (arrêt </a:t>
            </a:r>
            <a:r>
              <a:rPr lang="fr-FR" sz="1600" b="1" dirty="0" smtClean="0">
                <a:ea typeface="Segoe UI" panose="020B0502040204020203" pitchFamily="34" charset="0"/>
              </a:rPr>
              <a:t> d’urgence</a:t>
            </a:r>
            <a:r>
              <a:rPr lang="fr-FR" sz="1600" b="1" dirty="0">
                <a:ea typeface="Segoe UI" panose="020B0502040204020203" pitchFamily="34" charset="0"/>
              </a:rPr>
              <a:t>, messages d’erreur…)</a:t>
            </a:r>
          </a:p>
          <a:p>
            <a:pPr>
              <a:spcBef>
                <a:spcPts val="500"/>
              </a:spcBef>
            </a:pPr>
            <a:r>
              <a:rPr lang="fr-FR" sz="1600" b="1" dirty="0" smtClean="0">
                <a:ea typeface="Segoe UI" panose="020B0502040204020203" pitchFamily="34" charset="0"/>
              </a:rPr>
              <a:t> Validation </a:t>
            </a:r>
            <a:r>
              <a:rPr lang="fr-FR" sz="1600" b="1" dirty="0">
                <a:ea typeface="Segoe UI" panose="020B0502040204020203" pitchFamily="34" charset="0"/>
              </a:rPr>
              <a:t>opérateur après </a:t>
            </a:r>
            <a:r>
              <a:rPr lang="fr-FR" sz="1600" b="1" dirty="0" smtClean="0">
                <a:ea typeface="Segoe UI" panose="020B0502040204020203" pitchFamily="34" charset="0"/>
              </a:rPr>
              <a:t>déchargement </a:t>
            </a:r>
            <a:r>
              <a:rPr lang="fr-FR" sz="1600" b="1" dirty="0">
                <a:ea typeface="Segoe UI" panose="020B0502040204020203" pitchFamily="34" charset="0"/>
              </a:rPr>
              <a:t>carton plein et chargement carton vide</a:t>
            </a:r>
            <a:r>
              <a:rPr lang="fr-FR" sz="1600" b="1" dirty="0" smtClean="0">
                <a:ea typeface="Segoe UI" panose="020B0502040204020203" pitchFamily="34" charset="0"/>
              </a:rPr>
              <a:t>…</a:t>
            </a:r>
            <a:endParaRPr lang="fr-FR" sz="1600" b="1" dirty="0"/>
          </a:p>
          <a:p>
            <a:pPr lvl="1">
              <a:spcBef>
                <a:spcPts val="500"/>
              </a:spcBef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953127" y="1112839"/>
            <a:ext cx="2087563" cy="2592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6291265" y="1689102"/>
            <a:ext cx="17287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/>
              <a:t>PARTIE COMMANDE </a:t>
            </a:r>
          </a:p>
          <a:p>
            <a:pPr algn="ctr">
              <a:spcBef>
                <a:spcPct val="50000"/>
              </a:spcBef>
            </a:pPr>
            <a:endParaRPr lang="fr-FR" sz="2000" b="1"/>
          </a:p>
        </p:txBody>
      </p: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5300664" y="1401763"/>
            <a:ext cx="1008062" cy="2089151"/>
            <a:chOff x="1429" y="1434"/>
            <a:chExt cx="635" cy="1316"/>
          </a:xfrm>
        </p:grpSpPr>
        <p:sp>
          <p:nvSpPr>
            <p:cNvPr id="58383" name="Rectangle 15"/>
            <p:cNvSpPr>
              <a:spLocks noChangeArrowheads="1"/>
            </p:cNvSpPr>
            <p:nvPr/>
          </p:nvSpPr>
          <p:spPr bwMode="auto">
            <a:xfrm>
              <a:off x="1429" y="1434"/>
              <a:ext cx="635" cy="131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 rot="16200000">
              <a:off x="1201" y="1886"/>
              <a:ext cx="113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Interface de communication</a:t>
              </a:r>
            </a:p>
          </p:txBody>
        </p:sp>
      </p:grpSp>
      <p:grpSp>
        <p:nvGrpSpPr>
          <p:cNvPr id="58438" name="Group 70"/>
          <p:cNvGrpSpPr>
            <a:grpSpLocks/>
          </p:cNvGrpSpPr>
          <p:nvPr/>
        </p:nvGrpSpPr>
        <p:grpSpPr bwMode="auto">
          <a:xfrm>
            <a:off x="3559175" y="1277935"/>
            <a:ext cx="1601788" cy="339725"/>
            <a:chOff x="2242" y="805"/>
            <a:chExt cx="1009" cy="214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2242" y="1019"/>
              <a:ext cx="100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2482" y="805"/>
              <a:ext cx="54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/>
                <a:t>ordres</a:t>
              </a:r>
            </a:p>
          </p:txBody>
        </p:sp>
      </p:grpSp>
      <p:grpSp>
        <p:nvGrpSpPr>
          <p:cNvPr id="58439" name="Group 71"/>
          <p:cNvGrpSpPr>
            <a:grpSpLocks/>
          </p:cNvGrpSpPr>
          <p:nvPr/>
        </p:nvGrpSpPr>
        <p:grpSpPr bwMode="auto">
          <a:xfrm>
            <a:off x="3559175" y="3128962"/>
            <a:ext cx="1663700" cy="473075"/>
            <a:chOff x="2242" y="1971"/>
            <a:chExt cx="1048" cy="298"/>
          </a:xfrm>
        </p:grpSpPr>
        <p:sp>
          <p:nvSpPr>
            <p:cNvPr id="58386" name="Line 18"/>
            <p:cNvSpPr>
              <a:spLocks noChangeShapeType="1"/>
            </p:cNvSpPr>
            <p:nvPr/>
          </p:nvSpPr>
          <p:spPr bwMode="auto">
            <a:xfrm flipH="1">
              <a:off x="2266" y="1971"/>
              <a:ext cx="9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388" name="Text Box 20"/>
            <p:cNvSpPr txBox="1">
              <a:spLocks noChangeArrowheads="1"/>
            </p:cNvSpPr>
            <p:nvPr/>
          </p:nvSpPr>
          <p:spPr bwMode="auto">
            <a:xfrm>
              <a:off x="2242" y="2075"/>
              <a:ext cx="104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/>
                <a:t>Comptes-rendus</a:t>
              </a:r>
            </a:p>
          </p:txBody>
        </p:sp>
      </p:grpSp>
      <p:pic>
        <p:nvPicPr>
          <p:cNvPr id="58389" name="Picture 21" descr="mini opérate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688" y="1116013"/>
            <a:ext cx="895350" cy="26860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429" name="Rectangle 61"/>
          <p:cNvSpPr>
            <a:spLocks noChangeArrowheads="1"/>
          </p:cNvSpPr>
          <p:nvPr/>
        </p:nvSpPr>
        <p:spPr bwMode="auto">
          <a:xfrm>
            <a:off x="2481263" y="1300163"/>
            <a:ext cx="1008062" cy="20891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8430" name="Text Box 62"/>
          <p:cNvSpPr txBox="1">
            <a:spLocks noChangeArrowheads="1"/>
          </p:cNvSpPr>
          <p:nvPr/>
        </p:nvSpPr>
        <p:spPr bwMode="auto">
          <a:xfrm rot="16200000">
            <a:off x="2031207" y="2016017"/>
            <a:ext cx="17986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PUPITRE OPERATEUR</a:t>
            </a:r>
          </a:p>
        </p:txBody>
      </p:sp>
      <p:grpSp>
        <p:nvGrpSpPr>
          <p:cNvPr id="58440" name="Group 72"/>
          <p:cNvGrpSpPr>
            <a:grpSpLocks/>
          </p:cNvGrpSpPr>
          <p:nvPr/>
        </p:nvGrpSpPr>
        <p:grpSpPr bwMode="auto">
          <a:xfrm>
            <a:off x="1056904" y="1328740"/>
            <a:ext cx="1165596" cy="738187"/>
            <a:chOff x="808" y="837"/>
            <a:chExt cx="592" cy="465"/>
          </a:xfrm>
        </p:grpSpPr>
        <p:sp>
          <p:nvSpPr>
            <p:cNvPr id="58432" name="Freeform 64"/>
            <p:cNvSpPr>
              <a:spLocks/>
            </p:cNvSpPr>
            <p:nvPr/>
          </p:nvSpPr>
          <p:spPr bwMode="auto">
            <a:xfrm rot="647058">
              <a:off x="808" y="1055"/>
              <a:ext cx="592" cy="169"/>
            </a:xfrm>
            <a:custGeom>
              <a:avLst/>
              <a:gdLst>
                <a:gd name="T0" fmla="*/ 0 w 736"/>
                <a:gd name="T1" fmla="*/ 177 h 177"/>
                <a:gd name="T2" fmla="*/ 248 w 736"/>
                <a:gd name="T3" fmla="*/ 25 h 177"/>
                <a:gd name="T4" fmla="*/ 576 w 736"/>
                <a:gd name="T5" fmla="*/ 25 h 177"/>
                <a:gd name="T6" fmla="*/ 736 w 736"/>
                <a:gd name="T7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6" h="177">
                  <a:moveTo>
                    <a:pt x="0" y="177"/>
                  </a:moveTo>
                  <a:cubicBezTo>
                    <a:pt x="76" y="113"/>
                    <a:pt x="152" y="50"/>
                    <a:pt x="248" y="25"/>
                  </a:cubicBezTo>
                  <a:cubicBezTo>
                    <a:pt x="344" y="0"/>
                    <a:pt x="495" y="17"/>
                    <a:pt x="576" y="25"/>
                  </a:cubicBezTo>
                  <a:cubicBezTo>
                    <a:pt x="657" y="33"/>
                    <a:pt x="696" y="53"/>
                    <a:pt x="736" y="7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4" name="Text Box 66"/>
            <p:cNvSpPr txBox="1">
              <a:spLocks noChangeArrowheads="1"/>
            </p:cNvSpPr>
            <p:nvPr/>
          </p:nvSpPr>
          <p:spPr bwMode="auto">
            <a:xfrm>
              <a:off x="810" y="837"/>
              <a:ext cx="54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 dirty="0" smtClean="0"/>
                <a:t>ordres</a:t>
              </a:r>
            </a:p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fr-FR" sz="1400" b="1" dirty="0" smtClean="0"/>
                <a:t>consignes</a:t>
              </a:r>
              <a:endParaRPr lang="fr-FR" sz="1400" b="1" dirty="0"/>
            </a:p>
          </p:txBody>
        </p:sp>
      </p:grpSp>
      <p:grpSp>
        <p:nvGrpSpPr>
          <p:cNvPr id="58441" name="Group 73"/>
          <p:cNvGrpSpPr>
            <a:grpSpLocks/>
          </p:cNvGrpSpPr>
          <p:nvPr/>
        </p:nvGrpSpPr>
        <p:grpSpPr bwMode="auto">
          <a:xfrm>
            <a:off x="917575" y="2768604"/>
            <a:ext cx="1714500" cy="642938"/>
            <a:chOff x="578" y="1744"/>
            <a:chExt cx="1080" cy="405"/>
          </a:xfrm>
        </p:grpSpPr>
        <p:sp>
          <p:nvSpPr>
            <p:cNvPr id="58433" name="Freeform 65"/>
            <p:cNvSpPr>
              <a:spLocks/>
            </p:cNvSpPr>
            <p:nvPr/>
          </p:nvSpPr>
          <p:spPr bwMode="auto">
            <a:xfrm rot="21182823" flipV="1">
              <a:off x="800" y="1744"/>
              <a:ext cx="600" cy="167"/>
            </a:xfrm>
            <a:custGeom>
              <a:avLst/>
              <a:gdLst>
                <a:gd name="T0" fmla="*/ 0 w 736"/>
                <a:gd name="T1" fmla="*/ 177 h 177"/>
                <a:gd name="T2" fmla="*/ 248 w 736"/>
                <a:gd name="T3" fmla="*/ 25 h 177"/>
                <a:gd name="T4" fmla="*/ 576 w 736"/>
                <a:gd name="T5" fmla="*/ 25 h 177"/>
                <a:gd name="T6" fmla="*/ 736 w 736"/>
                <a:gd name="T7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6" h="177">
                  <a:moveTo>
                    <a:pt x="0" y="177"/>
                  </a:moveTo>
                  <a:cubicBezTo>
                    <a:pt x="76" y="113"/>
                    <a:pt x="152" y="50"/>
                    <a:pt x="248" y="25"/>
                  </a:cubicBezTo>
                  <a:cubicBezTo>
                    <a:pt x="344" y="0"/>
                    <a:pt x="495" y="17"/>
                    <a:pt x="576" y="25"/>
                  </a:cubicBezTo>
                  <a:cubicBezTo>
                    <a:pt x="657" y="33"/>
                    <a:pt x="696" y="53"/>
                    <a:pt x="736" y="7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stealth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435" name="Text Box 67"/>
            <p:cNvSpPr txBox="1">
              <a:spLocks noChangeArrowheads="1"/>
            </p:cNvSpPr>
            <p:nvPr/>
          </p:nvSpPr>
          <p:spPr bwMode="auto">
            <a:xfrm>
              <a:off x="578" y="1955"/>
              <a:ext cx="108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 err="1" smtClean="0"/>
                <a:t>Comptes-rendus</a:t>
              </a:r>
              <a:endParaRPr lang="fr-FR" sz="1400" b="1" dirty="0"/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4597401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 Communiquer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tructure de communication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space réservé du contenu 4"/>
          <p:cNvSpPr txBox="1">
            <a:spLocks/>
          </p:cNvSpPr>
          <p:nvPr/>
        </p:nvSpPr>
        <p:spPr>
          <a:xfrm>
            <a:off x="519329" y="3918328"/>
            <a:ext cx="8624671" cy="696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1800" dirty="0">
                <a:ea typeface="Segoe UI" panose="020B0502040204020203" pitchFamily="34" charset="0"/>
              </a:rPr>
              <a:t>Les ordres sont transmis à la PC par l’intermédiaire de boutons poussoirs, sélecteurs, claviers, pavés numériques</a:t>
            </a:r>
            <a:r>
              <a:rPr lang="fr-FR" sz="1800" dirty="0" smtClean="0">
                <a:ea typeface="Segoe UI" panose="020B0502040204020203" pitchFamily="34" charset="0"/>
              </a:rPr>
              <a:t>…</a:t>
            </a: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28" name="Espace réservé du contenu 4"/>
          <p:cNvSpPr txBox="1">
            <a:spLocks/>
          </p:cNvSpPr>
          <p:nvPr/>
        </p:nvSpPr>
        <p:spPr>
          <a:xfrm>
            <a:off x="519329" y="4615032"/>
            <a:ext cx="8624671" cy="696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1800" dirty="0">
                <a:ea typeface="Segoe UI" panose="020B0502040204020203" pitchFamily="34" charset="0"/>
              </a:rPr>
              <a:t>Les </a:t>
            </a:r>
            <a:r>
              <a:rPr lang="fr-FR" sz="1800" dirty="0" err="1">
                <a:ea typeface="Segoe UI" panose="020B0502040204020203" pitchFamily="34" charset="0"/>
              </a:rPr>
              <a:t>comptes-rendus</a:t>
            </a:r>
            <a:r>
              <a:rPr lang="fr-FR" sz="1800" dirty="0">
                <a:ea typeface="Segoe UI" panose="020B0502040204020203" pitchFamily="34" charset="0"/>
              </a:rPr>
              <a:t> sont transmis à l’opérateur par l’intermédiaire de voyants, </a:t>
            </a:r>
            <a:r>
              <a:rPr lang="fr-FR" sz="1800" dirty="0" smtClean="0">
                <a:ea typeface="Segoe UI" panose="020B0502040204020203" pitchFamily="34" charset="0"/>
              </a:rPr>
              <a:t>d’afficheurs digitaux, d’écrans…</a:t>
            </a:r>
            <a:endParaRPr lang="fr-FR" sz="1800" dirty="0">
              <a:ea typeface="Segoe UI" panose="020B0502040204020203" pitchFamily="34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fr-FR" sz="1800" b="1" dirty="0" smtClean="0"/>
          </a:p>
          <a:p>
            <a:pPr marL="0" indent="0">
              <a:spcBef>
                <a:spcPts val="500"/>
              </a:spcBef>
              <a:buNone/>
            </a:pP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29" name="Espace réservé du contenu 4"/>
          <p:cNvSpPr txBox="1">
            <a:spLocks/>
          </p:cNvSpPr>
          <p:nvPr/>
        </p:nvSpPr>
        <p:spPr>
          <a:xfrm>
            <a:off x="519328" y="5387603"/>
            <a:ext cx="8624671" cy="6967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</a:t>
            </a:r>
            <a:r>
              <a:rPr lang="fr-FR" sz="1800" dirty="0">
                <a:ea typeface="Segoe UI" panose="020B0502040204020203" pitchFamily="34" charset="0"/>
              </a:rPr>
              <a:t>Tous ces composants sont placés sur une console de dialogue appelée aussi  </a:t>
            </a:r>
            <a:r>
              <a:rPr lang="fr-FR" sz="1800" b="1" dirty="0">
                <a:ea typeface="Segoe UI" panose="020B0502040204020203" pitchFamily="34" charset="0"/>
              </a:rPr>
              <a:t>pupitre </a:t>
            </a:r>
            <a:r>
              <a:rPr lang="fr-FR" sz="1800" b="1" dirty="0" smtClean="0">
                <a:ea typeface="Segoe UI" panose="020B0502040204020203" pitchFamily="34" charset="0"/>
              </a:rPr>
              <a:t>opérateur.</a:t>
            </a:r>
            <a:endParaRPr lang="fr-FR" sz="2000" b="1" dirty="0" smtClean="0"/>
          </a:p>
          <a:p>
            <a:pPr>
              <a:spcBef>
                <a:spcPts val="500"/>
              </a:spcBef>
            </a:pPr>
            <a:endParaRPr lang="fr-FR" sz="2000" b="1" dirty="0" smtClean="0"/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27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9" grpId="0" animBg="1"/>
      <p:bldP spid="58430" grpId="0"/>
      <p:bldP spid="26" grpId="0"/>
      <p:bldP spid="28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212698" y="862014"/>
            <a:ext cx="9113044" cy="5349273"/>
            <a:chOff x="170658" y="862013"/>
            <a:chExt cx="9113044" cy="5349272"/>
          </a:xfrm>
        </p:grpSpPr>
        <p:pic>
          <p:nvPicPr>
            <p:cNvPr id="13326" name="Picture 14" descr="mini opérateu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92" y="4626960"/>
              <a:ext cx="528638" cy="158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008064" y="2797176"/>
              <a:ext cx="431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>
              <a:off x="1033464" y="3517901"/>
              <a:ext cx="431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922968" y="2424113"/>
              <a:ext cx="647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/>
                <a:t>ordres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705832" y="3749217"/>
              <a:ext cx="89376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dirty="0"/>
                <a:t>Comptes rendus</a:t>
              </a:r>
            </a:p>
          </p:txBody>
        </p:sp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1760539" y="1789113"/>
              <a:ext cx="1655763" cy="27368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976439" y="2654301"/>
              <a:ext cx="1239838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 dirty="0"/>
                <a:t>Partie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b="1" dirty="0"/>
                <a:t>Commande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i="1" dirty="0"/>
                <a:t>Traiter les informations</a:t>
              </a:r>
              <a:endParaRPr lang="fr-FR" sz="2000" i="1" dirty="0"/>
            </a:p>
            <a:p>
              <a:pPr algn="ctr">
                <a:spcBef>
                  <a:spcPct val="50000"/>
                </a:spcBef>
              </a:pPr>
              <a:endParaRPr lang="fr-FR" sz="2000" b="1" dirty="0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1473202" y="2222501"/>
              <a:ext cx="576263" cy="180181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 rot="16200000">
              <a:off x="838202" y="2857828"/>
              <a:ext cx="179705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 dirty="0"/>
                <a:t>Interface de communication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 rot="5400000">
              <a:off x="2300289" y="3843338"/>
              <a:ext cx="576263" cy="15113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1838327" y="4311652"/>
              <a:ext cx="150812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/>
                <a:t>Interface de communication</a:t>
              </a:r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2552702" y="5029201"/>
              <a:ext cx="0" cy="5762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1846264" y="5678488"/>
              <a:ext cx="136683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/>
                <a:t>Vers autres PC</a:t>
              </a:r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128964" y="3157538"/>
              <a:ext cx="720725" cy="10795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fr-FR" sz="1400" b="1" dirty="0" smtClean="0"/>
                <a:t>Interface</a:t>
              </a:r>
            </a:p>
            <a:p>
              <a:pPr algn="ctr"/>
              <a:r>
                <a:rPr lang="fr-FR" sz="1400" b="1" dirty="0" smtClean="0"/>
                <a:t> d’entrée</a:t>
              </a:r>
              <a:endParaRPr lang="fr-FR" sz="1400" b="1" dirty="0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3128964" y="1933576"/>
              <a:ext cx="720725" cy="10795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/>
              <a:r>
                <a:rPr lang="fr-FR" sz="1400" b="1" dirty="0"/>
                <a:t>Interface</a:t>
              </a:r>
            </a:p>
            <a:p>
              <a:pPr algn="ctr"/>
              <a:r>
                <a:rPr lang="fr-FR" sz="1400" b="1" dirty="0"/>
                <a:t> </a:t>
              </a:r>
              <a:r>
                <a:rPr lang="fr-FR" sz="1400" b="1" dirty="0" smtClean="0"/>
                <a:t>de sortie</a:t>
              </a:r>
              <a:endParaRPr lang="fr-FR" sz="1400" b="1" dirty="0"/>
            </a:p>
          </p:txBody>
        </p:sp>
        <p:sp>
          <p:nvSpPr>
            <p:cNvPr id="13374" name="Text Box 62"/>
            <p:cNvSpPr txBox="1">
              <a:spLocks noChangeArrowheads="1"/>
            </p:cNvSpPr>
            <p:nvPr/>
          </p:nvSpPr>
          <p:spPr bwMode="auto">
            <a:xfrm>
              <a:off x="6691314" y="5008563"/>
              <a:ext cx="259238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 dirty="0"/>
                <a:t>Matière d’œuvre (MO) + valeur </a:t>
              </a:r>
              <a:r>
                <a:rPr lang="fr-FR" sz="1400" b="1" dirty="0" smtClean="0"/>
                <a:t>ajoutée </a:t>
              </a:r>
              <a:r>
                <a:rPr lang="fr-FR" sz="1400" b="1" dirty="0"/>
                <a:t>(VA)</a:t>
              </a:r>
            </a:p>
            <a:p>
              <a:pPr algn="ctr">
                <a:spcBef>
                  <a:spcPct val="50000"/>
                </a:spcBef>
              </a:pPr>
              <a:r>
                <a:rPr lang="fr-FR" sz="1200" i="1" dirty="0"/>
                <a:t>Barquettes rangées dans carton</a:t>
              </a:r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8134352" y="2724151"/>
              <a:ext cx="360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7342189" y="1860551"/>
              <a:ext cx="787400" cy="17192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1" name="Line 49"/>
            <p:cNvSpPr>
              <a:spLocks noChangeShapeType="1"/>
            </p:cNvSpPr>
            <p:nvPr/>
          </p:nvSpPr>
          <p:spPr bwMode="auto">
            <a:xfrm flipV="1">
              <a:off x="7126289" y="2725738"/>
              <a:ext cx="217488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5470527" y="1862138"/>
              <a:ext cx="576263" cy="172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3" name="Text Box 51"/>
            <p:cNvSpPr txBox="1">
              <a:spLocks noChangeArrowheads="1"/>
            </p:cNvSpPr>
            <p:nvPr/>
          </p:nvSpPr>
          <p:spPr bwMode="auto">
            <a:xfrm rot="16200000">
              <a:off x="4935539" y="2465895"/>
              <a:ext cx="165735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 dirty="0"/>
                <a:t>ACTIONNEUR</a:t>
              </a:r>
            </a:p>
            <a:p>
              <a:pPr algn="ctr">
                <a:spcBef>
                  <a:spcPct val="50000"/>
                </a:spcBef>
              </a:pPr>
              <a:r>
                <a:rPr lang="fr-FR" sz="1200" i="1" dirty="0"/>
                <a:t>Transformer l’énergie</a:t>
              </a: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6334127" y="1862138"/>
              <a:ext cx="792163" cy="1727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65" name="Text Box 53"/>
            <p:cNvSpPr txBox="1">
              <a:spLocks noChangeArrowheads="1"/>
            </p:cNvSpPr>
            <p:nvPr/>
          </p:nvSpPr>
          <p:spPr bwMode="auto">
            <a:xfrm rot="16200000">
              <a:off x="5927727" y="2407886"/>
              <a:ext cx="1585913" cy="6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 dirty="0"/>
                <a:t>TRANSMISSION</a:t>
              </a:r>
            </a:p>
            <a:p>
              <a:pPr algn="ctr">
                <a:spcBef>
                  <a:spcPct val="50000"/>
                </a:spcBef>
              </a:pPr>
              <a:r>
                <a:rPr lang="fr-FR" sz="1400" b="1" dirty="0"/>
                <a:t> MECANIQUE</a:t>
              </a:r>
            </a:p>
          </p:txBody>
        </p:sp>
        <p:sp>
          <p:nvSpPr>
            <p:cNvPr id="13366" name="Text Box 54"/>
            <p:cNvSpPr txBox="1">
              <a:spLocks noChangeArrowheads="1"/>
            </p:cNvSpPr>
            <p:nvPr/>
          </p:nvSpPr>
          <p:spPr bwMode="auto">
            <a:xfrm rot="16200000">
              <a:off x="6950077" y="2394457"/>
              <a:ext cx="15128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400" b="1"/>
                <a:t>EFFECTEUR</a:t>
              </a:r>
            </a:p>
            <a:p>
              <a:pPr algn="ctr">
                <a:spcBef>
                  <a:spcPct val="50000"/>
                </a:spcBef>
              </a:pPr>
              <a:r>
                <a:rPr lang="fr-FR" sz="1200" i="1"/>
                <a:t>Agir sur le produit</a:t>
              </a:r>
            </a:p>
          </p:txBody>
        </p:sp>
        <p:sp>
          <p:nvSpPr>
            <p:cNvPr id="13367" name="Text Box 55"/>
            <p:cNvSpPr txBox="1">
              <a:spLocks noChangeArrowheads="1"/>
            </p:cNvSpPr>
            <p:nvPr/>
          </p:nvSpPr>
          <p:spPr bwMode="auto">
            <a:xfrm rot="16200000">
              <a:off x="8087718" y="2364509"/>
              <a:ext cx="122396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r>
                <a:rPr lang="fr-FR" sz="1400" dirty="0"/>
                <a:t>Action sur le produit</a:t>
              </a:r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 flipV="1">
              <a:off x="6118227" y="2725738"/>
              <a:ext cx="2159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70" name="Text Box 58"/>
            <p:cNvSpPr txBox="1">
              <a:spLocks noChangeArrowheads="1"/>
            </p:cNvSpPr>
            <p:nvPr/>
          </p:nvSpPr>
          <p:spPr bwMode="auto">
            <a:xfrm rot="16200000">
              <a:off x="5502277" y="2618195"/>
              <a:ext cx="13652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/>
                <a:t>Énergie    utile  </a:t>
              </a:r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>
              <a:off x="8725893" y="1475747"/>
              <a:ext cx="12700" cy="3392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6757989" y="862013"/>
              <a:ext cx="248443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fr-FR" sz="1400" b="1" dirty="0"/>
                <a:t>Matière d’œuvre (MO)</a:t>
              </a:r>
            </a:p>
            <a:p>
              <a:pPr algn="ctr">
                <a:spcBef>
                  <a:spcPct val="50000"/>
                </a:spcBef>
              </a:pPr>
              <a:r>
                <a:rPr lang="fr-FR" sz="1200" i="1" dirty="0"/>
                <a:t>Carton vide, barquettes séparées</a:t>
              </a:r>
            </a:p>
          </p:txBody>
        </p:sp>
        <p:sp>
          <p:nvSpPr>
            <p:cNvPr id="13379" name="Rectangle 67"/>
            <p:cNvSpPr>
              <a:spLocks noChangeArrowheads="1"/>
            </p:cNvSpPr>
            <p:nvPr/>
          </p:nvSpPr>
          <p:spPr bwMode="auto">
            <a:xfrm>
              <a:off x="5902327" y="3662363"/>
              <a:ext cx="1295400" cy="10604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380" name="Text Box 68"/>
            <p:cNvSpPr txBox="1">
              <a:spLocks noChangeArrowheads="1"/>
            </p:cNvSpPr>
            <p:nvPr/>
          </p:nvSpPr>
          <p:spPr bwMode="auto">
            <a:xfrm>
              <a:off x="5973764" y="3733801"/>
              <a:ext cx="1150938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/>
                <a:t>CAPTEUR</a:t>
              </a:r>
              <a:endParaRPr lang="fr-FR" sz="1400" dirty="0"/>
            </a:p>
            <a:p>
              <a:pPr algn="ctr">
                <a:spcBef>
                  <a:spcPct val="50000"/>
                </a:spcBef>
              </a:pPr>
              <a:r>
                <a:rPr lang="fr-FR" sz="1200" i="1" dirty="0" smtClean="0"/>
                <a:t>Saisir et convertir une information</a:t>
              </a:r>
              <a:endParaRPr lang="fr-FR" sz="1200" b="1" i="1" dirty="0"/>
            </a:p>
          </p:txBody>
        </p:sp>
        <p:sp>
          <p:nvSpPr>
            <p:cNvPr id="13382" name="Line 70"/>
            <p:cNvSpPr>
              <a:spLocks noChangeShapeType="1"/>
            </p:cNvSpPr>
            <p:nvPr/>
          </p:nvSpPr>
          <p:spPr bwMode="auto">
            <a:xfrm flipH="1">
              <a:off x="3957639" y="4094163"/>
              <a:ext cx="1800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 flipH="1">
              <a:off x="7197727" y="4094163"/>
              <a:ext cx="12239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84" name="Text Box 72"/>
            <p:cNvSpPr txBox="1">
              <a:spLocks noChangeArrowheads="1"/>
            </p:cNvSpPr>
            <p:nvPr/>
          </p:nvSpPr>
          <p:spPr bwMode="auto">
            <a:xfrm>
              <a:off x="4244977" y="3806826"/>
              <a:ext cx="13684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/>
                <a:t>Comptes-rendus</a:t>
              </a:r>
            </a:p>
          </p:txBody>
        </p:sp>
        <p:sp>
          <p:nvSpPr>
            <p:cNvPr id="13396" name="Rectangle 84"/>
            <p:cNvSpPr>
              <a:spLocks noChangeArrowheads="1"/>
            </p:cNvSpPr>
            <p:nvPr/>
          </p:nvSpPr>
          <p:spPr bwMode="auto">
            <a:xfrm rot="16200000">
              <a:off x="3886202" y="2438400"/>
              <a:ext cx="1800225" cy="5762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fr-FR" sz="1400" b="1" dirty="0"/>
                <a:t>PREACTIONNEUR</a:t>
              </a:r>
            </a:p>
            <a:p>
              <a:pPr algn="ctr"/>
              <a:r>
                <a:rPr lang="fr-FR" sz="1200" i="1" dirty="0"/>
                <a:t>Distribuer l’énergie</a:t>
              </a:r>
            </a:p>
          </p:txBody>
        </p:sp>
        <p:sp>
          <p:nvSpPr>
            <p:cNvPr id="13397" name="Line 85"/>
            <p:cNvSpPr>
              <a:spLocks noChangeShapeType="1"/>
            </p:cNvSpPr>
            <p:nvPr/>
          </p:nvSpPr>
          <p:spPr bwMode="auto">
            <a:xfrm>
              <a:off x="5110164" y="2727326"/>
              <a:ext cx="2873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98" name="Line 86"/>
            <p:cNvSpPr>
              <a:spLocks noChangeShapeType="1"/>
            </p:cNvSpPr>
            <p:nvPr/>
          </p:nvSpPr>
          <p:spPr bwMode="auto">
            <a:xfrm>
              <a:off x="4102102" y="2727326"/>
              <a:ext cx="360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99" name="Line 87"/>
            <p:cNvSpPr>
              <a:spLocks noChangeShapeType="1"/>
            </p:cNvSpPr>
            <p:nvPr/>
          </p:nvSpPr>
          <p:spPr bwMode="auto">
            <a:xfrm>
              <a:off x="4821239" y="1573213"/>
              <a:ext cx="0" cy="2532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00" name="Text Box 88"/>
            <p:cNvSpPr txBox="1">
              <a:spLocks noChangeArrowheads="1"/>
            </p:cNvSpPr>
            <p:nvPr/>
          </p:nvSpPr>
          <p:spPr bwMode="auto">
            <a:xfrm>
              <a:off x="4173539" y="1430338"/>
              <a:ext cx="1439863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fr-FR" sz="1200"/>
                <a:t>Source d’énergie</a:t>
              </a:r>
            </a:p>
          </p:txBody>
        </p:sp>
        <p:sp>
          <p:nvSpPr>
            <p:cNvPr id="13401" name="Text Box 89"/>
            <p:cNvSpPr txBox="1">
              <a:spLocks noChangeArrowheads="1"/>
            </p:cNvSpPr>
            <p:nvPr/>
          </p:nvSpPr>
          <p:spPr bwMode="auto">
            <a:xfrm>
              <a:off x="3886202" y="2438401"/>
              <a:ext cx="7207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sz="1200"/>
                <a:t>Ordres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fr-FR" sz="1200"/>
            </a:p>
          </p:txBody>
        </p:sp>
        <p:sp>
          <p:nvSpPr>
            <p:cNvPr id="13402" name="Text Box 90"/>
            <p:cNvSpPr txBox="1">
              <a:spLocks noChangeArrowheads="1"/>
            </p:cNvSpPr>
            <p:nvPr/>
          </p:nvSpPr>
          <p:spPr bwMode="auto">
            <a:xfrm rot="16200000">
              <a:off x="4363080" y="2467495"/>
              <a:ext cx="1727200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 sz="1200" dirty="0"/>
                <a:t>Energie   distribuée</a:t>
              </a:r>
            </a:p>
          </p:txBody>
        </p:sp>
        <p:sp>
          <p:nvSpPr>
            <p:cNvPr id="13403" name="Text Box 91"/>
            <p:cNvSpPr txBox="1">
              <a:spLocks noChangeArrowheads="1"/>
            </p:cNvSpPr>
            <p:nvPr/>
          </p:nvSpPr>
          <p:spPr bwMode="auto">
            <a:xfrm>
              <a:off x="7342189" y="3806826"/>
              <a:ext cx="1008063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/>
                <a:t>événement</a:t>
              </a:r>
              <a:endParaRPr lang="fr-FR" sz="1200" dirty="0"/>
            </a:p>
          </p:txBody>
        </p:sp>
        <p:grpSp>
          <p:nvGrpSpPr>
            <p:cNvPr id="13441" name="Group 129"/>
            <p:cNvGrpSpPr>
              <a:grpSpLocks/>
            </p:cNvGrpSpPr>
            <p:nvPr/>
          </p:nvGrpSpPr>
          <p:grpSpPr bwMode="auto">
            <a:xfrm>
              <a:off x="271464" y="2430463"/>
              <a:ext cx="703263" cy="1327150"/>
              <a:chOff x="1107" y="819"/>
              <a:chExt cx="635" cy="1316"/>
            </a:xfrm>
          </p:grpSpPr>
          <p:sp>
            <p:nvSpPr>
              <p:cNvPr id="13442" name="Rectangle 130"/>
              <p:cNvSpPr>
                <a:spLocks noChangeArrowheads="1"/>
              </p:cNvSpPr>
              <p:nvPr/>
            </p:nvSpPr>
            <p:spPr bwMode="auto">
              <a:xfrm>
                <a:off x="1107" y="819"/>
                <a:ext cx="635" cy="13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443" name="Text Box 131"/>
              <p:cNvSpPr txBox="1">
                <a:spLocks noChangeArrowheads="1"/>
              </p:cNvSpPr>
              <p:nvPr/>
            </p:nvSpPr>
            <p:spPr bwMode="auto">
              <a:xfrm rot="16200000">
                <a:off x="828" y="1265"/>
                <a:ext cx="1133" cy="41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sz="1200" b="1"/>
                  <a:t>PUPITRE OPERATEUR</a:t>
                </a:r>
              </a:p>
            </p:txBody>
          </p:sp>
        </p:grpSp>
        <p:sp>
          <p:nvSpPr>
            <p:cNvPr id="13444" name="Freeform 132"/>
            <p:cNvSpPr>
              <a:spLocks/>
            </p:cNvSpPr>
            <p:nvPr/>
          </p:nvSpPr>
          <p:spPr bwMode="auto">
            <a:xfrm rot="16476530">
              <a:off x="-165098" y="4176713"/>
              <a:ext cx="939800" cy="268288"/>
            </a:xfrm>
            <a:custGeom>
              <a:avLst/>
              <a:gdLst>
                <a:gd name="T0" fmla="*/ 0 w 736"/>
                <a:gd name="T1" fmla="*/ 177 h 177"/>
                <a:gd name="T2" fmla="*/ 248 w 736"/>
                <a:gd name="T3" fmla="*/ 25 h 177"/>
                <a:gd name="T4" fmla="*/ 576 w 736"/>
                <a:gd name="T5" fmla="*/ 25 h 177"/>
                <a:gd name="T6" fmla="*/ 736 w 736"/>
                <a:gd name="T7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6" h="177">
                  <a:moveTo>
                    <a:pt x="0" y="177"/>
                  </a:moveTo>
                  <a:cubicBezTo>
                    <a:pt x="76" y="113"/>
                    <a:pt x="152" y="50"/>
                    <a:pt x="248" y="25"/>
                  </a:cubicBezTo>
                  <a:cubicBezTo>
                    <a:pt x="344" y="0"/>
                    <a:pt x="495" y="17"/>
                    <a:pt x="576" y="25"/>
                  </a:cubicBezTo>
                  <a:cubicBezTo>
                    <a:pt x="657" y="33"/>
                    <a:pt x="696" y="53"/>
                    <a:pt x="736" y="7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45" name="Freeform 133"/>
            <p:cNvSpPr>
              <a:spLocks/>
            </p:cNvSpPr>
            <p:nvPr/>
          </p:nvSpPr>
          <p:spPr bwMode="auto">
            <a:xfrm rot="15908537" flipV="1">
              <a:off x="279402" y="4152900"/>
              <a:ext cx="952500" cy="265113"/>
            </a:xfrm>
            <a:custGeom>
              <a:avLst/>
              <a:gdLst>
                <a:gd name="T0" fmla="*/ 0 w 736"/>
                <a:gd name="T1" fmla="*/ 177 h 177"/>
                <a:gd name="T2" fmla="*/ 248 w 736"/>
                <a:gd name="T3" fmla="*/ 25 h 177"/>
                <a:gd name="T4" fmla="*/ 576 w 736"/>
                <a:gd name="T5" fmla="*/ 25 h 177"/>
                <a:gd name="T6" fmla="*/ 736 w 736"/>
                <a:gd name="T7" fmla="*/ 7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6" h="177">
                  <a:moveTo>
                    <a:pt x="0" y="177"/>
                  </a:moveTo>
                  <a:cubicBezTo>
                    <a:pt x="76" y="113"/>
                    <a:pt x="152" y="50"/>
                    <a:pt x="248" y="25"/>
                  </a:cubicBezTo>
                  <a:cubicBezTo>
                    <a:pt x="344" y="0"/>
                    <a:pt x="495" y="17"/>
                    <a:pt x="576" y="25"/>
                  </a:cubicBezTo>
                  <a:cubicBezTo>
                    <a:pt x="657" y="33"/>
                    <a:pt x="696" y="53"/>
                    <a:pt x="736" y="73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stealth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46" name="Text Box 134"/>
            <p:cNvSpPr txBox="1">
              <a:spLocks noChangeArrowheads="1"/>
            </p:cNvSpPr>
            <p:nvPr/>
          </p:nvSpPr>
          <p:spPr bwMode="auto">
            <a:xfrm rot="16200000">
              <a:off x="-93257" y="4150526"/>
              <a:ext cx="96439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/>
                <a:t>consignes</a:t>
              </a:r>
              <a:endParaRPr lang="fr-FR" sz="1200" dirty="0"/>
            </a:p>
          </p:txBody>
        </p:sp>
      </p:grp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4597401" y="85064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synthèse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144" descr="A RETENIR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48372" r="62192" b="27649"/>
          <a:stretch>
            <a:fillRect/>
          </a:stretch>
        </p:blipFill>
        <p:spPr bwMode="auto">
          <a:xfrm>
            <a:off x="2057402" y="173039"/>
            <a:ext cx="392113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676728" y="4501014"/>
            <a:ext cx="893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dirty="0"/>
              <a:t>Comptes rendus</a:t>
            </a:r>
          </a:p>
        </p:txBody>
      </p:sp>
      <p:sp>
        <p:nvSpPr>
          <p:cNvPr id="4" name="Arc 3"/>
          <p:cNvSpPr/>
          <p:nvPr/>
        </p:nvSpPr>
        <p:spPr>
          <a:xfrm>
            <a:off x="1612708" y="186213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430980" y="1154401"/>
            <a:ext cx="8683305" cy="2583841"/>
            <a:chOff x="430980" y="1154401"/>
            <a:chExt cx="8683305" cy="2583841"/>
          </a:xfrm>
        </p:grpSpPr>
        <p:sp>
          <p:nvSpPr>
            <p:cNvPr id="6" name="Ellipse 5"/>
            <p:cNvSpPr/>
            <p:nvPr/>
          </p:nvSpPr>
          <p:spPr>
            <a:xfrm>
              <a:off x="2959939" y="1294914"/>
              <a:ext cx="6154346" cy="2443328"/>
            </a:xfrm>
            <a:custGeom>
              <a:avLst/>
              <a:gdLst>
                <a:gd name="connsiteX0" fmla="*/ 0 w 5852755"/>
                <a:gd name="connsiteY0" fmla="*/ 1140933 h 2281866"/>
                <a:gd name="connsiteX1" fmla="*/ 2926378 w 5852755"/>
                <a:gd name="connsiteY1" fmla="*/ 0 h 2281866"/>
                <a:gd name="connsiteX2" fmla="*/ 5852756 w 5852755"/>
                <a:gd name="connsiteY2" fmla="*/ 1140933 h 2281866"/>
                <a:gd name="connsiteX3" fmla="*/ 2926378 w 5852755"/>
                <a:gd name="connsiteY3" fmla="*/ 2281866 h 2281866"/>
                <a:gd name="connsiteX4" fmla="*/ 0 w 5852755"/>
                <a:gd name="connsiteY4" fmla="*/ 1140933 h 2281866"/>
                <a:gd name="connsiteX0" fmla="*/ 0 w 6006992"/>
                <a:gd name="connsiteY0" fmla="*/ 599787 h 2334918"/>
                <a:gd name="connsiteX1" fmla="*/ 3080614 w 6006992"/>
                <a:gd name="connsiteY1" fmla="*/ 42748 h 2334918"/>
                <a:gd name="connsiteX2" fmla="*/ 6006992 w 6006992"/>
                <a:gd name="connsiteY2" fmla="*/ 1183681 h 2334918"/>
                <a:gd name="connsiteX3" fmla="*/ 3080614 w 6006992"/>
                <a:gd name="connsiteY3" fmla="*/ 2324614 h 2334918"/>
                <a:gd name="connsiteX4" fmla="*/ 0 w 6006992"/>
                <a:gd name="connsiteY4" fmla="*/ 599787 h 2334918"/>
                <a:gd name="connsiteX0" fmla="*/ 212871 w 6219863"/>
                <a:gd name="connsiteY0" fmla="*/ 612780 h 2347911"/>
                <a:gd name="connsiteX1" fmla="*/ 601136 w 6219863"/>
                <a:gd name="connsiteY1" fmla="*/ 221506 h 2347911"/>
                <a:gd name="connsiteX2" fmla="*/ 3293485 w 6219863"/>
                <a:gd name="connsiteY2" fmla="*/ 55741 h 2347911"/>
                <a:gd name="connsiteX3" fmla="*/ 6219863 w 6219863"/>
                <a:gd name="connsiteY3" fmla="*/ 1196674 h 2347911"/>
                <a:gd name="connsiteX4" fmla="*/ 3293485 w 6219863"/>
                <a:gd name="connsiteY4" fmla="*/ 2337607 h 2347911"/>
                <a:gd name="connsiteX5" fmla="*/ 212871 w 6219863"/>
                <a:gd name="connsiteY5" fmla="*/ 612780 h 2347911"/>
                <a:gd name="connsiteX0" fmla="*/ 224736 w 6187661"/>
                <a:gd name="connsiteY0" fmla="*/ 1020405 h 2338751"/>
                <a:gd name="connsiteX1" fmla="*/ 568934 w 6187661"/>
                <a:gd name="connsiteY1" fmla="*/ 221506 h 2338751"/>
                <a:gd name="connsiteX2" fmla="*/ 3261283 w 6187661"/>
                <a:gd name="connsiteY2" fmla="*/ 55741 h 2338751"/>
                <a:gd name="connsiteX3" fmla="*/ 6187661 w 6187661"/>
                <a:gd name="connsiteY3" fmla="*/ 1196674 h 2338751"/>
                <a:gd name="connsiteX4" fmla="*/ 3261283 w 6187661"/>
                <a:gd name="connsiteY4" fmla="*/ 2337607 h 2338751"/>
                <a:gd name="connsiteX5" fmla="*/ 224736 w 6187661"/>
                <a:gd name="connsiteY5" fmla="*/ 1020405 h 2338751"/>
                <a:gd name="connsiteX0" fmla="*/ 224736 w 6187661"/>
                <a:gd name="connsiteY0" fmla="*/ 1020405 h 2354363"/>
                <a:gd name="connsiteX1" fmla="*/ 568934 w 6187661"/>
                <a:gd name="connsiteY1" fmla="*/ 221506 h 2354363"/>
                <a:gd name="connsiteX2" fmla="*/ 3261283 w 6187661"/>
                <a:gd name="connsiteY2" fmla="*/ 55741 h 2354363"/>
                <a:gd name="connsiteX3" fmla="*/ 6187661 w 6187661"/>
                <a:gd name="connsiteY3" fmla="*/ 1196674 h 2354363"/>
                <a:gd name="connsiteX4" fmla="*/ 3261283 w 6187661"/>
                <a:gd name="connsiteY4" fmla="*/ 2337607 h 2354363"/>
                <a:gd name="connsiteX5" fmla="*/ 1196896 w 6187661"/>
                <a:gd name="connsiteY5" fmla="*/ 1818953 h 2354363"/>
                <a:gd name="connsiteX6" fmla="*/ 224736 w 6187661"/>
                <a:gd name="connsiteY6" fmla="*/ 1020405 h 2354363"/>
                <a:gd name="connsiteX0" fmla="*/ 1401 w 5964326"/>
                <a:gd name="connsiteY0" fmla="*/ 1095384 h 2429342"/>
                <a:gd name="connsiteX1" fmla="*/ 819324 w 5964326"/>
                <a:gd name="connsiteY1" fmla="*/ 87165 h 2429342"/>
                <a:gd name="connsiteX2" fmla="*/ 3037948 w 5964326"/>
                <a:gd name="connsiteY2" fmla="*/ 130720 h 2429342"/>
                <a:gd name="connsiteX3" fmla="*/ 5964326 w 5964326"/>
                <a:gd name="connsiteY3" fmla="*/ 1271653 h 2429342"/>
                <a:gd name="connsiteX4" fmla="*/ 3037948 w 5964326"/>
                <a:gd name="connsiteY4" fmla="*/ 2412586 h 2429342"/>
                <a:gd name="connsiteX5" fmla="*/ 973561 w 5964326"/>
                <a:gd name="connsiteY5" fmla="*/ 1893932 h 2429342"/>
                <a:gd name="connsiteX6" fmla="*/ 1401 w 5964326"/>
                <a:gd name="connsiteY6" fmla="*/ 1095384 h 2429342"/>
                <a:gd name="connsiteX0" fmla="*/ 1023 w 6096150"/>
                <a:gd name="connsiteY0" fmla="*/ 908097 h 2429342"/>
                <a:gd name="connsiteX1" fmla="*/ 951148 w 6096150"/>
                <a:gd name="connsiteY1" fmla="*/ 87165 h 2429342"/>
                <a:gd name="connsiteX2" fmla="*/ 3169772 w 6096150"/>
                <a:gd name="connsiteY2" fmla="*/ 130720 h 2429342"/>
                <a:gd name="connsiteX3" fmla="*/ 6096150 w 6096150"/>
                <a:gd name="connsiteY3" fmla="*/ 1271653 h 2429342"/>
                <a:gd name="connsiteX4" fmla="*/ 3169772 w 6096150"/>
                <a:gd name="connsiteY4" fmla="*/ 2412586 h 2429342"/>
                <a:gd name="connsiteX5" fmla="*/ 1105385 w 6096150"/>
                <a:gd name="connsiteY5" fmla="*/ 1893932 h 2429342"/>
                <a:gd name="connsiteX6" fmla="*/ 1023 w 6096150"/>
                <a:gd name="connsiteY6" fmla="*/ 908097 h 2429342"/>
                <a:gd name="connsiteX0" fmla="*/ 1023 w 6110928"/>
                <a:gd name="connsiteY0" fmla="*/ 861481 h 2382726"/>
                <a:gd name="connsiteX1" fmla="*/ 951148 w 6110928"/>
                <a:gd name="connsiteY1" fmla="*/ 40549 h 2382726"/>
                <a:gd name="connsiteX2" fmla="*/ 3169772 w 6110928"/>
                <a:gd name="connsiteY2" fmla="*/ 84104 h 2382726"/>
                <a:gd name="connsiteX3" fmla="*/ 4256209 w 6110928"/>
                <a:gd name="connsiteY3" fmla="*/ 323712 h 2382726"/>
                <a:gd name="connsiteX4" fmla="*/ 6096150 w 6110928"/>
                <a:gd name="connsiteY4" fmla="*/ 1225037 h 2382726"/>
                <a:gd name="connsiteX5" fmla="*/ 3169772 w 6110928"/>
                <a:gd name="connsiteY5" fmla="*/ 2365970 h 2382726"/>
                <a:gd name="connsiteX6" fmla="*/ 1105385 w 6110928"/>
                <a:gd name="connsiteY6" fmla="*/ 1847316 h 2382726"/>
                <a:gd name="connsiteX7" fmla="*/ 1023 w 6110928"/>
                <a:gd name="connsiteY7" fmla="*/ 861481 h 2382726"/>
                <a:gd name="connsiteX0" fmla="*/ 1023 w 6179220"/>
                <a:gd name="connsiteY0" fmla="*/ 861481 h 2382726"/>
                <a:gd name="connsiteX1" fmla="*/ 951148 w 6179220"/>
                <a:gd name="connsiteY1" fmla="*/ 40549 h 2382726"/>
                <a:gd name="connsiteX2" fmla="*/ 3169772 w 6179220"/>
                <a:gd name="connsiteY2" fmla="*/ 84104 h 2382726"/>
                <a:gd name="connsiteX3" fmla="*/ 4256209 w 6179220"/>
                <a:gd name="connsiteY3" fmla="*/ 323712 h 2382726"/>
                <a:gd name="connsiteX4" fmla="*/ 5280777 w 6179220"/>
                <a:gd name="connsiteY4" fmla="*/ 662297 h 2382726"/>
                <a:gd name="connsiteX5" fmla="*/ 6096150 w 6179220"/>
                <a:gd name="connsiteY5" fmla="*/ 1225037 h 2382726"/>
                <a:gd name="connsiteX6" fmla="*/ 3169772 w 6179220"/>
                <a:gd name="connsiteY6" fmla="*/ 2365970 h 2382726"/>
                <a:gd name="connsiteX7" fmla="*/ 1105385 w 6179220"/>
                <a:gd name="connsiteY7" fmla="*/ 1847316 h 2382726"/>
                <a:gd name="connsiteX8" fmla="*/ 1023 w 6179220"/>
                <a:gd name="connsiteY8" fmla="*/ 861481 h 2382726"/>
                <a:gd name="connsiteX0" fmla="*/ 1023 w 6180851"/>
                <a:gd name="connsiteY0" fmla="*/ 861481 h 2382726"/>
                <a:gd name="connsiteX1" fmla="*/ 951148 w 6180851"/>
                <a:gd name="connsiteY1" fmla="*/ 40549 h 2382726"/>
                <a:gd name="connsiteX2" fmla="*/ 3169772 w 6180851"/>
                <a:gd name="connsiteY2" fmla="*/ 84104 h 2382726"/>
                <a:gd name="connsiteX3" fmla="*/ 4256209 w 6180851"/>
                <a:gd name="connsiteY3" fmla="*/ 323712 h 2382726"/>
                <a:gd name="connsiteX4" fmla="*/ 5302811 w 6180851"/>
                <a:gd name="connsiteY4" fmla="*/ 503585 h 2382726"/>
                <a:gd name="connsiteX5" fmla="*/ 6096150 w 6180851"/>
                <a:gd name="connsiteY5" fmla="*/ 1225037 h 2382726"/>
                <a:gd name="connsiteX6" fmla="*/ 3169772 w 6180851"/>
                <a:gd name="connsiteY6" fmla="*/ 2365970 h 2382726"/>
                <a:gd name="connsiteX7" fmla="*/ 1105385 w 6180851"/>
                <a:gd name="connsiteY7" fmla="*/ 1847316 h 2382726"/>
                <a:gd name="connsiteX8" fmla="*/ 1023 w 6180851"/>
                <a:gd name="connsiteY8" fmla="*/ 861481 h 2382726"/>
                <a:gd name="connsiteX0" fmla="*/ 1023 w 6180851"/>
                <a:gd name="connsiteY0" fmla="*/ 860067 h 2381312"/>
                <a:gd name="connsiteX1" fmla="*/ 951148 w 6180851"/>
                <a:gd name="connsiteY1" fmla="*/ 39135 h 2381312"/>
                <a:gd name="connsiteX2" fmla="*/ 3169772 w 6180851"/>
                <a:gd name="connsiteY2" fmla="*/ 82690 h 2381312"/>
                <a:gd name="connsiteX3" fmla="*/ 4278243 w 6180851"/>
                <a:gd name="connsiteY3" fmla="*/ 279975 h 2381312"/>
                <a:gd name="connsiteX4" fmla="*/ 5302811 w 6180851"/>
                <a:gd name="connsiteY4" fmla="*/ 502171 h 2381312"/>
                <a:gd name="connsiteX5" fmla="*/ 6096150 w 6180851"/>
                <a:gd name="connsiteY5" fmla="*/ 1223623 h 2381312"/>
                <a:gd name="connsiteX6" fmla="*/ 3169772 w 6180851"/>
                <a:gd name="connsiteY6" fmla="*/ 2364556 h 2381312"/>
                <a:gd name="connsiteX7" fmla="*/ 1105385 w 6180851"/>
                <a:gd name="connsiteY7" fmla="*/ 1845902 h 2381312"/>
                <a:gd name="connsiteX8" fmla="*/ 1023 w 6180851"/>
                <a:gd name="connsiteY8" fmla="*/ 860067 h 2381312"/>
                <a:gd name="connsiteX0" fmla="*/ 1023 w 6099361"/>
                <a:gd name="connsiteY0" fmla="*/ 860067 h 2364819"/>
                <a:gd name="connsiteX1" fmla="*/ 951148 w 6099361"/>
                <a:gd name="connsiteY1" fmla="*/ 39135 h 2364819"/>
                <a:gd name="connsiteX2" fmla="*/ 3169772 w 6099361"/>
                <a:gd name="connsiteY2" fmla="*/ 82690 h 2364819"/>
                <a:gd name="connsiteX3" fmla="*/ 4278243 w 6099361"/>
                <a:gd name="connsiteY3" fmla="*/ 279975 h 2364819"/>
                <a:gd name="connsiteX4" fmla="*/ 5302811 w 6099361"/>
                <a:gd name="connsiteY4" fmla="*/ 502171 h 2364819"/>
                <a:gd name="connsiteX5" fmla="*/ 6096150 w 6099361"/>
                <a:gd name="connsiteY5" fmla="*/ 1223623 h 2364819"/>
                <a:gd name="connsiteX6" fmla="*/ 5005356 w 6099361"/>
                <a:gd name="connsiteY6" fmla="*/ 1782447 h 2364819"/>
                <a:gd name="connsiteX7" fmla="*/ 3169772 w 6099361"/>
                <a:gd name="connsiteY7" fmla="*/ 2364556 h 2364819"/>
                <a:gd name="connsiteX8" fmla="*/ 1105385 w 6099361"/>
                <a:gd name="connsiteY8" fmla="*/ 1845902 h 2364819"/>
                <a:gd name="connsiteX9" fmla="*/ 1023 w 6099361"/>
                <a:gd name="connsiteY9" fmla="*/ 860067 h 2364819"/>
                <a:gd name="connsiteX0" fmla="*/ 1023 w 6099361"/>
                <a:gd name="connsiteY0" fmla="*/ 860067 h 2416501"/>
                <a:gd name="connsiteX1" fmla="*/ 951148 w 6099361"/>
                <a:gd name="connsiteY1" fmla="*/ 39135 h 2416501"/>
                <a:gd name="connsiteX2" fmla="*/ 3169772 w 6099361"/>
                <a:gd name="connsiteY2" fmla="*/ 82690 h 2416501"/>
                <a:gd name="connsiteX3" fmla="*/ 4278243 w 6099361"/>
                <a:gd name="connsiteY3" fmla="*/ 279975 h 2416501"/>
                <a:gd name="connsiteX4" fmla="*/ 5302811 w 6099361"/>
                <a:gd name="connsiteY4" fmla="*/ 502171 h 2416501"/>
                <a:gd name="connsiteX5" fmla="*/ 6096150 w 6099361"/>
                <a:gd name="connsiteY5" fmla="*/ 1223623 h 2416501"/>
                <a:gd name="connsiteX6" fmla="*/ 5137559 w 6099361"/>
                <a:gd name="connsiteY6" fmla="*/ 2269164 h 2416501"/>
                <a:gd name="connsiteX7" fmla="*/ 3169772 w 6099361"/>
                <a:gd name="connsiteY7" fmla="*/ 2364556 h 2416501"/>
                <a:gd name="connsiteX8" fmla="*/ 1105385 w 6099361"/>
                <a:gd name="connsiteY8" fmla="*/ 1845902 h 2416501"/>
                <a:gd name="connsiteX9" fmla="*/ 1023 w 6099361"/>
                <a:gd name="connsiteY9" fmla="*/ 860067 h 2416501"/>
                <a:gd name="connsiteX0" fmla="*/ 1023 w 6099361"/>
                <a:gd name="connsiteY0" fmla="*/ 860067 h 2355680"/>
                <a:gd name="connsiteX1" fmla="*/ 951148 w 6099361"/>
                <a:gd name="connsiteY1" fmla="*/ 39135 h 2355680"/>
                <a:gd name="connsiteX2" fmla="*/ 3169772 w 6099361"/>
                <a:gd name="connsiteY2" fmla="*/ 82690 h 2355680"/>
                <a:gd name="connsiteX3" fmla="*/ 4278243 w 6099361"/>
                <a:gd name="connsiteY3" fmla="*/ 279975 h 2355680"/>
                <a:gd name="connsiteX4" fmla="*/ 5302811 w 6099361"/>
                <a:gd name="connsiteY4" fmla="*/ 502171 h 2355680"/>
                <a:gd name="connsiteX5" fmla="*/ 6096150 w 6099361"/>
                <a:gd name="connsiteY5" fmla="*/ 1223623 h 2355680"/>
                <a:gd name="connsiteX6" fmla="*/ 5137559 w 6099361"/>
                <a:gd name="connsiteY6" fmla="*/ 2269164 h 2355680"/>
                <a:gd name="connsiteX7" fmla="*/ 3136722 w 6099361"/>
                <a:gd name="connsiteY7" fmla="*/ 2216425 h 2355680"/>
                <a:gd name="connsiteX8" fmla="*/ 1105385 w 6099361"/>
                <a:gd name="connsiteY8" fmla="*/ 1845902 h 2355680"/>
                <a:gd name="connsiteX9" fmla="*/ 1023 w 6099361"/>
                <a:gd name="connsiteY9" fmla="*/ 860067 h 2355680"/>
                <a:gd name="connsiteX0" fmla="*/ 1023 w 6099361"/>
                <a:gd name="connsiteY0" fmla="*/ 860067 h 2348322"/>
                <a:gd name="connsiteX1" fmla="*/ 951148 w 6099361"/>
                <a:gd name="connsiteY1" fmla="*/ 39135 h 2348322"/>
                <a:gd name="connsiteX2" fmla="*/ 3169772 w 6099361"/>
                <a:gd name="connsiteY2" fmla="*/ 82690 h 2348322"/>
                <a:gd name="connsiteX3" fmla="*/ 4278243 w 6099361"/>
                <a:gd name="connsiteY3" fmla="*/ 279975 h 2348322"/>
                <a:gd name="connsiteX4" fmla="*/ 5302811 w 6099361"/>
                <a:gd name="connsiteY4" fmla="*/ 502171 h 2348322"/>
                <a:gd name="connsiteX5" fmla="*/ 6096150 w 6099361"/>
                <a:gd name="connsiteY5" fmla="*/ 1223623 h 2348322"/>
                <a:gd name="connsiteX6" fmla="*/ 5137559 w 6099361"/>
                <a:gd name="connsiteY6" fmla="*/ 2269164 h 2348322"/>
                <a:gd name="connsiteX7" fmla="*/ 3136722 w 6099361"/>
                <a:gd name="connsiteY7" fmla="*/ 2216425 h 2348322"/>
                <a:gd name="connsiteX8" fmla="*/ 1931649 w 6099361"/>
                <a:gd name="connsiteY8" fmla="*/ 2057550 h 2348322"/>
                <a:gd name="connsiteX9" fmla="*/ 1105385 w 6099361"/>
                <a:gd name="connsiteY9" fmla="*/ 1845902 h 2348322"/>
                <a:gd name="connsiteX10" fmla="*/ 1023 w 6099361"/>
                <a:gd name="connsiteY10" fmla="*/ 860067 h 2348322"/>
                <a:gd name="connsiteX0" fmla="*/ 1023 w 6099361"/>
                <a:gd name="connsiteY0" fmla="*/ 860067 h 2346287"/>
                <a:gd name="connsiteX1" fmla="*/ 951148 w 6099361"/>
                <a:gd name="connsiteY1" fmla="*/ 39135 h 2346287"/>
                <a:gd name="connsiteX2" fmla="*/ 3169772 w 6099361"/>
                <a:gd name="connsiteY2" fmla="*/ 82690 h 2346287"/>
                <a:gd name="connsiteX3" fmla="*/ 4278243 w 6099361"/>
                <a:gd name="connsiteY3" fmla="*/ 279975 h 2346287"/>
                <a:gd name="connsiteX4" fmla="*/ 5302811 w 6099361"/>
                <a:gd name="connsiteY4" fmla="*/ 502171 h 2346287"/>
                <a:gd name="connsiteX5" fmla="*/ 6096150 w 6099361"/>
                <a:gd name="connsiteY5" fmla="*/ 1223623 h 2346287"/>
                <a:gd name="connsiteX6" fmla="*/ 5137559 w 6099361"/>
                <a:gd name="connsiteY6" fmla="*/ 2269164 h 2346287"/>
                <a:gd name="connsiteX7" fmla="*/ 3136722 w 6099361"/>
                <a:gd name="connsiteY7" fmla="*/ 2216425 h 2346287"/>
                <a:gd name="connsiteX8" fmla="*/ 1689278 w 6099361"/>
                <a:gd name="connsiteY8" fmla="*/ 2332651 h 2346287"/>
                <a:gd name="connsiteX9" fmla="*/ 1105385 w 6099361"/>
                <a:gd name="connsiteY9" fmla="*/ 1845902 h 2346287"/>
                <a:gd name="connsiteX10" fmla="*/ 1023 w 6099361"/>
                <a:gd name="connsiteY10" fmla="*/ 860067 h 2346287"/>
                <a:gd name="connsiteX0" fmla="*/ 1023 w 6099361"/>
                <a:gd name="connsiteY0" fmla="*/ 860067 h 2369623"/>
                <a:gd name="connsiteX1" fmla="*/ 951148 w 6099361"/>
                <a:gd name="connsiteY1" fmla="*/ 39135 h 2369623"/>
                <a:gd name="connsiteX2" fmla="*/ 3169772 w 6099361"/>
                <a:gd name="connsiteY2" fmla="*/ 82690 h 2369623"/>
                <a:gd name="connsiteX3" fmla="*/ 4278243 w 6099361"/>
                <a:gd name="connsiteY3" fmla="*/ 279975 h 2369623"/>
                <a:gd name="connsiteX4" fmla="*/ 5302811 w 6099361"/>
                <a:gd name="connsiteY4" fmla="*/ 502171 h 2369623"/>
                <a:gd name="connsiteX5" fmla="*/ 6096150 w 6099361"/>
                <a:gd name="connsiteY5" fmla="*/ 1223623 h 2369623"/>
                <a:gd name="connsiteX6" fmla="*/ 5137559 w 6099361"/>
                <a:gd name="connsiteY6" fmla="*/ 2269164 h 2369623"/>
                <a:gd name="connsiteX7" fmla="*/ 4344343 w 6099361"/>
                <a:gd name="connsiteY7" fmla="*/ 2322070 h 2369623"/>
                <a:gd name="connsiteX8" fmla="*/ 3136722 w 6099361"/>
                <a:gd name="connsiteY8" fmla="*/ 2216425 h 2369623"/>
                <a:gd name="connsiteX9" fmla="*/ 1689278 w 6099361"/>
                <a:gd name="connsiteY9" fmla="*/ 2332651 h 2369623"/>
                <a:gd name="connsiteX10" fmla="*/ 1105385 w 6099361"/>
                <a:gd name="connsiteY10" fmla="*/ 1845902 h 2369623"/>
                <a:gd name="connsiteX11" fmla="*/ 1023 w 6099361"/>
                <a:gd name="connsiteY11" fmla="*/ 860067 h 2369623"/>
                <a:gd name="connsiteX0" fmla="*/ 1023 w 6099361"/>
                <a:gd name="connsiteY0" fmla="*/ 860067 h 2346616"/>
                <a:gd name="connsiteX1" fmla="*/ 951148 w 6099361"/>
                <a:gd name="connsiteY1" fmla="*/ 39135 h 2346616"/>
                <a:gd name="connsiteX2" fmla="*/ 3169772 w 6099361"/>
                <a:gd name="connsiteY2" fmla="*/ 82690 h 2346616"/>
                <a:gd name="connsiteX3" fmla="*/ 4278243 w 6099361"/>
                <a:gd name="connsiteY3" fmla="*/ 279975 h 2346616"/>
                <a:gd name="connsiteX4" fmla="*/ 5302811 w 6099361"/>
                <a:gd name="connsiteY4" fmla="*/ 502171 h 2346616"/>
                <a:gd name="connsiteX5" fmla="*/ 6096150 w 6099361"/>
                <a:gd name="connsiteY5" fmla="*/ 1223623 h 2346616"/>
                <a:gd name="connsiteX6" fmla="*/ 5137559 w 6099361"/>
                <a:gd name="connsiteY6" fmla="*/ 2269164 h 2346616"/>
                <a:gd name="connsiteX7" fmla="*/ 4333326 w 6099361"/>
                <a:gd name="connsiteY7" fmla="*/ 2237423 h 2346616"/>
                <a:gd name="connsiteX8" fmla="*/ 3136722 w 6099361"/>
                <a:gd name="connsiteY8" fmla="*/ 2216425 h 2346616"/>
                <a:gd name="connsiteX9" fmla="*/ 1689278 w 6099361"/>
                <a:gd name="connsiteY9" fmla="*/ 2332651 h 2346616"/>
                <a:gd name="connsiteX10" fmla="*/ 1105385 w 6099361"/>
                <a:gd name="connsiteY10" fmla="*/ 1845902 h 2346616"/>
                <a:gd name="connsiteX11" fmla="*/ 1023 w 6099361"/>
                <a:gd name="connsiteY11" fmla="*/ 860067 h 2346616"/>
                <a:gd name="connsiteX0" fmla="*/ 13962 w 6112300"/>
                <a:gd name="connsiteY0" fmla="*/ 860067 h 2346616"/>
                <a:gd name="connsiteX1" fmla="*/ 964087 w 6112300"/>
                <a:gd name="connsiteY1" fmla="*/ 39135 h 2346616"/>
                <a:gd name="connsiteX2" fmla="*/ 3182711 w 6112300"/>
                <a:gd name="connsiteY2" fmla="*/ 82690 h 2346616"/>
                <a:gd name="connsiteX3" fmla="*/ 4291182 w 6112300"/>
                <a:gd name="connsiteY3" fmla="*/ 279975 h 2346616"/>
                <a:gd name="connsiteX4" fmla="*/ 5315750 w 6112300"/>
                <a:gd name="connsiteY4" fmla="*/ 502171 h 2346616"/>
                <a:gd name="connsiteX5" fmla="*/ 6109089 w 6112300"/>
                <a:gd name="connsiteY5" fmla="*/ 1223623 h 2346616"/>
                <a:gd name="connsiteX6" fmla="*/ 5150498 w 6112300"/>
                <a:gd name="connsiteY6" fmla="*/ 2269164 h 2346616"/>
                <a:gd name="connsiteX7" fmla="*/ 4346265 w 6112300"/>
                <a:gd name="connsiteY7" fmla="*/ 2237423 h 2346616"/>
                <a:gd name="connsiteX8" fmla="*/ 3149661 w 6112300"/>
                <a:gd name="connsiteY8" fmla="*/ 2216425 h 2346616"/>
                <a:gd name="connsiteX9" fmla="*/ 1702217 w 6112300"/>
                <a:gd name="connsiteY9" fmla="*/ 2332651 h 2346616"/>
                <a:gd name="connsiteX10" fmla="*/ 1118324 w 6112300"/>
                <a:gd name="connsiteY10" fmla="*/ 1845902 h 2346616"/>
                <a:gd name="connsiteX11" fmla="*/ 446295 w 6112300"/>
                <a:gd name="connsiteY11" fmla="*/ 1433283 h 2346616"/>
                <a:gd name="connsiteX12" fmla="*/ 13962 w 6112300"/>
                <a:gd name="connsiteY12" fmla="*/ 860067 h 2346616"/>
                <a:gd name="connsiteX0" fmla="*/ 56008 w 6154346"/>
                <a:gd name="connsiteY0" fmla="*/ 860067 h 2346616"/>
                <a:gd name="connsiteX1" fmla="*/ 1006133 w 6154346"/>
                <a:gd name="connsiteY1" fmla="*/ 39135 h 2346616"/>
                <a:gd name="connsiteX2" fmla="*/ 3224757 w 6154346"/>
                <a:gd name="connsiteY2" fmla="*/ 82690 h 2346616"/>
                <a:gd name="connsiteX3" fmla="*/ 4333228 w 6154346"/>
                <a:gd name="connsiteY3" fmla="*/ 279975 h 2346616"/>
                <a:gd name="connsiteX4" fmla="*/ 5357796 w 6154346"/>
                <a:gd name="connsiteY4" fmla="*/ 502171 h 2346616"/>
                <a:gd name="connsiteX5" fmla="*/ 6151135 w 6154346"/>
                <a:gd name="connsiteY5" fmla="*/ 1223623 h 2346616"/>
                <a:gd name="connsiteX6" fmla="*/ 5192544 w 6154346"/>
                <a:gd name="connsiteY6" fmla="*/ 2269164 h 2346616"/>
                <a:gd name="connsiteX7" fmla="*/ 4388311 w 6154346"/>
                <a:gd name="connsiteY7" fmla="*/ 2237423 h 2346616"/>
                <a:gd name="connsiteX8" fmla="*/ 3191707 w 6154346"/>
                <a:gd name="connsiteY8" fmla="*/ 2216425 h 2346616"/>
                <a:gd name="connsiteX9" fmla="*/ 1744263 w 6154346"/>
                <a:gd name="connsiteY9" fmla="*/ 2332651 h 2346616"/>
                <a:gd name="connsiteX10" fmla="*/ 1160370 w 6154346"/>
                <a:gd name="connsiteY10" fmla="*/ 1845902 h 2346616"/>
                <a:gd name="connsiteX11" fmla="*/ 223936 w 6154346"/>
                <a:gd name="connsiteY11" fmla="*/ 1655480 h 2346616"/>
                <a:gd name="connsiteX12" fmla="*/ 56008 w 6154346"/>
                <a:gd name="connsiteY12" fmla="*/ 860067 h 234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4346" h="2346616">
                  <a:moveTo>
                    <a:pt x="56008" y="860067"/>
                  </a:moveTo>
                  <a:cubicBezTo>
                    <a:pt x="186374" y="590676"/>
                    <a:pt x="492697" y="131975"/>
                    <a:pt x="1006133" y="39135"/>
                  </a:cubicBezTo>
                  <a:cubicBezTo>
                    <a:pt x="1519569" y="-53705"/>
                    <a:pt x="2670241" y="42550"/>
                    <a:pt x="3224757" y="82690"/>
                  </a:cubicBezTo>
                  <a:cubicBezTo>
                    <a:pt x="3779273" y="122830"/>
                    <a:pt x="3981394" y="183610"/>
                    <a:pt x="4333228" y="279975"/>
                  </a:cubicBezTo>
                  <a:cubicBezTo>
                    <a:pt x="4685062" y="376341"/>
                    <a:pt x="5051139" y="351950"/>
                    <a:pt x="5357796" y="502171"/>
                  </a:cubicBezTo>
                  <a:cubicBezTo>
                    <a:pt x="5664453" y="652392"/>
                    <a:pt x="6200711" y="1010244"/>
                    <a:pt x="6151135" y="1223623"/>
                  </a:cubicBezTo>
                  <a:cubicBezTo>
                    <a:pt x="6101559" y="1437002"/>
                    <a:pt x="5484512" y="2086090"/>
                    <a:pt x="5192544" y="2269164"/>
                  </a:cubicBezTo>
                  <a:cubicBezTo>
                    <a:pt x="4900576" y="2452238"/>
                    <a:pt x="4721784" y="2246213"/>
                    <a:pt x="4388311" y="2237423"/>
                  </a:cubicBezTo>
                  <a:cubicBezTo>
                    <a:pt x="4054838" y="2228633"/>
                    <a:pt x="3632382" y="2200554"/>
                    <a:pt x="3191707" y="2216425"/>
                  </a:cubicBezTo>
                  <a:cubicBezTo>
                    <a:pt x="2751032" y="2232296"/>
                    <a:pt x="2082819" y="2394405"/>
                    <a:pt x="1744263" y="2332651"/>
                  </a:cubicBezTo>
                  <a:cubicBezTo>
                    <a:pt x="1405707" y="2270897"/>
                    <a:pt x="1369690" y="1995797"/>
                    <a:pt x="1160370" y="1845902"/>
                  </a:cubicBezTo>
                  <a:cubicBezTo>
                    <a:pt x="951050" y="1696007"/>
                    <a:pt x="407996" y="1819786"/>
                    <a:pt x="223936" y="1655480"/>
                  </a:cubicBezTo>
                  <a:cubicBezTo>
                    <a:pt x="39876" y="1491174"/>
                    <a:pt x="-74358" y="1129458"/>
                    <a:pt x="56008" y="860067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30980" y="1154401"/>
              <a:ext cx="2827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rgbClr val="FF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Chaîne d’action</a:t>
              </a:r>
              <a:endParaRPr lang="fr-FR" sz="28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2" name="Espace réservé du contenu 4"/>
          <p:cNvSpPr txBox="1">
            <a:spLocks/>
          </p:cNvSpPr>
          <p:nvPr/>
        </p:nvSpPr>
        <p:spPr>
          <a:xfrm>
            <a:off x="371535" y="6000388"/>
            <a:ext cx="8624671" cy="10032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1800" dirty="0" smtClean="0">
                <a:solidFill>
                  <a:srgbClr val="FF0000"/>
                </a:solidFill>
                <a:ea typeface="Segoe UI" panose="020B0502040204020203" pitchFamily="34" charset="0"/>
              </a:rPr>
              <a:t>Elle assure, à partir de l’élaboration des ordres au sein du constituant de traitement (</a:t>
            </a:r>
            <a:r>
              <a:rPr lang="fr-FR" sz="1800" b="1" dirty="0" smtClean="0">
                <a:solidFill>
                  <a:srgbClr val="FF0000"/>
                </a:solidFill>
                <a:ea typeface="Segoe UI" panose="020B0502040204020203" pitchFamily="34" charset="0"/>
              </a:rPr>
              <a:t>PC</a:t>
            </a:r>
            <a:r>
              <a:rPr lang="fr-FR" sz="1800" dirty="0" smtClean="0">
                <a:solidFill>
                  <a:srgbClr val="FF0000"/>
                </a:solidFill>
                <a:ea typeface="Segoe UI" panose="020B0502040204020203" pitchFamily="34" charset="0"/>
              </a:rPr>
              <a:t>), les animations de la partie opérative nécessaires aux actions sur la matière d’œuvre.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1800" b="1" dirty="0">
              <a:solidFill>
                <a:srgbClr val="FF0000"/>
              </a:solidFill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 descr="mini opéra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2" y="4472724"/>
            <a:ext cx="5286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050104" y="2642939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1075504" y="3363664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65008" y="2269876"/>
            <a:ext cx="6477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ordres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47872" y="3594981"/>
            <a:ext cx="893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dirty="0"/>
              <a:t>Comptes rendus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802579" y="1634876"/>
            <a:ext cx="1655763" cy="27368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18479" y="2500064"/>
            <a:ext cx="12398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Partie</a:t>
            </a:r>
          </a:p>
          <a:p>
            <a:pPr algn="ctr">
              <a:spcBef>
                <a:spcPct val="50000"/>
              </a:spcBef>
            </a:pPr>
            <a:r>
              <a:rPr lang="fr-FR" sz="1400" b="1" dirty="0"/>
              <a:t>Commande</a:t>
            </a:r>
          </a:p>
          <a:p>
            <a:pPr algn="ctr">
              <a:spcBef>
                <a:spcPct val="50000"/>
              </a:spcBef>
            </a:pPr>
            <a:r>
              <a:rPr lang="fr-FR" sz="1400" i="1" dirty="0"/>
              <a:t>Traiter les informations</a:t>
            </a:r>
            <a:endParaRPr lang="fr-FR" sz="2000" i="1" dirty="0"/>
          </a:p>
          <a:p>
            <a:pPr algn="ctr">
              <a:spcBef>
                <a:spcPct val="50000"/>
              </a:spcBef>
            </a:pPr>
            <a:endParaRPr lang="fr-FR" sz="2000" b="1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15242" y="2068264"/>
            <a:ext cx="576263" cy="1801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16200000">
            <a:off x="880242" y="2703591"/>
            <a:ext cx="1797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Interface de communication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 rot="5400000">
            <a:off x="2342329" y="3689102"/>
            <a:ext cx="576263" cy="1511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880367" y="4157416"/>
            <a:ext cx="1508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Interface de communication</a:t>
            </a: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2594742" y="4874965"/>
            <a:ext cx="0" cy="576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888304" y="5524252"/>
            <a:ext cx="13668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Vers autres PC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171004" y="3003301"/>
            <a:ext cx="720725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algn="ctr"/>
            <a:r>
              <a:rPr lang="fr-FR" sz="1400" b="1" dirty="0" smtClean="0"/>
              <a:t>Interface</a:t>
            </a:r>
          </a:p>
          <a:p>
            <a:pPr algn="ctr"/>
            <a:r>
              <a:rPr lang="fr-FR" sz="1400" b="1" dirty="0" smtClean="0"/>
              <a:t> d’entrée</a:t>
            </a:r>
            <a:endParaRPr lang="fr-FR" sz="1400" b="1" dirty="0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171004" y="1779339"/>
            <a:ext cx="720725" cy="10795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none" anchor="ctr"/>
          <a:lstStyle/>
          <a:p>
            <a:pPr algn="ctr"/>
            <a:r>
              <a:rPr lang="fr-FR" sz="1400" b="1" dirty="0"/>
              <a:t>Interface</a:t>
            </a:r>
          </a:p>
          <a:p>
            <a:pPr algn="ctr"/>
            <a:r>
              <a:rPr lang="fr-FR" sz="1400" b="1" dirty="0"/>
              <a:t> </a:t>
            </a:r>
            <a:r>
              <a:rPr lang="fr-FR" sz="1400" b="1" dirty="0" smtClean="0"/>
              <a:t>de sortie</a:t>
            </a:r>
            <a:endParaRPr lang="fr-FR" sz="1400" b="1" dirty="0"/>
          </a:p>
        </p:txBody>
      </p:sp>
      <p:sp>
        <p:nvSpPr>
          <p:cNvPr id="13374" name="Text Box 62"/>
          <p:cNvSpPr txBox="1">
            <a:spLocks noChangeArrowheads="1"/>
          </p:cNvSpPr>
          <p:nvPr/>
        </p:nvSpPr>
        <p:spPr bwMode="auto">
          <a:xfrm>
            <a:off x="6733354" y="4854327"/>
            <a:ext cx="25923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Matière d’œuvre (MO) + valeur </a:t>
            </a:r>
            <a:r>
              <a:rPr lang="fr-FR" sz="1400" b="1" dirty="0" smtClean="0"/>
              <a:t>ajoutée </a:t>
            </a:r>
            <a:r>
              <a:rPr lang="fr-FR" sz="1400" b="1" dirty="0"/>
              <a:t>(VA)</a:t>
            </a:r>
          </a:p>
          <a:p>
            <a:pPr algn="ctr">
              <a:spcBef>
                <a:spcPct val="50000"/>
              </a:spcBef>
            </a:pPr>
            <a:r>
              <a:rPr lang="fr-FR" sz="1200" i="1" dirty="0"/>
              <a:t>Barquettes rangées dans carton</a:t>
            </a:r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8176392" y="2569914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7384229" y="1706314"/>
            <a:ext cx="787400" cy="1719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V="1">
            <a:off x="7168329" y="2571501"/>
            <a:ext cx="2174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62" name="Rectangle 50"/>
          <p:cNvSpPr>
            <a:spLocks noChangeArrowheads="1"/>
          </p:cNvSpPr>
          <p:nvPr/>
        </p:nvSpPr>
        <p:spPr bwMode="auto">
          <a:xfrm>
            <a:off x="5512567" y="1707901"/>
            <a:ext cx="576263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63" name="Text Box 51"/>
          <p:cNvSpPr txBox="1">
            <a:spLocks noChangeArrowheads="1"/>
          </p:cNvSpPr>
          <p:nvPr/>
        </p:nvSpPr>
        <p:spPr bwMode="auto">
          <a:xfrm rot="16200000">
            <a:off x="4977579" y="2311658"/>
            <a:ext cx="1657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ACTIONNEUR</a:t>
            </a:r>
          </a:p>
          <a:p>
            <a:pPr algn="ctr">
              <a:spcBef>
                <a:spcPct val="50000"/>
              </a:spcBef>
            </a:pPr>
            <a:r>
              <a:rPr lang="fr-FR" sz="1200" i="1" dirty="0"/>
              <a:t>Transformer l’énergie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6376167" y="1707901"/>
            <a:ext cx="792163" cy="172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65" name="Text Box 53"/>
          <p:cNvSpPr txBox="1">
            <a:spLocks noChangeArrowheads="1"/>
          </p:cNvSpPr>
          <p:nvPr/>
        </p:nvSpPr>
        <p:spPr bwMode="auto">
          <a:xfrm rot="16200000">
            <a:off x="5969767" y="2253649"/>
            <a:ext cx="15859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/>
              <a:t>TRANSMISSION</a:t>
            </a:r>
          </a:p>
          <a:p>
            <a:pPr algn="ctr">
              <a:spcBef>
                <a:spcPct val="50000"/>
              </a:spcBef>
            </a:pPr>
            <a:r>
              <a:rPr lang="fr-FR" sz="1400" b="1" dirty="0"/>
              <a:t> MECANIQUE</a:t>
            </a:r>
          </a:p>
        </p:txBody>
      </p:sp>
      <p:sp>
        <p:nvSpPr>
          <p:cNvPr id="13366" name="Text Box 54"/>
          <p:cNvSpPr txBox="1">
            <a:spLocks noChangeArrowheads="1"/>
          </p:cNvSpPr>
          <p:nvPr/>
        </p:nvSpPr>
        <p:spPr bwMode="auto">
          <a:xfrm rot="16200000">
            <a:off x="6992117" y="2240220"/>
            <a:ext cx="1512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/>
              <a:t>EFFECTEUR</a:t>
            </a:r>
          </a:p>
          <a:p>
            <a:pPr algn="ctr">
              <a:spcBef>
                <a:spcPct val="50000"/>
              </a:spcBef>
            </a:pPr>
            <a:r>
              <a:rPr lang="fr-FR" sz="1200" i="1"/>
              <a:t>Agir sur le produit</a:t>
            </a:r>
          </a:p>
        </p:txBody>
      </p:sp>
      <p:sp>
        <p:nvSpPr>
          <p:cNvPr id="13367" name="Text Box 55"/>
          <p:cNvSpPr txBox="1">
            <a:spLocks noChangeArrowheads="1"/>
          </p:cNvSpPr>
          <p:nvPr/>
        </p:nvSpPr>
        <p:spPr bwMode="auto">
          <a:xfrm rot="16200000">
            <a:off x="8129758" y="2210272"/>
            <a:ext cx="12239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1400" dirty="0"/>
              <a:t>Action sur le produit</a:t>
            </a:r>
          </a:p>
        </p:txBody>
      </p:sp>
      <p:sp>
        <p:nvSpPr>
          <p:cNvPr id="13360" name="Line 48"/>
          <p:cNvSpPr>
            <a:spLocks noChangeShapeType="1"/>
          </p:cNvSpPr>
          <p:nvPr/>
        </p:nvSpPr>
        <p:spPr bwMode="auto">
          <a:xfrm flipV="1">
            <a:off x="6160267" y="2571501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 rot="16200000">
            <a:off x="5544317" y="2463958"/>
            <a:ext cx="13652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Énergie    utile  </a:t>
            </a:r>
          </a:p>
        </p:txBody>
      </p:sp>
      <p:sp>
        <p:nvSpPr>
          <p:cNvPr id="13372" name="Line 60"/>
          <p:cNvSpPr>
            <a:spLocks noChangeShapeType="1"/>
          </p:cNvSpPr>
          <p:nvPr/>
        </p:nvSpPr>
        <p:spPr bwMode="auto">
          <a:xfrm>
            <a:off x="8780633" y="1460767"/>
            <a:ext cx="0" cy="325323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auto">
          <a:xfrm>
            <a:off x="6800029" y="906082"/>
            <a:ext cx="2484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400" b="1" dirty="0"/>
              <a:t>Matière d’œuvre (MO)</a:t>
            </a:r>
          </a:p>
          <a:p>
            <a:pPr algn="ctr">
              <a:spcBef>
                <a:spcPct val="50000"/>
              </a:spcBef>
            </a:pPr>
            <a:r>
              <a:rPr lang="fr-FR" sz="1200" i="1" dirty="0"/>
              <a:t>Carton vide, barquettes séparées</a:t>
            </a:r>
          </a:p>
        </p:txBody>
      </p:sp>
      <p:sp>
        <p:nvSpPr>
          <p:cNvPr id="13379" name="Rectangle 67"/>
          <p:cNvSpPr>
            <a:spLocks noChangeArrowheads="1"/>
          </p:cNvSpPr>
          <p:nvPr/>
        </p:nvSpPr>
        <p:spPr bwMode="auto">
          <a:xfrm>
            <a:off x="5944367" y="3508127"/>
            <a:ext cx="1295400" cy="106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80" name="Text Box 68"/>
          <p:cNvSpPr txBox="1">
            <a:spLocks noChangeArrowheads="1"/>
          </p:cNvSpPr>
          <p:nvPr/>
        </p:nvSpPr>
        <p:spPr bwMode="auto">
          <a:xfrm>
            <a:off x="6015804" y="3579565"/>
            <a:ext cx="11509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/>
              <a:t>CAPTEUR</a:t>
            </a:r>
            <a:endParaRPr lang="fr-FR" sz="1400" dirty="0"/>
          </a:p>
          <a:p>
            <a:pPr algn="ctr">
              <a:spcBef>
                <a:spcPct val="50000"/>
              </a:spcBef>
            </a:pPr>
            <a:r>
              <a:rPr lang="fr-FR" sz="1200" i="1" dirty="0" smtClean="0"/>
              <a:t>Saisir et convertir une information</a:t>
            </a:r>
            <a:endParaRPr lang="fr-FR" sz="1200" b="1" i="1" dirty="0"/>
          </a:p>
        </p:txBody>
      </p:sp>
      <p:sp>
        <p:nvSpPr>
          <p:cNvPr id="13382" name="Line 70"/>
          <p:cNvSpPr>
            <a:spLocks noChangeShapeType="1"/>
          </p:cNvSpPr>
          <p:nvPr/>
        </p:nvSpPr>
        <p:spPr bwMode="auto">
          <a:xfrm flipH="1">
            <a:off x="3999679" y="3939927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 flipH="1">
            <a:off x="7239767" y="3939927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84" name="Text Box 72"/>
          <p:cNvSpPr txBox="1">
            <a:spLocks noChangeArrowheads="1"/>
          </p:cNvSpPr>
          <p:nvPr/>
        </p:nvSpPr>
        <p:spPr bwMode="auto">
          <a:xfrm>
            <a:off x="4287017" y="3652590"/>
            <a:ext cx="13684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/>
              <a:t>Comptes-rendus</a:t>
            </a:r>
          </a:p>
        </p:txBody>
      </p:sp>
      <p:sp>
        <p:nvSpPr>
          <p:cNvPr id="13396" name="Rectangle 84"/>
          <p:cNvSpPr>
            <a:spLocks noChangeArrowheads="1"/>
          </p:cNvSpPr>
          <p:nvPr/>
        </p:nvSpPr>
        <p:spPr bwMode="auto">
          <a:xfrm rot="16200000">
            <a:off x="3928242" y="2284163"/>
            <a:ext cx="1800225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b="1" dirty="0"/>
              <a:t>PREACTIONNEUR</a:t>
            </a:r>
          </a:p>
          <a:p>
            <a:pPr algn="ctr"/>
            <a:r>
              <a:rPr lang="fr-FR" sz="1200" i="1" dirty="0"/>
              <a:t>Distribuer l’énergie</a:t>
            </a:r>
          </a:p>
        </p:txBody>
      </p:sp>
      <p:sp>
        <p:nvSpPr>
          <p:cNvPr id="13397" name="Line 85"/>
          <p:cNvSpPr>
            <a:spLocks noChangeShapeType="1"/>
          </p:cNvSpPr>
          <p:nvPr/>
        </p:nvSpPr>
        <p:spPr bwMode="auto">
          <a:xfrm>
            <a:off x="5152204" y="2573089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98" name="Line 86"/>
          <p:cNvSpPr>
            <a:spLocks noChangeShapeType="1"/>
          </p:cNvSpPr>
          <p:nvPr/>
        </p:nvSpPr>
        <p:spPr bwMode="auto">
          <a:xfrm>
            <a:off x="4144142" y="2573089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399" name="Line 87"/>
          <p:cNvSpPr>
            <a:spLocks noChangeShapeType="1"/>
          </p:cNvSpPr>
          <p:nvPr/>
        </p:nvSpPr>
        <p:spPr bwMode="auto">
          <a:xfrm>
            <a:off x="4863279" y="1418976"/>
            <a:ext cx="0" cy="2532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00" name="Text Box 88"/>
          <p:cNvSpPr txBox="1">
            <a:spLocks noChangeArrowheads="1"/>
          </p:cNvSpPr>
          <p:nvPr/>
        </p:nvSpPr>
        <p:spPr bwMode="auto">
          <a:xfrm>
            <a:off x="4215579" y="1276101"/>
            <a:ext cx="14398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fr-FR" sz="1200"/>
              <a:t>Source d’énergie</a:t>
            </a:r>
          </a:p>
        </p:txBody>
      </p:sp>
      <p:sp>
        <p:nvSpPr>
          <p:cNvPr id="13401" name="Text Box 89"/>
          <p:cNvSpPr txBox="1">
            <a:spLocks noChangeArrowheads="1"/>
          </p:cNvSpPr>
          <p:nvPr/>
        </p:nvSpPr>
        <p:spPr bwMode="auto">
          <a:xfrm>
            <a:off x="3928242" y="2284164"/>
            <a:ext cx="720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200"/>
              <a:t>Ordres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sz="1200"/>
          </a:p>
        </p:txBody>
      </p:sp>
      <p:sp>
        <p:nvSpPr>
          <p:cNvPr id="13402" name="Text Box 90"/>
          <p:cNvSpPr txBox="1">
            <a:spLocks noChangeArrowheads="1"/>
          </p:cNvSpPr>
          <p:nvPr/>
        </p:nvSpPr>
        <p:spPr bwMode="auto">
          <a:xfrm rot="16200000">
            <a:off x="4405120" y="2313258"/>
            <a:ext cx="17272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200" dirty="0"/>
              <a:t>Energie   distribuée</a:t>
            </a:r>
          </a:p>
        </p:txBody>
      </p:sp>
      <p:sp>
        <p:nvSpPr>
          <p:cNvPr id="13403" name="Text Box 91"/>
          <p:cNvSpPr txBox="1">
            <a:spLocks noChangeArrowheads="1"/>
          </p:cNvSpPr>
          <p:nvPr/>
        </p:nvSpPr>
        <p:spPr bwMode="auto">
          <a:xfrm>
            <a:off x="7384229" y="3652590"/>
            <a:ext cx="1008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/>
              <a:t>événement</a:t>
            </a:r>
            <a:endParaRPr lang="fr-FR" sz="1200" dirty="0"/>
          </a:p>
        </p:txBody>
      </p:sp>
      <p:grpSp>
        <p:nvGrpSpPr>
          <p:cNvPr id="13441" name="Group 129"/>
          <p:cNvGrpSpPr>
            <a:grpSpLocks/>
          </p:cNvGrpSpPr>
          <p:nvPr/>
        </p:nvGrpSpPr>
        <p:grpSpPr bwMode="auto">
          <a:xfrm>
            <a:off x="313504" y="2276226"/>
            <a:ext cx="703263" cy="1327150"/>
            <a:chOff x="1107" y="819"/>
            <a:chExt cx="635" cy="1316"/>
          </a:xfrm>
        </p:grpSpPr>
        <p:sp>
          <p:nvSpPr>
            <p:cNvPr id="13442" name="Rectangle 130"/>
            <p:cNvSpPr>
              <a:spLocks noChangeArrowheads="1"/>
            </p:cNvSpPr>
            <p:nvPr/>
          </p:nvSpPr>
          <p:spPr bwMode="auto">
            <a:xfrm>
              <a:off x="1107" y="819"/>
              <a:ext cx="635" cy="13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443" name="Text Box 131"/>
            <p:cNvSpPr txBox="1">
              <a:spLocks noChangeArrowheads="1"/>
            </p:cNvSpPr>
            <p:nvPr/>
          </p:nvSpPr>
          <p:spPr bwMode="auto">
            <a:xfrm rot="16200000">
              <a:off x="828" y="1265"/>
              <a:ext cx="1133" cy="4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200" b="1"/>
                <a:t>PUPITRE OPERATEUR</a:t>
              </a:r>
            </a:p>
          </p:txBody>
        </p:sp>
      </p:grpSp>
      <p:sp>
        <p:nvSpPr>
          <p:cNvPr id="13444" name="Freeform 132"/>
          <p:cNvSpPr>
            <a:spLocks/>
          </p:cNvSpPr>
          <p:nvPr/>
        </p:nvSpPr>
        <p:spPr bwMode="auto">
          <a:xfrm rot="16476530">
            <a:off x="-123058" y="4022477"/>
            <a:ext cx="939800" cy="268288"/>
          </a:xfrm>
          <a:custGeom>
            <a:avLst/>
            <a:gdLst>
              <a:gd name="T0" fmla="*/ 0 w 736"/>
              <a:gd name="T1" fmla="*/ 177 h 177"/>
              <a:gd name="T2" fmla="*/ 248 w 736"/>
              <a:gd name="T3" fmla="*/ 25 h 177"/>
              <a:gd name="T4" fmla="*/ 576 w 736"/>
              <a:gd name="T5" fmla="*/ 25 h 177"/>
              <a:gd name="T6" fmla="*/ 736 w 736"/>
              <a:gd name="T7" fmla="*/ 7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6" h="177">
                <a:moveTo>
                  <a:pt x="0" y="177"/>
                </a:moveTo>
                <a:cubicBezTo>
                  <a:pt x="76" y="113"/>
                  <a:pt x="152" y="50"/>
                  <a:pt x="248" y="25"/>
                </a:cubicBezTo>
                <a:cubicBezTo>
                  <a:pt x="344" y="0"/>
                  <a:pt x="495" y="17"/>
                  <a:pt x="576" y="25"/>
                </a:cubicBezTo>
                <a:cubicBezTo>
                  <a:pt x="657" y="33"/>
                  <a:pt x="696" y="53"/>
                  <a:pt x="736" y="7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5" name="Freeform 133"/>
          <p:cNvSpPr>
            <a:spLocks/>
          </p:cNvSpPr>
          <p:nvPr/>
        </p:nvSpPr>
        <p:spPr bwMode="auto">
          <a:xfrm rot="15908537" flipV="1">
            <a:off x="321442" y="3998664"/>
            <a:ext cx="952500" cy="265113"/>
          </a:xfrm>
          <a:custGeom>
            <a:avLst/>
            <a:gdLst>
              <a:gd name="T0" fmla="*/ 0 w 736"/>
              <a:gd name="T1" fmla="*/ 177 h 177"/>
              <a:gd name="T2" fmla="*/ 248 w 736"/>
              <a:gd name="T3" fmla="*/ 25 h 177"/>
              <a:gd name="T4" fmla="*/ 576 w 736"/>
              <a:gd name="T5" fmla="*/ 25 h 177"/>
              <a:gd name="T6" fmla="*/ 736 w 736"/>
              <a:gd name="T7" fmla="*/ 7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6" h="177">
                <a:moveTo>
                  <a:pt x="0" y="177"/>
                </a:moveTo>
                <a:cubicBezTo>
                  <a:pt x="76" y="113"/>
                  <a:pt x="152" y="50"/>
                  <a:pt x="248" y="25"/>
                </a:cubicBezTo>
                <a:cubicBezTo>
                  <a:pt x="344" y="0"/>
                  <a:pt x="495" y="17"/>
                  <a:pt x="576" y="25"/>
                </a:cubicBezTo>
                <a:cubicBezTo>
                  <a:pt x="657" y="33"/>
                  <a:pt x="696" y="53"/>
                  <a:pt x="736" y="73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446" name="Text Box 134"/>
          <p:cNvSpPr txBox="1">
            <a:spLocks noChangeArrowheads="1"/>
          </p:cNvSpPr>
          <p:nvPr/>
        </p:nvSpPr>
        <p:spPr bwMode="auto">
          <a:xfrm rot="16200000">
            <a:off x="-51217" y="3996290"/>
            <a:ext cx="9643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/>
              <a:t>consignes</a:t>
            </a:r>
            <a:endParaRPr lang="fr-FR" sz="1200" dirty="0"/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4597401" y="63030"/>
            <a:ext cx="4532313" cy="5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II. Fonctions principales d’un 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synthèse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144" descr="A RETENIR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48372" r="62192" b="27649"/>
          <a:stretch>
            <a:fillRect/>
          </a:stretch>
        </p:blipFill>
        <p:spPr bwMode="auto">
          <a:xfrm>
            <a:off x="2057402" y="128971"/>
            <a:ext cx="392113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676728" y="4346776"/>
            <a:ext cx="893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dirty="0"/>
              <a:t>Comptes rendus</a:t>
            </a:r>
          </a:p>
        </p:txBody>
      </p:sp>
      <p:sp>
        <p:nvSpPr>
          <p:cNvPr id="4" name="Arc 3"/>
          <p:cNvSpPr/>
          <p:nvPr/>
        </p:nvSpPr>
        <p:spPr>
          <a:xfrm>
            <a:off x="1612708" y="1707901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space réservé du contenu 4"/>
          <p:cNvSpPr txBox="1">
            <a:spLocks/>
          </p:cNvSpPr>
          <p:nvPr/>
        </p:nvSpPr>
        <p:spPr>
          <a:xfrm>
            <a:off x="386248" y="5885872"/>
            <a:ext cx="8624671" cy="11173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Elle regroupe 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l’ensemble des composants permettant d’élaborer et de transmettre les informations exploitables par l’unité centrale (PC) et réalise la fonction « 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acquérir les informations</a:t>
            </a:r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fr-FR" sz="2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4" algn="just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068884" y="2926563"/>
            <a:ext cx="5541857" cy="2599933"/>
            <a:chOff x="3068884" y="2926563"/>
            <a:chExt cx="5541857" cy="2599933"/>
          </a:xfrm>
        </p:grpSpPr>
        <p:sp>
          <p:nvSpPr>
            <p:cNvPr id="5" name="Forme libre 4"/>
            <p:cNvSpPr/>
            <p:nvPr/>
          </p:nvSpPr>
          <p:spPr>
            <a:xfrm>
              <a:off x="3068884" y="2926563"/>
              <a:ext cx="5541857" cy="1873799"/>
            </a:xfrm>
            <a:custGeom>
              <a:avLst/>
              <a:gdLst>
                <a:gd name="connsiteX0" fmla="*/ 886171 w 5541857"/>
                <a:gd name="connsiteY0" fmla="*/ 1480184 h 1873799"/>
                <a:gd name="connsiteX1" fmla="*/ 522615 w 5541857"/>
                <a:gd name="connsiteY1" fmla="*/ 1314931 h 1873799"/>
                <a:gd name="connsiteX2" fmla="*/ 203126 w 5541857"/>
                <a:gd name="connsiteY2" fmla="*/ 1182729 h 1873799"/>
                <a:gd name="connsiteX3" fmla="*/ 26856 w 5541857"/>
                <a:gd name="connsiteY3" fmla="*/ 929341 h 1873799"/>
                <a:gd name="connsiteX4" fmla="*/ 59906 w 5541857"/>
                <a:gd name="connsiteY4" fmla="*/ 103076 h 1873799"/>
                <a:gd name="connsiteX5" fmla="*/ 577699 w 5541857"/>
                <a:gd name="connsiteY5" fmla="*/ 14941 h 1873799"/>
                <a:gd name="connsiteX6" fmla="*/ 996340 w 5541857"/>
                <a:gd name="connsiteY6" fmla="*/ 125109 h 1873799"/>
                <a:gd name="connsiteX7" fmla="*/ 1381930 w 5541857"/>
                <a:gd name="connsiteY7" fmla="*/ 598835 h 1873799"/>
                <a:gd name="connsiteX8" fmla="*/ 2164128 w 5541857"/>
                <a:gd name="connsiteY8" fmla="*/ 642902 h 1873799"/>
                <a:gd name="connsiteX9" fmla="*/ 2924292 w 5541857"/>
                <a:gd name="connsiteY9" fmla="*/ 554767 h 1873799"/>
                <a:gd name="connsiteX10" fmla="*/ 3629371 w 5541857"/>
                <a:gd name="connsiteY10" fmla="*/ 543750 h 1873799"/>
                <a:gd name="connsiteX11" fmla="*/ 4775126 w 5541857"/>
                <a:gd name="connsiteY11" fmla="*/ 554767 h 1873799"/>
                <a:gd name="connsiteX12" fmla="*/ 5436138 w 5541857"/>
                <a:gd name="connsiteY12" fmla="*/ 653919 h 1873799"/>
                <a:gd name="connsiteX13" fmla="*/ 5370036 w 5541857"/>
                <a:gd name="connsiteY13" fmla="*/ 1314931 h 1873799"/>
                <a:gd name="connsiteX14" fmla="*/ 3816658 w 5541857"/>
                <a:gd name="connsiteY14" fmla="*/ 1854757 h 1873799"/>
                <a:gd name="connsiteX15" fmla="*/ 2120061 w 5541857"/>
                <a:gd name="connsiteY15" fmla="*/ 1722555 h 1873799"/>
                <a:gd name="connsiteX16" fmla="*/ 886171 w 5541857"/>
                <a:gd name="connsiteY16" fmla="*/ 1480184 h 187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41857" h="1873799">
                  <a:moveTo>
                    <a:pt x="886171" y="1480184"/>
                  </a:moveTo>
                  <a:cubicBezTo>
                    <a:pt x="619930" y="1412247"/>
                    <a:pt x="636456" y="1364507"/>
                    <a:pt x="522615" y="1314931"/>
                  </a:cubicBezTo>
                  <a:cubicBezTo>
                    <a:pt x="408774" y="1265355"/>
                    <a:pt x="285752" y="1246994"/>
                    <a:pt x="203126" y="1182729"/>
                  </a:cubicBezTo>
                  <a:cubicBezTo>
                    <a:pt x="120500" y="1118464"/>
                    <a:pt x="50726" y="1109283"/>
                    <a:pt x="26856" y="929341"/>
                  </a:cubicBezTo>
                  <a:cubicBezTo>
                    <a:pt x="2986" y="749399"/>
                    <a:pt x="-31901" y="255476"/>
                    <a:pt x="59906" y="103076"/>
                  </a:cubicBezTo>
                  <a:cubicBezTo>
                    <a:pt x="151713" y="-49324"/>
                    <a:pt x="421627" y="11269"/>
                    <a:pt x="577699" y="14941"/>
                  </a:cubicBezTo>
                  <a:cubicBezTo>
                    <a:pt x="733771" y="18613"/>
                    <a:pt x="862301" y="27793"/>
                    <a:pt x="996340" y="125109"/>
                  </a:cubicBezTo>
                  <a:cubicBezTo>
                    <a:pt x="1130379" y="222425"/>
                    <a:pt x="1187299" y="512536"/>
                    <a:pt x="1381930" y="598835"/>
                  </a:cubicBezTo>
                  <a:cubicBezTo>
                    <a:pt x="1576561" y="685134"/>
                    <a:pt x="1907068" y="650247"/>
                    <a:pt x="2164128" y="642902"/>
                  </a:cubicBezTo>
                  <a:cubicBezTo>
                    <a:pt x="2421188" y="635557"/>
                    <a:pt x="2680085" y="571292"/>
                    <a:pt x="2924292" y="554767"/>
                  </a:cubicBezTo>
                  <a:cubicBezTo>
                    <a:pt x="3168499" y="538242"/>
                    <a:pt x="3629371" y="543750"/>
                    <a:pt x="3629371" y="543750"/>
                  </a:cubicBezTo>
                  <a:lnTo>
                    <a:pt x="4775126" y="554767"/>
                  </a:lnTo>
                  <a:cubicBezTo>
                    <a:pt x="5076254" y="573128"/>
                    <a:pt x="5336986" y="527225"/>
                    <a:pt x="5436138" y="653919"/>
                  </a:cubicBezTo>
                  <a:cubicBezTo>
                    <a:pt x="5535290" y="780613"/>
                    <a:pt x="5639949" y="1114791"/>
                    <a:pt x="5370036" y="1314931"/>
                  </a:cubicBezTo>
                  <a:cubicBezTo>
                    <a:pt x="5100123" y="1515071"/>
                    <a:pt x="4358320" y="1786820"/>
                    <a:pt x="3816658" y="1854757"/>
                  </a:cubicBezTo>
                  <a:cubicBezTo>
                    <a:pt x="3274996" y="1922694"/>
                    <a:pt x="2606639" y="1792328"/>
                    <a:pt x="2120061" y="1722555"/>
                  </a:cubicBezTo>
                  <a:cubicBezTo>
                    <a:pt x="1633483" y="1652782"/>
                    <a:pt x="1152412" y="1548121"/>
                    <a:pt x="886171" y="1480184"/>
                  </a:cubicBezTo>
                  <a:close/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3458342" y="5003276"/>
              <a:ext cx="3709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 smtClean="0">
                  <a:solidFill>
                    <a:schemeClr val="accent2">
                      <a:lumMod val="75000"/>
                    </a:schemeClr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Chaîne d’acquisition</a:t>
              </a:r>
              <a:endParaRPr lang="fr-FR" sz="28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38" name="Picture 66" descr="anal fonct_synthe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95364"/>
            <a:ext cx="5213350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210" name="AutoShape 138"/>
          <p:cNvSpPr>
            <a:spLocks noChangeArrowheads="1"/>
          </p:cNvSpPr>
          <p:nvPr/>
        </p:nvSpPr>
        <p:spPr bwMode="auto">
          <a:xfrm rot="16200000" flipH="1">
            <a:off x="4285457" y="4074320"/>
            <a:ext cx="501651" cy="265113"/>
          </a:xfrm>
          <a:prstGeom prst="rightArrow">
            <a:avLst>
              <a:gd name="adj1" fmla="val 50000"/>
              <a:gd name="adj2" fmla="val 47305"/>
            </a:avLst>
          </a:prstGeom>
          <a:gradFill rotWithShape="0">
            <a:gsLst>
              <a:gs pos="0">
                <a:srgbClr val="008000">
                  <a:alpha val="46001"/>
                </a:srgbClr>
              </a:gs>
              <a:gs pos="100000">
                <a:srgbClr val="008000">
                  <a:gamma/>
                  <a:shade val="60000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1211" name="Text Box 139"/>
          <p:cNvSpPr txBox="1">
            <a:spLocks noChangeArrowheads="1"/>
          </p:cNvSpPr>
          <p:nvPr/>
        </p:nvSpPr>
        <p:spPr bwMode="auto">
          <a:xfrm>
            <a:off x="177800" y="4737101"/>
            <a:ext cx="2349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/>
              <a:t>Structure générale d’une chaine d’action / acquisition.</a:t>
            </a:r>
          </a:p>
        </p:txBody>
      </p:sp>
      <p:pic>
        <p:nvPicPr>
          <p:cNvPr id="131212" name="Picture 140" descr="ligne de conditionne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88" y="1011239"/>
            <a:ext cx="132715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213" name="Picture 141" descr="perspective encartonneu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003425"/>
            <a:ext cx="661988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214" name="Picture 142" descr="SE poussoir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5" y="3071813"/>
            <a:ext cx="1354137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216" name="Picture 144" descr="A RETENIR0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0" t="48372" r="62192" b="27649"/>
          <a:stretch>
            <a:fillRect/>
          </a:stretch>
        </p:blipFill>
        <p:spPr bwMode="auto">
          <a:xfrm>
            <a:off x="2057402" y="173039"/>
            <a:ext cx="392113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98" y="4542762"/>
            <a:ext cx="3102368" cy="185172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4536283" y="101601"/>
            <a:ext cx="451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SYNTHESE GENERALE DU COURS</a:t>
            </a:r>
          </a:p>
          <a:p>
            <a:pPr algn="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075488" y="6516690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942" y="1022721"/>
            <a:ext cx="8291513" cy="488898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Schématiser la structure générale (complète) d’un SA. Donner un exemple de composant technologique pour chaque bloc fonctionnel.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Qu’est qu’un effecteur ? Donner un exemple + description fonctionnelle.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Qu’est qu’un actionneur ? Donner un exemple+ description fonctionnelle.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Qu’est qu’un pré-actionneur ? Donner un exemple + description fonctionnelle.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Qu’est qu’un capteur ? Donner un exemple + description fonctionnelle.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Qu’est qu’une PC ? Donner un exemple + description fonctionnelle.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Quels sont les deux rôles principaux d’une PC 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Qu’est qu’un pupitre opérateur? Donner un exemple + description fonctionnelle.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Donner la définition d’une chaîne d’acquisition avec son schéma de structure.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Donner la définition d’une chaîne d’action avec son schéma structure.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Qu’est ce qu’un API ? Expliquer son fonctionnement</a:t>
            </a:r>
          </a:p>
          <a:p>
            <a:pPr>
              <a:lnSpc>
                <a:spcPct val="150000"/>
              </a:lnSpc>
            </a:pPr>
            <a:endParaRPr lang="fr-FR" b="1" dirty="0" smtClean="0"/>
          </a:p>
          <a:p>
            <a:pPr>
              <a:lnSpc>
                <a:spcPct val="150000"/>
              </a:lnSpc>
            </a:pP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765800" y="101601"/>
            <a:ext cx="328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QUESTIONS DE COURS</a:t>
            </a:r>
          </a:p>
          <a:p>
            <a:pPr algn="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75488" y="6516690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19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9" y="2309813"/>
            <a:ext cx="6741042" cy="4023560"/>
          </a:xfrm>
          <a:prstGeom prst="rect">
            <a:avLst/>
          </a:prstGeom>
        </p:spPr>
      </p:pic>
      <p:sp>
        <p:nvSpPr>
          <p:cNvPr id="5" name="Oval 14"/>
          <p:cNvSpPr>
            <a:spLocks noChangeArrowheads="1"/>
          </p:cNvSpPr>
          <p:nvPr/>
        </p:nvSpPr>
        <p:spPr bwMode="auto">
          <a:xfrm rot="-2365992">
            <a:off x="4394200" y="2312988"/>
            <a:ext cx="1744663" cy="31527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878623" y="1117600"/>
            <a:ext cx="2819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C000"/>
                </a:solidFill>
              </a:rPr>
              <a:t>S1: TECHNOLOGIE  PO: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-"/>
            </a:pPr>
            <a:r>
              <a:rPr lang="fr-FR" b="1" dirty="0" smtClean="0">
                <a:solidFill>
                  <a:srgbClr val="FFC000"/>
                </a:solidFill>
              </a:rPr>
              <a:t>PNEUMATIQUE </a:t>
            </a:r>
            <a:endParaRPr lang="fr-FR" b="1" dirty="0">
              <a:solidFill>
                <a:srgbClr val="FFC000"/>
              </a:solidFill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-"/>
            </a:pPr>
            <a:r>
              <a:rPr lang="fr-FR" b="1" dirty="0">
                <a:solidFill>
                  <a:srgbClr val="FFC000"/>
                </a:solidFill>
              </a:rPr>
              <a:t>ELECTRIQUE</a:t>
            </a: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1854200" y="2719388"/>
            <a:ext cx="2278063" cy="2517775"/>
          </a:xfrm>
          <a:prstGeom prst="ellips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250122" y="1390540"/>
            <a:ext cx="40368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FR" b="1" dirty="0">
                <a:solidFill>
                  <a:schemeClr val="hlink"/>
                </a:solidFill>
              </a:rPr>
              <a:t>S2: LANGAGE DE DESCRIPTION ET TECHNOLOGIE DE LA PC</a:t>
            </a: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4132262" y="264464"/>
            <a:ext cx="4532313" cy="36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34350" algn="r">
              <a:lnSpc>
                <a:spcPts val="1900"/>
              </a:lnSpc>
              <a:spcBef>
                <a:spcPct val="50000"/>
              </a:spcBef>
            </a:pP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PROGRAMME</a:t>
            </a:r>
          </a:p>
        </p:txBody>
      </p:sp>
    </p:spTree>
    <p:extLst>
      <p:ext uri="{BB962C8B-B14F-4D97-AF65-F5344CB8AC3E}">
        <p14:creationId xmlns:p14="http://schemas.microsoft.com/office/powerpoint/2010/main" val="9932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33425" y="1412877"/>
            <a:ext cx="7772400" cy="9006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4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PARTIE OP</a:t>
            </a:r>
            <a:r>
              <a:rPr lang="fr-FR" sz="4000" b="1" kern="0" dirty="0">
                <a:latin typeface="Segoe UI"/>
                <a:ea typeface="Segoe UI"/>
                <a:cs typeface="Segoe UI"/>
              </a:rPr>
              <a:t>É</a:t>
            </a:r>
            <a:r>
              <a:rPr lang="fr-FR" sz="4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RATIVE</a:t>
            </a:r>
            <a:endParaRPr lang="fr-FR" sz="4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20415" y="2114213"/>
            <a:ext cx="8523888" cy="12789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2400" dirty="0" smtClean="0"/>
              <a:t>Ensemble des moyens matériels opérant physiquement sur les MO ou les utilités (énergie, outil…) en vue d’assurer leurs transformations.</a:t>
            </a:r>
          </a:p>
          <a:p>
            <a:pPr marL="0" indent="0">
              <a:spcBef>
                <a:spcPct val="50000"/>
              </a:spcBef>
              <a:buNone/>
            </a:pP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85825" y="3944949"/>
            <a:ext cx="7772400" cy="9006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4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PARTIE COMMANDE</a:t>
            </a:r>
            <a:endParaRPr lang="fr-FR" sz="4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572815" y="4668373"/>
            <a:ext cx="8523888" cy="12789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2400" dirty="0" smtClean="0"/>
              <a:t>Ensemble des moyens de traitement de l’information et de la communication permettant la commande et le pilotage des PO dans leur système automatisé.</a:t>
            </a:r>
          </a:p>
          <a:p>
            <a:pPr>
              <a:spcBef>
                <a:spcPct val="50000"/>
              </a:spcBef>
            </a:pP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8" name="AutoShape 2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58225" y="6076016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72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93" y="4613425"/>
            <a:ext cx="3974657" cy="1943991"/>
          </a:xfrm>
          <a:prstGeom prst="rect">
            <a:avLst/>
          </a:prstGeom>
        </p:spPr>
      </p:pic>
      <p:graphicFrame>
        <p:nvGraphicFramePr>
          <p:cNvPr id="310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12440"/>
              </p:ext>
            </p:extLst>
          </p:nvPr>
        </p:nvGraphicFramePr>
        <p:xfrm>
          <a:off x="4719815" y="1117346"/>
          <a:ext cx="2454275" cy="13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4" name="Image bitmap" r:id="rId4" imgW="7582958" imgH="3790476" progId="Paint.Picture">
                  <p:embed/>
                </p:oleObj>
              </mc:Choice>
              <mc:Fallback>
                <p:oleObj name="Image bitmap" r:id="rId4" imgW="7582958" imgH="3790476" progId="Paint.Picture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8" r="2499" b="751"/>
                      <a:stretch>
                        <a:fillRect/>
                      </a:stretch>
                    </p:blipFill>
                    <p:spPr bwMode="auto">
                      <a:xfrm>
                        <a:off x="4719815" y="1117346"/>
                        <a:ext cx="2454275" cy="1379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8" name="Picture 106" descr="perspective encartonne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50" y="1440455"/>
            <a:ext cx="145732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" name="Picture 107" descr="SE poussoir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t="13574" r="12392" b="16266"/>
          <a:stretch>
            <a:fillRect/>
          </a:stretch>
        </p:blipFill>
        <p:spPr bwMode="auto">
          <a:xfrm>
            <a:off x="7283450" y="3185167"/>
            <a:ext cx="19192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5494690" y="1553445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7" name="Oval 115"/>
          <p:cNvSpPr>
            <a:spLocks noChangeArrowheads="1"/>
          </p:cNvSpPr>
          <p:nvPr/>
        </p:nvSpPr>
        <p:spPr bwMode="auto">
          <a:xfrm>
            <a:off x="8119512" y="1986555"/>
            <a:ext cx="50482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cxnSp>
        <p:nvCxnSpPr>
          <p:cNvPr id="3192" name="AutoShape 120"/>
          <p:cNvCxnSpPr>
            <a:cxnSpLocks noChangeShapeType="1"/>
            <a:stCxn id="3184" idx="5"/>
            <a:endCxn id="3178" idx="1"/>
          </p:cNvCxnSpPr>
          <p:nvPr/>
        </p:nvCxnSpPr>
        <p:spPr bwMode="auto">
          <a:xfrm rot="16200000" flipH="1">
            <a:off x="6638246" y="1209347"/>
            <a:ext cx="319340" cy="1744665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94" name="AutoShape 122"/>
          <p:cNvCxnSpPr>
            <a:cxnSpLocks noChangeShapeType="1"/>
            <a:stCxn id="3187" idx="5"/>
          </p:cNvCxnSpPr>
          <p:nvPr/>
        </p:nvCxnSpPr>
        <p:spPr bwMode="auto">
          <a:xfrm rot="16200000" flipH="1">
            <a:off x="8141589" y="2763938"/>
            <a:ext cx="1045199" cy="22756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95" name="AutoShape 123"/>
          <p:cNvCxnSpPr>
            <a:cxnSpLocks noChangeShapeType="1"/>
          </p:cNvCxnSpPr>
          <p:nvPr/>
        </p:nvCxnSpPr>
        <p:spPr bwMode="auto">
          <a:xfrm rot="5400000">
            <a:off x="8022739" y="4751982"/>
            <a:ext cx="820739" cy="846137"/>
          </a:xfrm>
          <a:prstGeom prst="curvedConnector2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5994400" y="241301"/>
            <a:ext cx="257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SOMMAIRE</a:t>
            </a:r>
          </a:p>
          <a:p>
            <a:pPr algn="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Espace réservé du contenu 4"/>
          <p:cNvSpPr txBox="1">
            <a:spLocks/>
          </p:cNvSpPr>
          <p:nvPr/>
        </p:nvSpPr>
        <p:spPr>
          <a:xfrm>
            <a:off x="624346" y="1281952"/>
            <a:ext cx="7920880" cy="49717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800" b="1" dirty="0" smtClean="0"/>
              <a:t>ANALYSE </a:t>
            </a:r>
            <a:r>
              <a:rPr lang="fr-FR" sz="1800" b="1" dirty="0"/>
              <a:t>FONCTIONNELLE D’UN </a:t>
            </a:r>
            <a:r>
              <a:rPr lang="fr-FR" sz="1800" b="1" dirty="0" smtClean="0"/>
              <a:t>SA</a:t>
            </a:r>
            <a:endParaRPr lang="fr-FR" sz="1800" b="1" dirty="0">
              <a:ea typeface="Segoe UI" panose="020B0502040204020203" pitchFamily="34" charset="0"/>
            </a:endParaRP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Ligne de conditionnement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Encartonneuse</a:t>
            </a:r>
            <a:endParaRPr lang="fr-FR" sz="1800" dirty="0">
              <a:ea typeface="Segoe UI" panose="020B0502040204020203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Sous-ensemble poussoir</a:t>
            </a:r>
            <a:endParaRPr lang="fr-FR" sz="1800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1800" b="1" dirty="0" smtClean="0">
                <a:ea typeface="Segoe UI" panose="020B0502040204020203" pitchFamily="34" charset="0"/>
              </a:rPr>
              <a:t>FONCTIONS PRINCIPALES D’UN AUTOMATISME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4D4D4F"/>
              </a:solidFill>
              <a:effectLst/>
              <a:uLnTx/>
              <a:uFillTx/>
            </a:endParaRPr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Agir sur la matière d’œuvre</a:t>
            </a:r>
            <a:endParaRPr lang="fr-FR" sz="1800" dirty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Transmettre l’action</a:t>
            </a:r>
            <a:endParaRPr lang="fr-FR" sz="1800" dirty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Commander la puissance</a:t>
            </a:r>
            <a:endParaRPr lang="fr-FR" sz="1800" dirty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Acquérir les informations</a:t>
            </a: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Traiter les informations</a:t>
            </a: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Communiquer</a:t>
            </a:r>
            <a:endParaRPr lang="fr-FR" sz="1800" dirty="0">
              <a:ea typeface="Segoe UI" panose="020B0502040204020203" pitchFamily="34" charset="0"/>
            </a:endParaRP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1800" b="1" dirty="0" smtClean="0">
                <a:ea typeface="Segoe UI" panose="020B0502040204020203" pitchFamily="34" charset="0"/>
              </a:rPr>
              <a:t>CHAINES D’ACTION ET D’ACQUISITION</a:t>
            </a:r>
            <a:endParaRPr lang="fr-FR" sz="1800" dirty="0"/>
          </a:p>
          <a:p>
            <a:pPr lvl="1" fontAlgn="auto">
              <a:spcBef>
                <a:spcPts val="500"/>
              </a:spcBef>
              <a:spcAft>
                <a:spcPts val="0"/>
              </a:spcAft>
            </a:pPr>
            <a:r>
              <a:rPr lang="fr-FR" sz="1800" dirty="0" smtClean="0">
                <a:ea typeface="Segoe UI" panose="020B0502040204020203" pitchFamily="34" charset="0"/>
              </a:rPr>
              <a:t>Chaîne d’action</a:t>
            </a:r>
            <a:endParaRPr lang="fr-FR" sz="1800" dirty="0">
              <a:ea typeface="Segoe UI" panose="020B0502040204020203" pitchFamily="34" charset="0"/>
            </a:endParaRPr>
          </a:p>
          <a:p>
            <a:pPr lvl="1" fontAlgn="auto">
              <a:spcBef>
                <a:spcPts val="24"/>
              </a:spcBef>
              <a:spcAft>
                <a:spcPts val="0"/>
              </a:spcAft>
            </a:pPr>
            <a:r>
              <a:rPr lang="fr-FR" sz="1800" dirty="0">
                <a:ea typeface="Segoe UI" panose="020B0502040204020203" pitchFamily="34" charset="0"/>
              </a:rPr>
              <a:t>Chaîne </a:t>
            </a:r>
            <a:r>
              <a:rPr lang="fr-FR" sz="1800" dirty="0" smtClean="0">
                <a:ea typeface="Segoe UI" panose="020B0502040204020203" pitchFamily="34" charset="0"/>
              </a:rPr>
              <a:t>d’acquisition</a:t>
            </a:r>
          </a:p>
          <a:p>
            <a:pPr marL="247650" lvl="1" indent="0" fontAlgn="auto">
              <a:spcAft>
                <a:spcPts val="0"/>
              </a:spcAft>
              <a:buNone/>
            </a:pPr>
            <a:endParaRPr lang="fr-FR" sz="500" b="1" dirty="0">
              <a:ea typeface="Segoe UI" panose="020B0502040204020203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1800" b="1" dirty="0"/>
              <a:t>DIAGRAMME </a:t>
            </a:r>
            <a:r>
              <a:rPr lang="fr-FR" sz="1800" b="1" dirty="0" smtClean="0"/>
              <a:t>SADT</a:t>
            </a:r>
            <a:endParaRPr lang="fr-FR" sz="1800" dirty="0" smtClean="0">
              <a:ea typeface="Segoe UI" panose="020B0502040204020203" pitchFamily="34" charset="0"/>
            </a:endParaRPr>
          </a:p>
        </p:txBody>
      </p:sp>
      <p:sp>
        <p:nvSpPr>
          <p:cNvPr id="3" name="ZoneTexte 2">
            <a:hlinkClick r:id="rId12" action="ppaction://hlinksldjump"/>
          </p:cNvPr>
          <p:cNvSpPr txBox="1"/>
          <p:nvPr/>
        </p:nvSpPr>
        <p:spPr>
          <a:xfrm>
            <a:off x="1075765" y="1747829"/>
            <a:ext cx="2549562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ZoneTexte 18">
            <a:hlinkClick r:id="rId13" action="ppaction://hlinksldjump"/>
          </p:cNvPr>
          <p:cNvSpPr txBox="1"/>
          <p:nvPr/>
        </p:nvSpPr>
        <p:spPr>
          <a:xfrm>
            <a:off x="1075765" y="2007809"/>
            <a:ext cx="1482766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>
            <a:hlinkClick r:id="rId14" action="ppaction://hlinksldjump"/>
          </p:cNvPr>
          <p:cNvSpPr txBox="1"/>
          <p:nvPr/>
        </p:nvSpPr>
        <p:spPr>
          <a:xfrm>
            <a:off x="1075765" y="2283119"/>
            <a:ext cx="2549562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75765" y="3042519"/>
            <a:ext cx="2709138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" name="ZoneTexte 22">
            <a:hlinkClick r:id="rId15" action="ppaction://hlinksldjump"/>
          </p:cNvPr>
          <p:cNvSpPr txBox="1"/>
          <p:nvPr/>
        </p:nvSpPr>
        <p:spPr>
          <a:xfrm>
            <a:off x="1075765" y="3328319"/>
            <a:ext cx="1966860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ZoneTexte 23">
            <a:hlinkClick r:id="rId16" action="ppaction://hlinksldjump"/>
          </p:cNvPr>
          <p:cNvSpPr txBox="1"/>
          <p:nvPr/>
        </p:nvSpPr>
        <p:spPr>
          <a:xfrm>
            <a:off x="1075765" y="3589179"/>
            <a:ext cx="2549562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ZoneTexte 24">
            <a:hlinkClick r:id="rId17" action="ppaction://hlinksldjump"/>
          </p:cNvPr>
          <p:cNvSpPr txBox="1"/>
          <p:nvPr/>
        </p:nvSpPr>
        <p:spPr>
          <a:xfrm>
            <a:off x="1075765" y="3849535"/>
            <a:ext cx="2549562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6" name="ZoneTexte 25">
            <a:hlinkClick r:id="rId18" action="ppaction://hlinksldjump"/>
          </p:cNvPr>
          <p:cNvSpPr txBox="1"/>
          <p:nvPr/>
        </p:nvSpPr>
        <p:spPr>
          <a:xfrm>
            <a:off x="1075765" y="4158401"/>
            <a:ext cx="2323651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7" name="ZoneTexte 26">
            <a:hlinkClick r:id="rId19" action="ppaction://hlinksldjump"/>
          </p:cNvPr>
          <p:cNvSpPr txBox="1"/>
          <p:nvPr/>
        </p:nvSpPr>
        <p:spPr>
          <a:xfrm>
            <a:off x="1075765" y="4441904"/>
            <a:ext cx="1516828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8" name="ZoneTexte 27">
            <a:hlinkClick r:id="rId20" action="ppaction://hlinksldjump"/>
          </p:cNvPr>
          <p:cNvSpPr txBox="1"/>
          <p:nvPr/>
        </p:nvSpPr>
        <p:spPr>
          <a:xfrm>
            <a:off x="1075765" y="5175050"/>
            <a:ext cx="1568827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9" name="ZoneTexte 28">
            <a:hlinkClick r:id="rId21" action="ppaction://hlinksldjump"/>
          </p:cNvPr>
          <p:cNvSpPr txBox="1"/>
          <p:nvPr/>
        </p:nvSpPr>
        <p:spPr>
          <a:xfrm>
            <a:off x="1075765" y="5441420"/>
            <a:ext cx="2000922" cy="14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Bouton d'action : Informations 4">
            <a:hlinkClick r:id="rId22" action="ppaction://hlinksldjump" highlightClick="1"/>
          </p:cNvPr>
          <p:cNvSpPr/>
          <p:nvPr/>
        </p:nvSpPr>
        <p:spPr>
          <a:xfrm>
            <a:off x="3036745" y="5737607"/>
            <a:ext cx="588579" cy="42041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" grpId="0" animBg="1"/>
      <p:bldP spid="318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33425" y="1412877"/>
            <a:ext cx="7772400" cy="9006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4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ACTIONNEUR</a:t>
            </a:r>
            <a:endParaRPr lang="fr-FR" sz="4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20415" y="2114213"/>
            <a:ext cx="8523888" cy="12789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2400" dirty="0" smtClean="0"/>
              <a:t>Constituant convertissant une énergie (grandeur) d’entrée en une énergie (grandeur) de sortie utilisable pour obtenir une action définie.</a:t>
            </a:r>
          </a:p>
          <a:p>
            <a:pPr marL="0" indent="0">
              <a:spcBef>
                <a:spcPct val="50000"/>
              </a:spcBef>
              <a:buNone/>
            </a:pP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85825" y="3944949"/>
            <a:ext cx="7772400" cy="90066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fr-FR" sz="4000" b="1" kern="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PREACTIONNEUR</a:t>
            </a:r>
            <a:endParaRPr lang="fr-FR" sz="40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572815" y="4668373"/>
            <a:ext cx="8523888" cy="127892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sz="2400" dirty="0" smtClean="0"/>
              <a:t>Constituant permettant la distribution d’énergie à un actionneur.</a:t>
            </a:r>
          </a:p>
          <a:p>
            <a:pPr>
              <a:spcBef>
                <a:spcPct val="50000"/>
              </a:spcBef>
            </a:pP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4597402" y="0"/>
            <a:ext cx="4532313" cy="82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Ligne de conditionnement</a:t>
            </a:r>
          </a:p>
          <a:p>
            <a:pPr marL="342900" indent="-180000" algn="r">
              <a:lnSpc>
                <a:spcPts val="19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chéma d’implantation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1018274"/>
              </p:ext>
            </p:extLst>
          </p:nvPr>
        </p:nvGraphicFramePr>
        <p:xfrm>
          <a:off x="1072706" y="2071177"/>
          <a:ext cx="8071294" cy="454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Image bitmap" r:id="rId3" imgW="7582958" imgH="3790476" progId="PBrush">
                  <p:embed/>
                </p:oleObj>
              </mc:Choice>
              <mc:Fallback>
                <p:oleObj name="Image bitmap" r:id="rId3" imgW="7582958" imgH="3790476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8" r="2499" b="751"/>
                      <a:stretch>
                        <a:fillRect/>
                      </a:stretch>
                    </p:blipFill>
                    <p:spPr bwMode="auto">
                      <a:xfrm>
                        <a:off x="1072706" y="2071177"/>
                        <a:ext cx="8071294" cy="4540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335458" y="975199"/>
            <a:ext cx="3837149" cy="18816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dirty="0" smtClean="0"/>
              <a:t>Flux de production</a:t>
            </a:r>
            <a:endParaRPr lang="fr-FR" sz="2000" b="1" dirty="0"/>
          </a:p>
          <a:p>
            <a:pPr>
              <a:spcBef>
                <a:spcPct val="50000"/>
              </a:spcBef>
            </a:pPr>
            <a:r>
              <a:rPr lang="fr-FR" sz="2000" b="1" dirty="0" smtClean="0"/>
              <a:t>Flexibilité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/>
              <a:t>Productivité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/>
              <a:t>Automatisation</a:t>
            </a:r>
          </a:p>
          <a:p>
            <a:pPr>
              <a:spcBef>
                <a:spcPct val="50000"/>
              </a:spcBef>
            </a:pPr>
            <a:endParaRPr lang="fr-FR" sz="1800" b="1" dirty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4 pots et carton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4" r="25356" b="48909"/>
          <a:stretch>
            <a:fillRect/>
          </a:stretch>
        </p:blipFill>
        <p:spPr>
          <a:xfrm>
            <a:off x="6516690" y="3142209"/>
            <a:ext cx="1793875" cy="1598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155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277985"/>
              </p:ext>
            </p:extLst>
          </p:nvPr>
        </p:nvGraphicFramePr>
        <p:xfrm>
          <a:off x="632045" y="3132139"/>
          <a:ext cx="3141662" cy="338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3" name="Image bitmap" r:id="rId5" imgW="7582958" imgH="3790476" progId="Paint.Picture">
                  <p:embed/>
                </p:oleObj>
              </mc:Choice>
              <mc:Fallback>
                <p:oleObj name="Image bitmap" r:id="rId5" imgW="7582958" imgH="3790476" progId="Paint.Picture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967" t="18686" r="37479" b="42410"/>
                      <a:stretch>
                        <a:fillRect/>
                      </a:stretch>
                    </p:blipFill>
                    <p:spPr bwMode="auto">
                      <a:xfrm>
                        <a:off x="632045" y="3132139"/>
                        <a:ext cx="3141662" cy="33845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4" name="Line 50"/>
          <p:cNvSpPr>
            <a:spLocks noChangeShapeType="1"/>
          </p:cNvSpPr>
          <p:nvPr/>
        </p:nvSpPr>
        <p:spPr bwMode="auto">
          <a:xfrm flipV="1">
            <a:off x="3815752" y="4286716"/>
            <a:ext cx="2447925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619252" y="4365625"/>
            <a:ext cx="936625" cy="792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4597402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Ligne de conditionnement</a:t>
            </a:r>
          </a:p>
          <a:p>
            <a:pPr marL="28575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aractéristiques techniques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335458" y="1369402"/>
            <a:ext cx="5204730" cy="7796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unité de conditionnement: 	</a:t>
            </a:r>
          </a:p>
          <a:p>
            <a:pPr>
              <a:spcBef>
                <a:spcPts val="500"/>
              </a:spcBef>
            </a:pPr>
            <a:r>
              <a:rPr lang="fr-FR" sz="2000" b="1" dirty="0" smtClean="0"/>
              <a:t> module d’encaissage: </a:t>
            </a:r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254404" y="1369403"/>
            <a:ext cx="4889595" cy="7796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500"/>
              </a:spcBef>
            </a:pPr>
            <a:r>
              <a:rPr lang="fr-FR" sz="2000" b="1" dirty="0" smtClean="0"/>
              <a:t>1000 </a:t>
            </a:r>
            <a:r>
              <a:rPr lang="fr-FR" sz="2000" b="1" dirty="0"/>
              <a:t>pots de 125 ml/h</a:t>
            </a:r>
          </a:p>
          <a:p>
            <a:pPr lvl="1">
              <a:spcBef>
                <a:spcPts val="500"/>
              </a:spcBef>
            </a:pPr>
            <a:r>
              <a:rPr lang="fr-FR" sz="2000" b="1" dirty="0" smtClean="0"/>
              <a:t>300 </a:t>
            </a:r>
            <a:r>
              <a:rPr lang="fr-FR" sz="2000" b="1" dirty="0"/>
              <a:t>barquettes de 4 pots /</a:t>
            </a:r>
            <a:r>
              <a:rPr lang="fr-FR" sz="2000" b="1" dirty="0" smtClean="0"/>
              <a:t>h</a:t>
            </a:r>
            <a:endParaRPr lang="fr-FR" sz="2000" b="1" dirty="0"/>
          </a:p>
        </p:txBody>
      </p: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335458" y="1001552"/>
            <a:ext cx="2906983" cy="477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unité </a:t>
            </a:r>
            <a:r>
              <a:rPr lang="fr-FR" sz="2000" b="1" dirty="0"/>
              <a:t>de </a:t>
            </a:r>
            <a:r>
              <a:rPr lang="fr-FR" sz="2000" b="1" dirty="0" smtClean="0"/>
              <a:t>fabrication:</a:t>
            </a: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3" name="Espace réservé du contenu 4"/>
          <p:cNvSpPr txBox="1">
            <a:spLocks/>
          </p:cNvSpPr>
          <p:nvPr/>
        </p:nvSpPr>
        <p:spPr>
          <a:xfrm>
            <a:off x="4254404" y="1048533"/>
            <a:ext cx="3298237" cy="4414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500"/>
              </a:spcBef>
            </a:pPr>
            <a:r>
              <a:rPr lang="fr-FR" sz="2000" b="1" dirty="0"/>
              <a:t>lots de 40l en </a:t>
            </a:r>
            <a:r>
              <a:rPr lang="fr-FR" sz="2000" b="1" dirty="0" smtClean="0"/>
              <a:t>1h</a:t>
            </a:r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335458" y="2108875"/>
            <a:ext cx="4210266" cy="7796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fr-FR" sz="2000" b="1" dirty="0" smtClean="0"/>
              <a:t> unité de dépilage des palettes: </a:t>
            </a:r>
          </a:p>
          <a:p>
            <a:pPr>
              <a:spcBef>
                <a:spcPts val="500"/>
              </a:spcBef>
            </a:pPr>
            <a:r>
              <a:rPr lang="fr-FR" sz="2000" b="1" dirty="0" smtClean="0"/>
              <a:t> unité de palettisation:</a:t>
            </a:r>
            <a:endParaRPr lang="fr-FR" sz="1800" b="1" dirty="0" smtClean="0">
              <a:ea typeface="Segoe UI" panose="020B0502040204020203" pitchFamily="34" charset="0"/>
            </a:endParaRPr>
          </a:p>
          <a:p>
            <a:pPr lvl="4" fontAlgn="auto">
              <a:spcBef>
                <a:spcPts val="500"/>
              </a:spcBef>
              <a:spcAft>
                <a:spcPts val="0"/>
              </a:spcAft>
            </a:pPr>
            <a:endParaRPr lang="fr-FR" sz="500" b="1" dirty="0">
              <a:ea typeface="Segoe UI" panose="020B0502040204020203" pitchFamily="34" charset="0"/>
            </a:endParaRPr>
          </a:p>
        </p:txBody>
      </p:sp>
      <p:sp>
        <p:nvSpPr>
          <p:cNvPr id="15" name="Espace réservé du contenu 4"/>
          <p:cNvSpPr txBox="1">
            <a:spLocks/>
          </p:cNvSpPr>
          <p:nvPr/>
        </p:nvSpPr>
        <p:spPr>
          <a:xfrm>
            <a:off x="4254404" y="2108875"/>
            <a:ext cx="4889595" cy="9076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92075" indent="-92075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sz="14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35718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8"/>
              </a:buBlip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630238" indent="-109538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895350" indent="-119063" algn="l" defTabSz="9144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10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252538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sz="1200" kern="1200">
                <a:solidFill>
                  <a:srgbClr val="4D4D4F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500"/>
              </a:spcBef>
            </a:pPr>
            <a:r>
              <a:rPr lang="fr-FR" sz="2000" b="1" dirty="0" smtClean="0"/>
              <a:t>200 </a:t>
            </a:r>
            <a:r>
              <a:rPr lang="fr-FR" sz="2000" b="1" dirty="0"/>
              <a:t>palettes/h </a:t>
            </a:r>
            <a:endParaRPr lang="fr-FR" sz="2000" b="1" dirty="0" smtClean="0"/>
          </a:p>
          <a:p>
            <a:pPr lvl="1">
              <a:spcBef>
                <a:spcPts val="500"/>
              </a:spcBef>
            </a:pPr>
            <a:r>
              <a:rPr lang="fr-FR" sz="2000" b="1" dirty="0" smtClean="0"/>
              <a:t>6 </a:t>
            </a:r>
            <a:r>
              <a:rPr lang="fr-FR" sz="2000" b="1" dirty="0"/>
              <a:t>palettes/h avec 5 </a:t>
            </a:r>
            <a:r>
              <a:rPr lang="fr-FR" sz="2000" b="1" dirty="0" smtClean="0"/>
              <a:t>niveaux/palette</a:t>
            </a:r>
            <a:endParaRPr lang="fr-FR" sz="2000" b="1" dirty="0"/>
          </a:p>
        </p:txBody>
      </p:sp>
      <p:sp>
        <p:nvSpPr>
          <p:cNvPr id="16" name="AutoShape 2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7" name="Text Box 27"/>
          <p:cNvSpPr txBox="1">
            <a:spLocks noChangeArrowheads="1"/>
          </p:cNvSpPr>
          <p:nvPr/>
        </p:nvSpPr>
        <p:spPr bwMode="auto">
          <a:xfrm>
            <a:off x="4612998" y="2209801"/>
            <a:ext cx="1587500" cy="2444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1600" b="1">
                <a:latin typeface="Times New Roman" pitchFamily="18" charset="0"/>
              </a:rPr>
              <a:t>Présence énergie</a:t>
            </a:r>
            <a:endParaRPr lang="fr-FR" sz="1600" b="1"/>
          </a:p>
        </p:txBody>
      </p:sp>
      <p:sp>
        <p:nvSpPr>
          <p:cNvPr id="122950" name="Line 70"/>
          <p:cNvSpPr>
            <a:spLocks noChangeShapeType="1"/>
          </p:cNvSpPr>
          <p:nvPr/>
        </p:nvSpPr>
        <p:spPr bwMode="auto">
          <a:xfrm>
            <a:off x="4168440" y="2344739"/>
            <a:ext cx="0" cy="879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15" name="AutoShape 135"/>
          <p:cNvSpPr>
            <a:spLocks noChangeArrowheads="1"/>
          </p:cNvSpPr>
          <p:nvPr/>
        </p:nvSpPr>
        <p:spPr bwMode="auto">
          <a:xfrm>
            <a:off x="6703735" y="3362325"/>
            <a:ext cx="649288" cy="395288"/>
          </a:xfrm>
          <a:prstGeom prst="rightArrow">
            <a:avLst>
              <a:gd name="adj1" fmla="val 50000"/>
              <a:gd name="adj2" fmla="val 41064"/>
            </a:avLst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3021" name="Text Box 141"/>
          <p:cNvSpPr txBox="1">
            <a:spLocks noChangeArrowheads="1"/>
          </p:cNvSpPr>
          <p:nvPr/>
        </p:nvSpPr>
        <p:spPr bwMode="auto">
          <a:xfrm>
            <a:off x="7064100" y="1922463"/>
            <a:ext cx="2016125" cy="7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fr-FR" sz="1600" b="1" dirty="0">
                <a:latin typeface="Times New Roman" pitchFamily="18" charset="0"/>
              </a:rPr>
              <a:t>Barquettes </a:t>
            </a:r>
            <a:r>
              <a:rPr lang="fr-FR" sz="1600" b="1" dirty="0" smtClean="0">
                <a:latin typeface="Times New Roman" pitchFamily="18" charset="0"/>
              </a:rPr>
              <a:t>de </a:t>
            </a:r>
            <a:r>
              <a:rPr lang="fr-FR" sz="1600" b="1" dirty="0">
                <a:latin typeface="Times New Roman" pitchFamily="18" charset="0"/>
              </a:rPr>
              <a:t>flacons </a:t>
            </a:r>
            <a:r>
              <a:rPr lang="fr-FR" sz="1600" b="1" dirty="0" smtClean="0">
                <a:latin typeface="Times New Roman" pitchFamily="18" charset="0"/>
              </a:rPr>
              <a:t>remplis </a:t>
            </a:r>
            <a:r>
              <a:rPr lang="fr-FR" sz="1600" b="1" dirty="0">
                <a:latin typeface="Times New Roman" pitchFamily="18" charset="0"/>
              </a:rPr>
              <a:t>rangées</a:t>
            </a:r>
          </a:p>
          <a:p>
            <a:pPr algn="ctr"/>
            <a:r>
              <a:rPr lang="fr-FR" sz="1600" b="1" dirty="0">
                <a:latin typeface="Times New Roman" pitchFamily="18" charset="0"/>
              </a:rPr>
              <a:t>sur palette</a:t>
            </a:r>
            <a:endParaRPr lang="fr-FR" sz="1600" b="1" dirty="0"/>
          </a:p>
        </p:txBody>
      </p:sp>
      <p:grpSp>
        <p:nvGrpSpPr>
          <p:cNvPr id="123089" name="Group 209"/>
          <p:cNvGrpSpPr>
            <a:grpSpLocks/>
          </p:cNvGrpSpPr>
          <p:nvPr/>
        </p:nvGrpSpPr>
        <p:grpSpPr bwMode="auto">
          <a:xfrm>
            <a:off x="7495898" y="2857501"/>
            <a:ext cx="1366838" cy="1657351"/>
            <a:chOff x="4348" y="1817"/>
            <a:chExt cx="576" cy="730"/>
          </a:xfrm>
        </p:grpSpPr>
        <p:sp>
          <p:nvSpPr>
            <p:cNvPr id="122957" name="Rectangle 77" descr="60 %"/>
            <p:cNvSpPr>
              <a:spLocks noChangeArrowheads="1"/>
            </p:cNvSpPr>
            <p:nvPr/>
          </p:nvSpPr>
          <p:spPr bwMode="auto">
            <a:xfrm>
              <a:off x="4348" y="2514"/>
              <a:ext cx="576" cy="33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58" name="Rectangle 78" descr="60 %"/>
            <p:cNvSpPr>
              <a:spLocks noChangeArrowheads="1"/>
            </p:cNvSpPr>
            <p:nvPr/>
          </p:nvSpPr>
          <p:spPr bwMode="auto">
            <a:xfrm>
              <a:off x="4348" y="2434"/>
              <a:ext cx="575" cy="33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59" name="Rectangle 79" descr="60 %"/>
            <p:cNvSpPr>
              <a:spLocks noChangeArrowheads="1"/>
            </p:cNvSpPr>
            <p:nvPr/>
          </p:nvSpPr>
          <p:spPr bwMode="auto">
            <a:xfrm>
              <a:off x="4401" y="2448"/>
              <a:ext cx="41" cy="63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0" name="Rectangle 80" descr="60 %"/>
            <p:cNvSpPr>
              <a:spLocks noChangeArrowheads="1"/>
            </p:cNvSpPr>
            <p:nvPr/>
          </p:nvSpPr>
          <p:spPr bwMode="auto">
            <a:xfrm>
              <a:off x="4820" y="2448"/>
              <a:ext cx="41" cy="63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1" name="Rectangle 81" descr="60 %"/>
            <p:cNvSpPr>
              <a:spLocks noChangeArrowheads="1"/>
            </p:cNvSpPr>
            <p:nvPr/>
          </p:nvSpPr>
          <p:spPr bwMode="auto">
            <a:xfrm>
              <a:off x="4636" y="2448"/>
              <a:ext cx="42" cy="63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99" name="Rectangle 119"/>
            <p:cNvSpPr>
              <a:spLocks noChangeArrowheads="1"/>
            </p:cNvSpPr>
            <p:nvPr/>
          </p:nvSpPr>
          <p:spPr bwMode="auto">
            <a:xfrm>
              <a:off x="4636" y="2215"/>
              <a:ext cx="288" cy="198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0" name="Rectangle 120"/>
            <p:cNvSpPr>
              <a:spLocks noChangeArrowheads="1"/>
            </p:cNvSpPr>
            <p:nvPr/>
          </p:nvSpPr>
          <p:spPr bwMode="auto">
            <a:xfrm>
              <a:off x="4348" y="2215"/>
              <a:ext cx="288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1" name="AutoShape 121"/>
            <p:cNvSpPr>
              <a:spLocks noChangeArrowheads="1"/>
            </p:cNvSpPr>
            <p:nvPr/>
          </p:nvSpPr>
          <p:spPr bwMode="auto">
            <a:xfrm>
              <a:off x="4375" y="2015"/>
              <a:ext cx="53" cy="134"/>
            </a:xfrm>
            <a:prstGeom prst="upArrow">
              <a:avLst>
                <a:gd name="adj1" fmla="val 50000"/>
                <a:gd name="adj2" fmla="val 6320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2" name="Text Box 122"/>
            <p:cNvSpPr txBox="1">
              <a:spLocks noChangeArrowheads="1"/>
            </p:cNvSpPr>
            <p:nvPr/>
          </p:nvSpPr>
          <p:spPr bwMode="auto">
            <a:xfrm>
              <a:off x="4689" y="2281"/>
              <a:ext cx="209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500">
                  <a:latin typeface="Times New Roman" pitchFamily="18" charset="0"/>
                </a:rPr>
                <a:t>FRAGILE</a:t>
              </a:r>
              <a:endParaRPr lang="fr-FR"/>
            </a:p>
          </p:txBody>
        </p:sp>
        <p:sp>
          <p:nvSpPr>
            <p:cNvPr id="123003" name="Rectangle 123"/>
            <p:cNvSpPr>
              <a:spLocks noChangeArrowheads="1"/>
            </p:cNvSpPr>
            <p:nvPr/>
          </p:nvSpPr>
          <p:spPr bwMode="auto">
            <a:xfrm>
              <a:off x="4741" y="2015"/>
              <a:ext cx="183" cy="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4" name="Rectangle 124"/>
            <p:cNvSpPr>
              <a:spLocks noChangeArrowheads="1"/>
            </p:cNvSpPr>
            <p:nvPr/>
          </p:nvSpPr>
          <p:spPr bwMode="auto">
            <a:xfrm>
              <a:off x="4558" y="2015"/>
              <a:ext cx="183" cy="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5" name="Rectangle 125"/>
            <p:cNvSpPr>
              <a:spLocks noChangeArrowheads="1"/>
            </p:cNvSpPr>
            <p:nvPr/>
          </p:nvSpPr>
          <p:spPr bwMode="auto">
            <a:xfrm>
              <a:off x="4348" y="2015"/>
              <a:ext cx="210" cy="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6" name="AutoShape 126"/>
            <p:cNvSpPr>
              <a:spLocks noChangeArrowheads="1"/>
            </p:cNvSpPr>
            <p:nvPr/>
          </p:nvSpPr>
          <p:spPr bwMode="auto">
            <a:xfrm>
              <a:off x="4585" y="2015"/>
              <a:ext cx="51" cy="134"/>
            </a:xfrm>
            <a:prstGeom prst="upArrow">
              <a:avLst>
                <a:gd name="adj1" fmla="val 50000"/>
                <a:gd name="adj2" fmla="val 65686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7" name="AutoShape 127"/>
            <p:cNvSpPr>
              <a:spLocks noChangeArrowheads="1"/>
            </p:cNvSpPr>
            <p:nvPr/>
          </p:nvSpPr>
          <p:spPr bwMode="auto">
            <a:xfrm>
              <a:off x="4767" y="2015"/>
              <a:ext cx="53" cy="134"/>
            </a:xfrm>
            <a:prstGeom prst="upArrow">
              <a:avLst>
                <a:gd name="adj1" fmla="val 50000"/>
                <a:gd name="adj2" fmla="val 63208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08" name="Text Box 128"/>
            <p:cNvSpPr txBox="1">
              <a:spLocks noChangeArrowheads="1"/>
            </p:cNvSpPr>
            <p:nvPr/>
          </p:nvSpPr>
          <p:spPr bwMode="auto">
            <a:xfrm>
              <a:off x="4375" y="2281"/>
              <a:ext cx="2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500">
                  <a:latin typeface="Times New Roman" pitchFamily="18" charset="0"/>
                </a:rPr>
                <a:t>FRAGILE</a:t>
              </a:r>
              <a:endParaRPr lang="fr-FR"/>
            </a:p>
          </p:txBody>
        </p:sp>
        <p:sp>
          <p:nvSpPr>
            <p:cNvPr id="123009" name="Rectangle 129"/>
            <p:cNvSpPr>
              <a:spLocks noChangeArrowheads="1"/>
            </p:cNvSpPr>
            <p:nvPr/>
          </p:nvSpPr>
          <p:spPr bwMode="auto">
            <a:xfrm>
              <a:off x="4636" y="1817"/>
              <a:ext cx="288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10" name="Rectangle 130"/>
            <p:cNvSpPr>
              <a:spLocks noChangeArrowheads="1"/>
            </p:cNvSpPr>
            <p:nvPr/>
          </p:nvSpPr>
          <p:spPr bwMode="auto">
            <a:xfrm>
              <a:off x="4348" y="1817"/>
              <a:ext cx="288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11" name="Line 131"/>
            <p:cNvSpPr>
              <a:spLocks noChangeShapeType="1"/>
            </p:cNvSpPr>
            <p:nvPr/>
          </p:nvSpPr>
          <p:spPr bwMode="auto">
            <a:xfrm>
              <a:off x="4348" y="2215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12" name="Line 132"/>
            <p:cNvSpPr>
              <a:spLocks noChangeShapeType="1"/>
            </p:cNvSpPr>
            <p:nvPr/>
          </p:nvSpPr>
          <p:spPr bwMode="auto">
            <a:xfrm>
              <a:off x="4348" y="2015"/>
              <a:ext cx="57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013" name="Text Box 133"/>
            <p:cNvSpPr txBox="1">
              <a:spLocks noChangeArrowheads="1"/>
            </p:cNvSpPr>
            <p:nvPr/>
          </p:nvSpPr>
          <p:spPr bwMode="auto">
            <a:xfrm>
              <a:off x="4663" y="1883"/>
              <a:ext cx="208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500">
                  <a:latin typeface="Times New Roman" pitchFamily="18" charset="0"/>
                </a:rPr>
                <a:t>FRAGILE</a:t>
              </a:r>
              <a:endParaRPr lang="fr-FR"/>
            </a:p>
          </p:txBody>
        </p:sp>
        <p:sp>
          <p:nvSpPr>
            <p:cNvPr id="123014" name="Text Box 134"/>
            <p:cNvSpPr txBox="1">
              <a:spLocks noChangeArrowheads="1"/>
            </p:cNvSpPr>
            <p:nvPr/>
          </p:nvSpPr>
          <p:spPr bwMode="auto">
            <a:xfrm>
              <a:off x="4375" y="1883"/>
              <a:ext cx="210" cy="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fr-FR" sz="500">
                  <a:latin typeface="Times New Roman" pitchFamily="18" charset="0"/>
                </a:rPr>
                <a:t>FRAGILE</a:t>
              </a:r>
              <a:endParaRPr lang="fr-FR"/>
            </a:p>
          </p:txBody>
        </p:sp>
        <p:sp>
          <p:nvSpPr>
            <p:cNvPr id="123023" name="Line 143"/>
            <p:cNvSpPr>
              <a:spLocks noChangeShapeType="1"/>
            </p:cNvSpPr>
            <p:nvPr/>
          </p:nvSpPr>
          <p:spPr bwMode="auto">
            <a:xfrm>
              <a:off x="4348" y="2015"/>
              <a:ext cx="0" cy="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4654275" y="3133725"/>
            <a:ext cx="1833563" cy="896939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25400">
            <a:solidFill>
              <a:srgbClr val="99CC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fr-FR" sz="1600" b="1">
                <a:latin typeface="Times New Roman" pitchFamily="18" charset="0"/>
              </a:rPr>
              <a:t>CONDITIONNER LES</a:t>
            </a:r>
          </a:p>
          <a:p>
            <a:pPr algn="ctr"/>
            <a:r>
              <a:rPr lang="fr-FR" sz="1600" b="1">
                <a:latin typeface="Times New Roman" pitchFamily="18" charset="0"/>
              </a:rPr>
              <a:t>PRODUITS</a:t>
            </a:r>
            <a:endParaRPr lang="fr-FR" sz="1600"/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5054323" y="2570164"/>
            <a:ext cx="1362075" cy="227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sz="1600" b="1">
                <a:latin typeface="Times New Roman" pitchFamily="18" charset="0"/>
              </a:rPr>
              <a:t>Autorisation</a:t>
            </a:r>
            <a:endParaRPr lang="fr-FR" sz="1600" b="1"/>
          </a:p>
        </p:txBody>
      </p:sp>
      <p:sp>
        <p:nvSpPr>
          <p:cNvPr id="122909" name="Line 29"/>
          <p:cNvSpPr>
            <a:spLocks noChangeShapeType="1"/>
          </p:cNvSpPr>
          <p:nvPr/>
        </p:nvSpPr>
        <p:spPr bwMode="auto">
          <a:xfrm>
            <a:off x="5141636" y="2909889"/>
            <a:ext cx="9525" cy="223839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4616173" y="4270376"/>
            <a:ext cx="1943100" cy="6762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fr-FR" sz="2000" b="1" i="1" dirty="0">
                <a:latin typeface="Times New Roman" pitchFamily="18" charset="0"/>
              </a:rPr>
              <a:t>Ligne de conditionnement</a:t>
            </a:r>
            <a:endParaRPr lang="fr-FR" sz="2000" b="1" dirty="0"/>
          </a:p>
        </p:txBody>
      </p:sp>
      <p:sp>
        <p:nvSpPr>
          <p:cNvPr id="122911" name="Line 31"/>
          <p:cNvSpPr>
            <a:spLocks noChangeShapeType="1"/>
          </p:cNvSpPr>
          <p:nvPr/>
        </p:nvSpPr>
        <p:spPr bwMode="auto">
          <a:xfrm>
            <a:off x="5406748" y="4043363"/>
            <a:ext cx="0" cy="261939"/>
          </a:xfrm>
          <a:prstGeom prst="line">
            <a:avLst/>
          </a:prstGeom>
          <a:noFill/>
          <a:ln w="25400">
            <a:solidFill>
              <a:srgbClr val="99CC00"/>
            </a:solidFill>
            <a:round/>
            <a:headEnd type="arrow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58" name="Line 178"/>
          <p:cNvSpPr>
            <a:spLocks noChangeShapeType="1"/>
          </p:cNvSpPr>
          <p:nvPr/>
        </p:nvSpPr>
        <p:spPr bwMode="auto">
          <a:xfrm>
            <a:off x="4790798" y="2570163"/>
            <a:ext cx="0" cy="566739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315300" y="3703639"/>
            <a:ext cx="1941513" cy="4746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fr-FR" sz="1600" b="1" dirty="0">
                <a:latin typeface="Times New Roman" pitchFamily="18" charset="0"/>
              </a:rPr>
              <a:t>Différents ingrédients</a:t>
            </a:r>
          </a:p>
          <a:p>
            <a:pPr algn="r"/>
            <a:r>
              <a:rPr lang="fr-FR" sz="1600" b="1" dirty="0">
                <a:latin typeface="Times New Roman" pitchFamily="18" charset="0"/>
              </a:rPr>
              <a:t>selon les recettes</a:t>
            </a:r>
            <a:endParaRPr lang="fr-FR" sz="1600" b="1" dirty="0"/>
          </a:p>
        </p:txBody>
      </p:sp>
      <p:sp>
        <p:nvSpPr>
          <p:cNvPr id="122903" name="AutoShape 23" descr="10 %"/>
          <p:cNvSpPr>
            <a:spLocks noChangeArrowheads="1"/>
          </p:cNvSpPr>
          <p:nvPr/>
        </p:nvSpPr>
        <p:spPr bwMode="auto">
          <a:xfrm>
            <a:off x="2844465" y="3814765"/>
            <a:ext cx="317500" cy="403225"/>
          </a:xfrm>
          <a:prstGeom prst="can">
            <a:avLst>
              <a:gd name="adj" fmla="val 31750"/>
            </a:avLst>
          </a:prstGeom>
          <a:pattFill prst="pct10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04" name="AutoShape 24" descr="noir)"/>
          <p:cNvSpPr>
            <a:spLocks noChangeArrowheads="1"/>
          </p:cNvSpPr>
          <p:nvPr/>
        </p:nvSpPr>
        <p:spPr bwMode="auto">
          <a:xfrm>
            <a:off x="3214353" y="3590926"/>
            <a:ext cx="425450" cy="627063"/>
          </a:xfrm>
          <a:prstGeom prst="can">
            <a:avLst>
              <a:gd name="adj" fmla="val 36847"/>
            </a:avLst>
          </a:prstGeom>
          <a:pattFill prst="lt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906" name="Text Box 26"/>
          <p:cNvSpPr txBox="1">
            <a:spLocks noChangeArrowheads="1"/>
          </p:cNvSpPr>
          <p:nvPr/>
        </p:nvSpPr>
        <p:spPr bwMode="auto">
          <a:xfrm>
            <a:off x="742118" y="3024188"/>
            <a:ext cx="1487488" cy="33813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fr-FR" sz="1600" b="1">
                <a:latin typeface="Times New Roman" pitchFamily="18" charset="0"/>
              </a:rPr>
              <a:t>Flacons vides</a:t>
            </a:r>
            <a:endParaRPr lang="fr-FR" sz="1600" b="1"/>
          </a:p>
        </p:txBody>
      </p:sp>
      <p:grpSp>
        <p:nvGrpSpPr>
          <p:cNvPr id="123065" name="Group 185"/>
          <p:cNvGrpSpPr>
            <a:grpSpLocks/>
          </p:cNvGrpSpPr>
          <p:nvPr/>
        </p:nvGrpSpPr>
        <p:grpSpPr bwMode="auto">
          <a:xfrm>
            <a:off x="2912728" y="2797175"/>
            <a:ext cx="249238" cy="579439"/>
            <a:chOff x="2461" y="1933"/>
            <a:chExt cx="128" cy="232"/>
          </a:xfrm>
        </p:grpSpPr>
        <p:sp>
          <p:nvSpPr>
            <p:cNvPr id="122920" name="Rectangle 40"/>
            <p:cNvSpPr>
              <a:spLocks noChangeArrowheads="1"/>
            </p:cNvSpPr>
            <p:nvPr/>
          </p:nvSpPr>
          <p:spPr bwMode="auto">
            <a:xfrm>
              <a:off x="2461" y="2018"/>
              <a:ext cx="128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21" name="AutoShape 41"/>
            <p:cNvSpPr>
              <a:spLocks noChangeArrowheads="1"/>
            </p:cNvSpPr>
            <p:nvPr/>
          </p:nvSpPr>
          <p:spPr bwMode="auto">
            <a:xfrm rot="10800000">
              <a:off x="2461" y="1975"/>
              <a:ext cx="128" cy="4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22" name="AutoShape 42"/>
            <p:cNvSpPr>
              <a:spLocks noChangeArrowheads="1"/>
            </p:cNvSpPr>
            <p:nvPr/>
          </p:nvSpPr>
          <p:spPr bwMode="auto">
            <a:xfrm rot="16200000">
              <a:off x="2504" y="1932"/>
              <a:ext cx="42" cy="43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2944" name="Text Box 64"/>
          <p:cNvSpPr txBox="1">
            <a:spLocks noChangeArrowheads="1"/>
          </p:cNvSpPr>
          <p:nvPr/>
        </p:nvSpPr>
        <p:spPr bwMode="auto">
          <a:xfrm>
            <a:off x="786568" y="2230439"/>
            <a:ext cx="1498600" cy="3460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fr-FR" sz="1600" b="1" dirty="0">
                <a:latin typeface="Times New Roman" pitchFamily="18" charset="0"/>
              </a:rPr>
              <a:t>Barquettes vides</a:t>
            </a:r>
            <a:endParaRPr lang="fr-FR" sz="1600" b="1" dirty="0"/>
          </a:p>
        </p:txBody>
      </p:sp>
      <p:grpSp>
        <p:nvGrpSpPr>
          <p:cNvPr id="123059" name="Group 179"/>
          <p:cNvGrpSpPr>
            <a:grpSpLocks/>
          </p:cNvGrpSpPr>
          <p:nvPr/>
        </p:nvGrpSpPr>
        <p:grpSpPr bwMode="auto">
          <a:xfrm>
            <a:off x="2669842" y="4721226"/>
            <a:ext cx="912813" cy="809625"/>
            <a:chOff x="1496" y="2976"/>
            <a:chExt cx="470" cy="324"/>
          </a:xfrm>
        </p:grpSpPr>
        <p:sp>
          <p:nvSpPr>
            <p:cNvPr id="122962" name="Rectangle 82" descr="60 %"/>
            <p:cNvSpPr>
              <a:spLocks noChangeArrowheads="1"/>
            </p:cNvSpPr>
            <p:nvPr/>
          </p:nvSpPr>
          <p:spPr bwMode="auto">
            <a:xfrm>
              <a:off x="1497" y="3279"/>
              <a:ext cx="469" cy="2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3" name="Rectangle 83" descr="60 %"/>
            <p:cNvSpPr>
              <a:spLocks noChangeArrowheads="1"/>
            </p:cNvSpPr>
            <p:nvPr/>
          </p:nvSpPr>
          <p:spPr bwMode="auto">
            <a:xfrm>
              <a:off x="1496" y="3229"/>
              <a:ext cx="469" cy="20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4" name="Rectangle 84" descr="60 %"/>
            <p:cNvSpPr>
              <a:spLocks noChangeArrowheads="1"/>
            </p:cNvSpPr>
            <p:nvPr/>
          </p:nvSpPr>
          <p:spPr bwMode="auto">
            <a:xfrm>
              <a:off x="1540" y="3237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5" name="Rectangle 85" descr="60 %"/>
            <p:cNvSpPr>
              <a:spLocks noChangeArrowheads="1"/>
            </p:cNvSpPr>
            <p:nvPr/>
          </p:nvSpPr>
          <p:spPr bwMode="auto">
            <a:xfrm>
              <a:off x="1881" y="3237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6" name="Rectangle 86" descr="60 %"/>
            <p:cNvSpPr>
              <a:spLocks noChangeArrowheads="1"/>
            </p:cNvSpPr>
            <p:nvPr/>
          </p:nvSpPr>
          <p:spPr bwMode="auto">
            <a:xfrm>
              <a:off x="1732" y="3237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7" name="Rectangle 87" descr="60 %"/>
            <p:cNvSpPr>
              <a:spLocks noChangeArrowheads="1"/>
            </p:cNvSpPr>
            <p:nvPr/>
          </p:nvSpPr>
          <p:spPr bwMode="auto">
            <a:xfrm>
              <a:off x="1497" y="3195"/>
              <a:ext cx="469" cy="2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8" name="Rectangle 88" descr="60 %"/>
            <p:cNvSpPr>
              <a:spLocks noChangeArrowheads="1"/>
            </p:cNvSpPr>
            <p:nvPr/>
          </p:nvSpPr>
          <p:spPr bwMode="auto">
            <a:xfrm>
              <a:off x="1496" y="3144"/>
              <a:ext cx="469" cy="2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69" name="Rectangle 89" descr="60 %"/>
            <p:cNvSpPr>
              <a:spLocks noChangeArrowheads="1"/>
            </p:cNvSpPr>
            <p:nvPr/>
          </p:nvSpPr>
          <p:spPr bwMode="auto">
            <a:xfrm>
              <a:off x="1540" y="3153"/>
              <a:ext cx="34" cy="40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0" name="Rectangle 90" descr="60 %"/>
            <p:cNvSpPr>
              <a:spLocks noChangeArrowheads="1"/>
            </p:cNvSpPr>
            <p:nvPr/>
          </p:nvSpPr>
          <p:spPr bwMode="auto">
            <a:xfrm>
              <a:off x="1881" y="3153"/>
              <a:ext cx="34" cy="40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1" name="Rectangle 91" descr="60 %"/>
            <p:cNvSpPr>
              <a:spLocks noChangeArrowheads="1"/>
            </p:cNvSpPr>
            <p:nvPr/>
          </p:nvSpPr>
          <p:spPr bwMode="auto">
            <a:xfrm>
              <a:off x="1732" y="3153"/>
              <a:ext cx="34" cy="40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2" name="Rectangle 92" descr="60 %"/>
            <p:cNvSpPr>
              <a:spLocks noChangeArrowheads="1"/>
            </p:cNvSpPr>
            <p:nvPr/>
          </p:nvSpPr>
          <p:spPr bwMode="auto">
            <a:xfrm>
              <a:off x="1497" y="3111"/>
              <a:ext cx="469" cy="2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3" name="Rectangle 93" descr="60 %"/>
            <p:cNvSpPr>
              <a:spLocks noChangeArrowheads="1"/>
            </p:cNvSpPr>
            <p:nvPr/>
          </p:nvSpPr>
          <p:spPr bwMode="auto">
            <a:xfrm>
              <a:off x="1496" y="3060"/>
              <a:ext cx="469" cy="2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4" name="Rectangle 94" descr="60 %"/>
            <p:cNvSpPr>
              <a:spLocks noChangeArrowheads="1"/>
            </p:cNvSpPr>
            <p:nvPr/>
          </p:nvSpPr>
          <p:spPr bwMode="auto">
            <a:xfrm>
              <a:off x="1540" y="3068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5" name="Rectangle 95" descr="60 %"/>
            <p:cNvSpPr>
              <a:spLocks noChangeArrowheads="1"/>
            </p:cNvSpPr>
            <p:nvPr/>
          </p:nvSpPr>
          <p:spPr bwMode="auto">
            <a:xfrm>
              <a:off x="1881" y="3068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6" name="Rectangle 96" descr="60 %"/>
            <p:cNvSpPr>
              <a:spLocks noChangeArrowheads="1"/>
            </p:cNvSpPr>
            <p:nvPr/>
          </p:nvSpPr>
          <p:spPr bwMode="auto">
            <a:xfrm>
              <a:off x="1732" y="3068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7" name="Rectangle 97" descr="60 %"/>
            <p:cNvSpPr>
              <a:spLocks noChangeArrowheads="1"/>
            </p:cNvSpPr>
            <p:nvPr/>
          </p:nvSpPr>
          <p:spPr bwMode="auto">
            <a:xfrm>
              <a:off x="1497" y="3026"/>
              <a:ext cx="469" cy="2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8" name="Rectangle 98" descr="60 %"/>
            <p:cNvSpPr>
              <a:spLocks noChangeArrowheads="1"/>
            </p:cNvSpPr>
            <p:nvPr/>
          </p:nvSpPr>
          <p:spPr bwMode="auto">
            <a:xfrm>
              <a:off x="1496" y="2976"/>
              <a:ext cx="469" cy="20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79" name="Rectangle 99" descr="60 %"/>
            <p:cNvSpPr>
              <a:spLocks noChangeArrowheads="1"/>
            </p:cNvSpPr>
            <p:nvPr/>
          </p:nvSpPr>
          <p:spPr bwMode="auto">
            <a:xfrm>
              <a:off x="1540" y="2984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80" name="Rectangle 100" descr="60 %"/>
            <p:cNvSpPr>
              <a:spLocks noChangeArrowheads="1"/>
            </p:cNvSpPr>
            <p:nvPr/>
          </p:nvSpPr>
          <p:spPr bwMode="auto">
            <a:xfrm>
              <a:off x="1881" y="2984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981" name="Rectangle 101" descr="60 %"/>
            <p:cNvSpPr>
              <a:spLocks noChangeArrowheads="1"/>
            </p:cNvSpPr>
            <p:nvPr/>
          </p:nvSpPr>
          <p:spPr bwMode="auto">
            <a:xfrm>
              <a:off x="1732" y="2984"/>
              <a:ext cx="34" cy="41"/>
            </a:xfrm>
            <a:prstGeom prst="rect">
              <a:avLst/>
            </a:prstGeom>
            <a:pattFill prst="pct60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2989" name="Text Box 109"/>
          <p:cNvSpPr txBox="1">
            <a:spLocks noChangeArrowheads="1"/>
          </p:cNvSpPr>
          <p:nvPr/>
        </p:nvSpPr>
        <p:spPr bwMode="auto">
          <a:xfrm>
            <a:off x="521457" y="4837114"/>
            <a:ext cx="1744663" cy="3397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r>
              <a:rPr lang="fr-FR" sz="1600" b="1">
                <a:latin typeface="Times New Roman" pitchFamily="18" charset="0"/>
              </a:rPr>
              <a:t>Palettes vides et empilées</a:t>
            </a:r>
            <a:endParaRPr lang="fr-FR" sz="1600" b="1"/>
          </a:p>
        </p:txBody>
      </p:sp>
      <p:sp>
        <p:nvSpPr>
          <p:cNvPr id="123028" name="AutoShape 148" descr="Tirets horizontaux"/>
          <p:cNvSpPr>
            <a:spLocks noChangeArrowheads="1"/>
          </p:cNvSpPr>
          <p:nvPr/>
        </p:nvSpPr>
        <p:spPr bwMode="auto">
          <a:xfrm>
            <a:off x="2315828" y="3590926"/>
            <a:ext cx="419100" cy="627063"/>
          </a:xfrm>
          <a:prstGeom prst="can">
            <a:avLst>
              <a:gd name="adj" fmla="val 37405"/>
            </a:avLst>
          </a:prstGeom>
          <a:pattFill prst="dash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23074" name="Group 194"/>
          <p:cNvGrpSpPr>
            <a:grpSpLocks/>
          </p:cNvGrpSpPr>
          <p:nvPr/>
        </p:nvGrpSpPr>
        <p:grpSpPr bwMode="auto">
          <a:xfrm>
            <a:off x="2684130" y="1778000"/>
            <a:ext cx="866775" cy="792163"/>
            <a:chOff x="2245" y="1525"/>
            <a:chExt cx="363" cy="317"/>
          </a:xfrm>
        </p:grpSpPr>
        <p:sp>
          <p:nvSpPr>
            <p:cNvPr id="123060" name="Rectangle 180"/>
            <p:cNvSpPr>
              <a:spLocks noChangeArrowheads="1"/>
            </p:cNvSpPr>
            <p:nvPr/>
          </p:nvSpPr>
          <p:spPr bwMode="auto">
            <a:xfrm>
              <a:off x="2245" y="1525"/>
              <a:ext cx="363" cy="31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61" name="Oval 181"/>
            <p:cNvSpPr>
              <a:spLocks noChangeArrowheads="1"/>
            </p:cNvSpPr>
            <p:nvPr/>
          </p:nvSpPr>
          <p:spPr bwMode="auto">
            <a:xfrm>
              <a:off x="2290" y="1570"/>
              <a:ext cx="91" cy="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62" name="Oval 182"/>
            <p:cNvSpPr>
              <a:spLocks noChangeArrowheads="1"/>
            </p:cNvSpPr>
            <p:nvPr/>
          </p:nvSpPr>
          <p:spPr bwMode="auto">
            <a:xfrm>
              <a:off x="2472" y="1706"/>
              <a:ext cx="91" cy="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63" name="Oval 183"/>
            <p:cNvSpPr>
              <a:spLocks noChangeArrowheads="1"/>
            </p:cNvSpPr>
            <p:nvPr/>
          </p:nvSpPr>
          <p:spPr bwMode="auto">
            <a:xfrm>
              <a:off x="2290" y="1706"/>
              <a:ext cx="91" cy="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64" name="Oval 184"/>
            <p:cNvSpPr>
              <a:spLocks noChangeArrowheads="1"/>
            </p:cNvSpPr>
            <p:nvPr/>
          </p:nvSpPr>
          <p:spPr bwMode="auto">
            <a:xfrm>
              <a:off x="2472" y="1570"/>
              <a:ext cx="91" cy="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23066" name="Group 186"/>
          <p:cNvGrpSpPr>
            <a:grpSpLocks/>
          </p:cNvGrpSpPr>
          <p:nvPr/>
        </p:nvGrpSpPr>
        <p:grpSpPr bwMode="auto">
          <a:xfrm>
            <a:off x="2579353" y="2797175"/>
            <a:ext cx="249238" cy="579439"/>
            <a:chOff x="2461" y="1933"/>
            <a:chExt cx="128" cy="232"/>
          </a:xfrm>
        </p:grpSpPr>
        <p:sp>
          <p:nvSpPr>
            <p:cNvPr id="123067" name="Rectangle 187"/>
            <p:cNvSpPr>
              <a:spLocks noChangeArrowheads="1"/>
            </p:cNvSpPr>
            <p:nvPr/>
          </p:nvSpPr>
          <p:spPr bwMode="auto">
            <a:xfrm>
              <a:off x="2461" y="2018"/>
              <a:ext cx="128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68" name="AutoShape 188"/>
            <p:cNvSpPr>
              <a:spLocks noChangeArrowheads="1"/>
            </p:cNvSpPr>
            <p:nvPr/>
          </p:nvSpPr>
          <p:spPr bwMode="auto">
            <a:xfrm rot="10800000">
              <a:off x="2461" y="1975"/>
              <a:ext cx="128" cy="4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69" name="AutoShape 189"/>
            <p:cNvSpPr>
              <a:spLocks noChangeArrowheads="1"/>
            </p:cNvSpPr>
            <p:nvPr/>
          </p:nvSpPr>
          <p:spPr bwMode="auto">
            <a:xfrm rot="16200000">
              <a:off x="2504" y="1932"/>
              <a:ext cx="42" cy="43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070" name="Group 190"/>
          <p:cNvGrpSpPr>
            <a:grpSpLocks/>
          </p:cNvGrpSpPr>
          <p:nvPr/>
        </p:nvGrpSpPr>
        <p:grpSpPr bwMode="auto">
          <a:xfrm>
            <a:off x="3285790" y="2797175"/>
            <a:ext cx="249238" cy="579439"/>
            <a:chOff x="2461" y="1933"/>
            <a:chExt cx="128" cy="232"/>
          </a:xfrm>
        </p:grpSpPr>
        <p:sp>
          <p:nvSpPr>
            <p:cNvPr id="123071" name="Rectangle 191"/>
            <p:cNvSpPr>
              <a:spLocks noChangeArrowheads="1"/>
            </p:cNvSpPr>
            <p:nvPr/>
          </p:nvSpPr>
          <p:spPr bwMode="auto">
            <a:xfrm>
              <a:off x="2461" y="2018"/>
              <a:ext cx="128" cy="1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72" name="AutoShape 192"/>
            <p:cNvSpPr>
              <a:spLocks noChangeArrowheads="1"/>
            </p:cNvSpPr>
            <p:nvPr/>
          </p:nvSpPr>
          <p:spPr bwMode="auto">
            <a:xfrm rot="10800000">
              <a:off x="2461" y="1975"/>
              <a:ext cx="128" cy="4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73" name="AutoShape 193"/>
            <p:cNvSpPr>
              <a:spLocks noChangeArrowheads="1"/>
            </p:cNvSpPr>
            <p:nvPr/>
          </p:nvSpPr>
          <p:spPr bwMode="auto">
            <a:xfrm rot="16200000">
              <a:off x="2504" y="1932"/>
              <a:ext cx="42" cy="43"/>
            </a:xfrm>
            <a:prstGeom prst="flowChartDelay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23077" name="Line 197"/>
          <p:cNvSpPr>
            <a:spLocks noChangeShapeType="1"/>
          </p:cNvSpPr>
          <p:nvPr/>
        </p:nvSpPr>
        <p:spPr bwMode="auto">
          <a:xfrm>
            <a:off x="3990642" y="3476625"/>
            <a:ext cx="63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78" name="Line 198"/>
          <p:cNvSpPr>
            <a:spLocks noChangeShapeType="1"/>
          </p:cNvSpPr>
          <p:nvPr/>
        </p:nvSpPr>
        <p:spPr bwMode="auto">
          <a:xfrm>
            <a:off x="3990642" y="3703639"/>
            <a:ext cx="63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79" name="Line 199"/>
          <p:cNvSpPr>
            <a:spLocks noChangeShapeType="1"/>
          </p:cNvSpPr>
          <p:nvPr/>
        </p:nvSpPr>
        <p:spPr bwMode="auto">
          <a:xfrm>
            <a:off x="4168442" y="3930651"/>
            <a:ext cx="4603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0" name="Line 200"/>
          <p:cNvSpPr>
            <a:spLocks noChangeShapeType="1"/>
          </p:cNvSpPr>
          <p:nvPr/>
        </p:nvSpPr>
        <p:spPr bwMode="auto">
          <a:xfrm>
            <a:off x="4168442" y="3248025"/>
            <a:ext cx="4603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1" name="Line 201"/>
          <p:cNvSpPr>
            <a:spLocks noChangeShapeType="1"/>
          </p:cNvSpPr>
          <p:nvPr/>
        </p:nvSpPr>
        <p:spPr bwMode="auto">
          <a:xfrm>
            <a:off x="4168440" y="3930649"/>
            <a:ext cx="0" cy="877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2" name="Line 202"/>
          <p:cNvSpPr>
            <a:spLocks noChangeShapeType="1"/>
          </p:cNvSpPr>
          <p:nvPr/>
        </p:nvSpPr>
        <p:spPr bwMode="auto">
          <a:xfrm flipH="1">
            <a:off x="3737627" y="4823428"/>
            <a:ext cx="4413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3" name="Line 203"/>
          <p:cNvSpPr>
            <a:spLocks noChangeShapeType="1"/>
          </p:cNvSpPr>
          <p:nvPr/>
        </p:nvSpPr>
        <p:spPr bwMode="auto">
          <a:xfrm flipH="1">
            <a:off x="3727117" y="2344739"/>
            <a:ext cx="4413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4" name="Line 204"/>
          <p:cNvSpPr>
            <a:spLocks noChangeShapeType="1"/>
          </p:cNvSpPr>
          <p:nvPr/>
        </p:nvSpPr>
        <p:spPr bwMode="auto">
          <a:xfrm flipH="1">
            <a:off x="3727117" y="3930651"/>
            <a:ext cx="2635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5" name="Line 205"/>
          <p:cNvSpPr>
            <a:spLocks noChangeShapeType="1"/>
          </p:cNvSpPr>
          <p:nvPr/>
        </p:nvSpPr>
        <p:spPr bwMode="auto">
          <a:xfrm flipH="1">
            <a:off x="3727117" y="3248025"/>
            <a:ext cx="2635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6" name="Line 206"/>
          <p:cNvSpPr>
            <a:spLocks noChangeShapeType="1"/>
          </p:cNvSpPr>
          <p:nvPr/>
        </p:nvSpPr>
        <p:spPr bwMode="auto">
          <a:xfrm flipH="1" flipV="1">
            <a:off x="3990640" y="3248025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7" name="Line 207"/>
          <p:cNvSpPr>
            <a:spLocks noChangeShapeType="1"/>
          </p:cNvSpPr>
          <p:nvPr/>
        </p:nvSpPr>
        <p:spPr bwMode="auto">
          <a:xfrm flipH="1">
            <a:off x="3990640" y="3703639"/>
            <a:ext cx="0" cy="2270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91" name="Text Box 211"/>
          <p:cNvSpPr txBox="1">
            <a:spLocks noChangeArrowheads="1"/>
          </p:cNvSpPr>
          <p:nvPr/>
        </p:nvSpPr>
        <p:spPr bwMode="auto">
          <a:xfrm>
            <a:off x="2347914" y="1100137"/>
            <a:ext cx="55663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ANALYSE FONCTIONNELLE  NIVEAU </a:t>
            </a:r>
            <a:r>
              <a:rPr lang="fr-FR" sz="2000" b="1" dirty="0" smtClean="0"/>
              <a:t>A-0</a:t>
            </a:r>
            <a:endParaRPr lang="fr-FR" sz="2000" b="1" dirty="0"/>
          </a:p>
        </p:txBody>
      </p:sp>
      <p:graphicFrame>
        <p:nvGraphicFramePr>
          <p:cNvPr id="123094" name="Object 214"/>
          <p:cNvGraphicFramePr>
            <a:graphicFrameLocks noChangeAspect="1"/>
          </p:cNvGraphicFramePr>
          <p:nvPr/>
        </p:nvGraphicFramePr>
        <p:xfrm>
          <a:off x="4325940" y="5022851"/>
          <a:ext cx="2308225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0" name="Image bitmap" r:id="rId3" imgW="7582958" imgH="3790476" progId="Paint.Picture">
                  <p:embed/>
                </p:oleObj>
              </mc:Choice>
              <mc:Fallback>
                <p:oleObj name="Image bitmap" r:id="rId3" imgW="7582958" imgH="3790476" progId="Paint.Picture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68" r="2499" b="751"/>
                      <a:stretch>
                        <a:fillRect/>
                      </a:stretch>
                    </p:blipFill>
                    <p:spPr bwMode="auto">
                      <a:xfrm>
                        <a:off x="4325940" y="5022851"/>
                        <a:ext cx="2308225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 Box 48"/>
          <p:cNvSpPr txBox="1">
            <a:spLocks noChangeArrowheads="1"/>
          </p:cNvSpPr>
          <p:nvPr/>
        </p:nvSpPr>
        <p:spPr bwMode="auto">
          <a:xfrm>
            <a:off x="4597402" y="1"/>
            <a:ext cx="4532313" cy="82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180000" algn="r">
              <a:lnSpc>
                <a:spcPts val="1900"/>
              </a:lnSpc>
              <a:spcBef>
                <a:spcPct val="50000"/>
              </a:spcBef>
              <a:buFont typeface="+mj-lt"/>
              <a:buAutoNum type="romanUcPeriod"/>
            </a:pP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Analyse </a:t>
            </a:r>
            <a:r>
              <a:rPr lang="fr-FR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fonctionnelle d’un </a:t>
            </a:r>
            <a:r>
              <a:rPr lang="fr-F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</a:t>
            </a:r>
          </a:p>
          <a:p>
            <a:pPr algn="r">
              <a:lnSpc>
                <a:spcPts val="1900"/>
              </a:lnSpc>
              <a:spcBef>
                <a:spcPts val="0"/>
              </a:spcBef>
            </a:pPr>
            <a:r>
              <a:rPr lang="fr-FR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Ligne de conditionnement</a:t>
            </a:r>
          </a:p>
          <a:p>
            <a:pPr marL="342900" indent="-108000" algn="r">
              <a:spcBef>
                <a:spcPts val="0"/>
              </a:spcBef>
              <a:buFont typeface="Arial" pitchFamily="34" charset="0"/>
              <a:buChar char="•"/>
            </a:pPr>
            <a:r>
              <a:rPr lang="fr-FR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escription fonctionnelle SADT</a:t>
            </a:r>
            <a:endParaRPr lang="fr-F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Line 198"/>
          <p:cNvSpPr>
            <a:spLocks noChangeShapeType="1"/>
          </p:cNvSpPr>
          <p:nvPr/>
        </p:nvSpPr>
        <p:spPr bwMode="auto">
          <a:xfrm>
            <a:off x="4143042" y="3856039"/>
            <a:ext cx="63817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AutoShape 2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4813738" y="101602"/>
            <a:ext cx="4241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Diagramme SADT</a:t>
            </a:r>
          </a:p>
          <a:p>
            <a:pPr algn="r"/>
            <a:r>
              <a:rPr lang="fr-FR" sz="20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System </a:t>
            </a:r>
            <a:r>
              <a:rPr lang="fr-FR" sz="2000" b="1" dirty="0" err="1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Analysis</a:t>
            </a:r>
            <a:r>
              <a:rPr lang="fr-FR" sz="20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Design </a:t>
            </a:r>
            <a:r>
              <a:rPr lang="fr-FR" sz="2000" b="1" dirty="0" err="1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Technic</a:t>
            </a:r>
            <a:endParaRPr lang="fr-FR" sz="20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43504" y="3839395"/>
            <a:ext cx="2365332" cy="133906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25400">
            <a:solidFill>
              <a:srgbClr val="99CC00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 algn="ctr">
              <a:spcBef>
                <a:spcPts val="1000"/>
              </a:spcBef>
            </a:pPr>
            <a:r>
              <a:rPr lang="fr-FR" sz="2000" b="1" dirty="0">
                <a:solidFill>
                  <a:srgbClr val="FF99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CONDITIONNER LES</a:t>
            </a:r>
          </a:p>
          <a:p>
            <a:pPr algn="ctr"/>
            <a:r>
              <a:rPr lang="fr-FR" sz="2000" b="1" dirty="0">
                <a:solidFill>
                  <a:srgbClr val="FF99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PRODUITS</a:t>
            </a:r>
            <a:endParaRPr lang="fr-FR" sz="2000" dirty="0">
              <a:solidFill>
                <a:srgbClr val="FF99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569924" y="5178463"/>
            <a:ext cx="4511014" cy="1416004"/>
            <a:chOff x="569924" y="5178462"/>
            <a:chExt cx="4511014" cy="1416004"/>
          </a:xfrm>
        </p:grpSpPr>
        <p:sp>
          <p:nvSpPr>
            <p:cNvPr id="7" name="Text Box 36"/>
            <p:cNvSpPr txBox="1">
              <a:spLocks noChangeArrowheads="1"/>
            </p:cNvSpPr>
            <p:nvPr/>
          </p:nvSpPr>
          <p:spPr bwMode="auto">
            <a:xfrm>
              <a:off x="569924" y="5948135"/>
              <a:ext cx="425432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M= Moyens</a:t>
              </a:r>
            </a:p>
            <a:p>
              <a:pPr>
                <a:spcBef>
                  <a:spcPts val="0"/>
                </a:spcBef>
              </a:pPr>
              <a:r>
                <a:rPr lang="fr-FR" dirty="0" smtClean="0"/>
                <a:t>Support physique qui réalise </a:t>
              </a:r>
              <a:r>
                <a:rPr lang="fr-FR" dirty="0"/>
                <a:t>la fonction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137838" y="5405474"/>
              <a:ext cx="1943100" cy="676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fr-FR" sz="2000" b="1" i="1" dirty="0">
                  <a:latin typeface="Times New Roman" pitchFamily="18" charset="0"/>
                </a:rPr>
                <a:t>Ligne de conditionnement</a:t>
              </a:r>
              <a:endParaRPr lang="fr-FR" sz="2000" b="1" dirty="0"/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>
              <a:off x="3928413" y="5178462"/>
              <a:ext cx="0" cy="261938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37"/>
            <p:cNvSpPr>
              <a:spLocks noChangeShapeType="1"/>
            </p:cNvSpPr>
            <p:nvPr/>
          </p:nvSpPr>
          <p:spPr bwMode="auto">
            <a:xfrm flipV="1">
              <a:off x="2049517" y="5654566"/>
              <a:ext cx="1515527" cy="4271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3069570" y="1356689"/>
            <a:ext cx="677108" cy="2475404"/>
            <a:chOff x="2492272" y="1162248"/>
            <a:chExt cx="744819" cy="2475404"/>
          </a:xfrm>
        </p:grpSpPr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H="1" flipV="1">
              <a:off x="2861604" y="3257686"/>
              <a:ext cx="0" cy="379966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36"/>
            <p:cNvSpPr txBox="1">
              <a:spLocks noChangeArrowheads="1"/>
            </p:cNvSpPr>
            <p:nvPr/>
          </p:nvSpPr>
          <p:spPr bwMode="auto">
            <a:xfrm>
              <a:off x="2492272" y="1162248"/>
              <a:ext cx="744819" cy="1804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r-FR" sz="1600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Paramètres de configuration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685915" y="2934259"/>
              <a:ext cx="386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C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664142" y="1356689"/>
            <a:ext cx="677108" cy="2475404"/>
            <a:chOff x="2492272" y="1162248"/>
            <a:chExt cx="677108" cy="2475404"/>
          </a:xfrm>
        </p:grpSpPr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H="1" flipV="1">
              <a:off x="2861604" y="3257686"/>
              <a:ext cx="0" cy="379966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 Box 36"/>
            <p:cNvSpPr txBox="1">
              <a:spLocks noChangeArrowheads="1"/>
            </p:cNvSpPr>
            <p:nvPr/>
          </p:nvSpPr>
          <p:spPr bwMode="auto">
            <a:xfrm>
              <a:off x="2492272" y="1162248"/>
              <a:ext cx="677108" cy="1804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r-FR" sz="1600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Paramètres de réglage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2685915" y="293425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R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4231728" y="1356689"/>
            <a:ext cx="677108" cy="2475404"/>
            <a:chOff x="2492272" y="1162248"/>
            <a:chExt cx="677108" cy="2475404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 flipV="1">
              <a:off x="2861604" y="3257686"/>
              <a:ext cx="0" cy="379966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2492272" y="1162248"/>
              <a:ext cx="677108" cy="1804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r-FR" sz="1600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Paramètres d’exploitation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685915" y="293425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E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2618394" y="1356689"/>
            <a:ext cx="449177" cy="2475404"/>
            <a:chOff x="2618392" y="1356688"/>
            <a:chExt cx="449177" cy="2475404"/>
          </a:xfrm>
        </p:grpSpPr>
        <p:sp>
          <p:nvSpPr>
            <p:cNvPr id="36" name="Line 31"/>
            <p:cNvSpPr>
              <a:spLocks noChangeShapeType="1"/>
            </p:cNvSpPr>
            <p:nvPr/>
          </p:nvSpPr>
          <p:spPr bwMode="auto">
            <a:xfrm flipH="1" flipV="1">
              <a:off x="2861604" y="3452126"/>
              <a:ext cx="0" cy="379966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2618392" y="1356688"/>
              <a:ext cx="430887" cy="1804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r-FR" sz="1600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Energies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664895" y="312869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" pitchFamily="34" charset="0"/>
                  <a:ea typeface="Segoe UI" pitchFamily="34" charset="0"/>
                  <a:cs typeface="Arial" pitchFamily="34" charset="0"/>
                </a:rPr>
                <a:t>W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48914" y="3687241"/>
            <a:ext cx="1994590" cy="1365555"/>
            <a:chOff x="548914" y="3687240"/>
            <a:chExt cx="1994590" cy="1365555"/>
          </a:xfrm>
        </p:grpSpPr>
        <p:sp>
          <p:nvSpPr>
            <p:cNvPr id="46" name="Text Box 64"/>
            <p:cNvSpPr txBox="1">
              <a:spLocks noChangeArrowheads="1"/>
            </p:cNvSpPr>
            <p:nvPr/>
          </p:nvSpPr>
          <p:spPr bwMode="auto">
            <a:xfrm>
              <a:off x="548914" y="4706720"/>
              <a:ext cx="1843734" cy="34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fr-FR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Palettes vides</a:t>
              </a:r>
            </a:p>
          </p:txBody>
        </p:sp>
        <p:sp>
          <p:nvSpPr>
            <p:cNvPr id="47" name="Line 198"/>
            <p:cNvSpPr>
              <a:spLocks noChangeShapeType="1"/>
            </p:cNvSpPr>
            <p:nvPr/>
          </p:nvSpPr>
          <p:spPr bwMode="auto">
            <a:xfrm>
              <a:off x="693693" y="4989735"/>
              <a:ext cx="18288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 Box 64"/>
            <p:cNvSpPr txBox="1">
              <a:spLocks noChangeArrowheads="1"/>
            </p:cNvSpPr>
            <p:nvPr/>
          </p:nvSpPr>
          <p:spPr bwMode="auto">
            <a:xfrm>
              <a:off x="569924" y="3687240"/>
              <a:ext cx="1843734" cy="34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fr-FR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Barquettes vides</a:t>
              </a:r>
            </a:p>
          </p:txBody>
        </p:sp>
        <p:sp>
          <p:nvSpPr>
            <p:cNvPr id="39" name="Line 198"/>
            <p:cNvSpPr>
              <a:spLocks noChangeShapeType="1"/>
            </p:cNvSpPr>
            <p:nvPr/>
          </p:nvSpPr>
          <p:spPr bwMode="auto">
            <a:xfrm>
              <a:off x="714703" y="3970255"/>
              <a:ext cx="18288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 Box 64"/>
            <p:cNvSpPr txBox="1">
              <a:spLocks noChangeArrowheads="1"/>
            </p:cNvSpPr>
            <p:nvPr/>
          </p:nvSpPr>
          <p:spPr bwMode="auto">
            <a:xfrm>
              <a:off x="564674" y="4028820"/>
              <a:ext cx="1843734" cy="34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fr-FR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Flacons vides</a:t>
              </a:r>
            </a:p>
          </p:txBody>
        </p:sp>
        <p:sp>
          <p:nvSpPr>
            <p:cNvPr id="43" name="Line 198"/>
            <p:cNvSpPr>
              <a:spLocks noChangeShapeType="1"/>
            </p:cNvSpPr>
            <p:nvPr/>
          </p:nvSpPr>
          <p:spPr bwMode="auto">
            <a:xfrm>
              <a:off x="709453" y="4311835"/>
              <a:ext cx="18288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Text Box 64"/>
            <p:cNvSpPr txBox="1">
              <a:spLocks noChangeArrowheads="1"/>
            </p:cNvSpPr>
            <p:nvPr/>
          </p:nvSpPr>
          <p:spPr bwMode="auto">
            <a:xfrm>
              <a:off x="554164" y="4386160"/>
              <a:ext cx="1843734" cy="34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fr-FR" sz="1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Ingrédients</a:t>
              </a:r>
            </a:p>
          </p:txBody>
        </p:sp>
        <p:sp>
          <p:nvSpPr>
            <p:cNvPr id="45" name="Line 198"/>
            <p:cNvSpPr>
              <a:spLocks noChangeShapeType="1"/>
            </p:cNvSpPr>
            <p:nvPr/>
          </p:nvSpPr>
          <p:spPr bwMode="auto">
            <a:xfrm>
              <a:off x="698943" y="4669175"/>
              <a:ext cx="18288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501474" y="1162631"/>
            <a:ext cx="2884254" cy="620959"/>
            <a:chOff x="2501474" y="1162630"/>
            <a:chExt cx="2884254" cy="620959"/>
          </a:xfrm>
        </p:grpSpPr>
        <p:sp>
          <p:nvSpPr>
            <p:cNvPr id="48" name="Text Box 64"/>
            <p:cNvSpPr txBox="1">
              <a:spLocks noChangeArrowheads="1"/>
            </p:cNvSpPr>
            <p:nvPr/>
          </p:nvSpPr>
          <p:spPr bwMode="auto">
            <a:xfrm>
              <a:off x="2501474" y="1162630"/>
              <a:ext cx="2884254" cy="34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r"/>
              <a:r>
                <a:rPr lang="fr-FR" sz="1600" b="1" dirty="0" smtClean="0">
                  <a:latin typeface="Arial" pitchFamily="34" charset="0"/>
                  <a:cs typeface="Arial" pitchFamily="34" charset="0"/>
                </a:rPr>
                <a:t>CONTRAINTES DE PILOTAGE</a:t>
              </a:r>
              <a:endParaRPr lang="fr-FR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Accolade ouvrante 48"/>
            <p:cNvSpPr/>
            <p:nvPr/>
          </p:nvSpPr>
          <p:spPr>
            <a:xfrm rot="16200000" flipH="1" flipV="1">
              <a:off x="3639693" y="514447"/>
              <a:ext cx="349574" cy="2188709"/>
            </a:xfrm>
            <a:prstGeom prst="leftBrace">
              <a:avLst>
                <a:gd name="adj1" fmla="val 8333"/>
                <a:gd name="adj2" fmla="val 4749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260728" y="2159594"/>
            <a:ext cx="26055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 = Entrées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rgbClr val="0070C0"/>
                </a:solidFill>
              </a:rPr>
              <a:t>Matière d’œuvre, énergie, 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rgbClr val="0070C0"/>
                </a:solidFill>
              </a:rPr>
              <a:t>information</a:t>
            </a:r>
            <a:endParaRPr lang="fr-FR" sz="2000" dirty="0">
              <a:solidFill>
                <a:srgbClr val="0070C0"/>
              </a:solidFill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2413658" y="3732242"/>
            <a:ext cx="6730342" cy="2784446"/>
            <a:chOff x="2413658" y="3732242"/>
            <a:chExt cx="6730342" cy="2784446"/>
          </a:xfrm>
        </p:grpSpPr>
        <p:sp>
          <p:nvSpPr>
            <p:cNvPr id="9" name="Oval 38"/>
            <p:cNvSpPr>
              <a:spLocks noChangeArrowheads="1"/>
            </p:cNvSpPr>
            <p:nvPr/>
          </p:nvSpPr>
          <p:spPr bwMode="auto">
            <a:xfrm>
              <a:off x="2413658" y="3732242"/>
              <a:ext cx="2586638" cy="1446220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Text Box 41"/>
            <p:cNvSpPr txBox="1">
              <a:spLocks noChangeArrowheads="1"/>
            </p:cNvSpPr>
            <p:nvPr/>
          </p:nvSpPr>
          <p:spPr bwMode="auto">
            <a:xfrm>
              <a:off x="5176344" y="5870357"/>
              <a:ext cx="396765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fr-FR" dirty="0">
                  <a:solidFill>
                    <a:srgbClr val="FF9900"/>
                  </a:solidFill>
                  <a:latin typeface="Arial" pitchFamily="34" charset="0"/>
                  <a:ea typeface="Segoe UI" pitchFamily="34" charset="0"/>
                  <a:cs typeface="Arial" pitchFamily="34" charset="0"/>
                </a:rPr>
                <a:t>Fonction à réaliser (verbe à l’infinitif</a:t>
              </a:r>
              <a:r>
                <a:rPr lang="fr-FR" dirty="0" smtClean="0">
                  <a:solidFill>
                    <a:srgbClr val="FF9900"/>
                  </a:solidFill>
                  <a:latin typeface="Arial" pitchFamily="34" charset="0"/>
                  <a:ea typeface="Segoe UI" pitchFamily="34" charset="0"/>
                  <a:cs typeface="Arial" pitchFamily="34" charset="0"/>
                </a:rPr>
                <a:t>)</a:t>
              </a:r>
            </a:p>
            <a:p>
              <a:pPr>
                <a:spcBef>
                  <a:spcPts val="0"/>
                </a:spcBef>
              </a:pPr>
              <a:r>
                <a:rPr lang="fr-FR" dirty="0" smtClean="0">
                  <a:solidFill>
                    <a:srgbClr val="00B050"/>
                  </a:solidFill>
                  <a:latin typeface="Arial" pitchFamily="34" charset="0"/>
                  <a:ea typeface="Segoe UI" pitchFamily="34" charset="0"/>
                  <a:cs typeface="Arial" pitchFamily="34" charset="0"/>
                </a:rPr>
                <a:t>Le rectangle est appelé </a:t>
              </a:r>
              <a:r>
                <a:rPr lang="fr-FR" b="1" dirty="0" err="1" smtClean="0">
                  <a:solidFill>
                    <a:srgbClr val="00B050"/>
                  </a:solidFill>
                  <a:latin typeface="Arial" pitchFamily="34" charset="0"/>
                  <a:ea typeface="Segoe UI" pitchFamily="34" charset="0"/>
                  <a:cs typeface="Arial" pitchFamily="34" charset="0"/>
                </a:rPr>
                <a:t>actigramme</a:t>
              </a:r>
              <a:endParaRPr lang="fr-FR" b="1" dirty="0">
                <a:solidFill>
                  <a:srgbClr val="00B050"/>
                </a:solidFill>
                <a:latin typeface="Arial" pitchFamily="34" charset="0"/>
                <a:ea typeface="Segoe UI" pitchFamily="34" charset="0"/>
                <a:cs typeface="Arial" pitchFamily="34" charset="0"/>
              </a:endParaRPr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 flipH="1" flipV="1">
              <a:off x="4601058" y="4989735"/>
              <a:ext cx="784670" cy="880622"/>
            </a:xfrm>
            <a:prstGeom prst="line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4934617" y="4061746"/>
            <a:ext cx="3348851" cy="830997"/>
            <a:chOff x="4934615" y="4061743"/>
            <a:chExt cx="3348851" cy="830997"/>
          </a:xfrm>
        </p:grpSpPr>
        <p:sp>
          <p:nvSpPr>
            <p:cNvPr id="51" name="Rectangle 50"/>
            <p:cNvSpPr/>
            <p:nvPr/>
          </p:nvSpPr>
          <p:spPr>
            <a:xfrm>
              <a:off x="5060949" y="4061743"/>
              <a:ext cx="322251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Barquettes de flacons remplis </a:t>
              </a:r>
              <a:r>
                <a:rPr lang="fr-FR" sz="1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rangées sur </a:t>
              </a:r>
              <a:r>
                <a:rPr lang="fr-FR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palette</a:t>
              </a:r>
            </a:p>
          </p:txBody>
        </p:sp>
        <p:sp>
          <p:nvSpPr>
            <p:cNvPr id="52" name="Line 198"/>
            <p:cNvSpPr>
              <a:spLocks noChangeShapeType="1"/>
            </p:cNvSpPr>
            <p:nvPr/>
          </p:nvSpPr>
          <p:spPr bwMode="auto">
            <a:xfrm flipV="1">
              <a:off x="4934615" y="4454414"/>
              <a:ext cx="2895600" cy="3084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3" name="Text Box 36"/>
          <p:cNvSpPr txBox="1">
            <a:spLocks noChangeArrowheads="1"/>
          </p:cNvSpPr>
          <p:nvPr/>
        </p:nvSpPr>
        <p:spPr bwMode="auto">
          <a:xfrm>
            <a:off x="5501117" y="2159594"/>
            <a:ext cx="32750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 = Sorties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rgbClr val="FF0000"/>
                </a:solidFill>
              </a:rPr>
              <a:t>Entrées + valeur ajoutée,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rgbClr val="FF0000"/>
                </a:solidFill>
              </a:rPr>
              <a:t>pertes énergétiques, 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rgbClr val="FF0000"/>
                </a:solidFill>
              </a:rPr>
              <a:t>rebuts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0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97512" y="6516689"/>
            <a:ext cx="376237" cy="333375"/>
          </a:xfrm>
          <a:prstGeom prst="actionButtonHom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66749" y="942974"/>
            <a:ext cx="77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Contraintes de configuration C: </a:t>
            </a:r>
          </a:p>
          <a:p>
            <a:r>
              <a:rPr lang="fr-FR" dirty="0" smtClean="0"/>
              <a:t>indiquent la capacité à changer d’activité. La configuration du système peut être modifiée soit par le logiciel (programme automate), soit par le matériel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66749" y="2133956"/>
            <a:ext cx="77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Contraintes de réglage R: </a:t>
            </a:r>
          </a:p>
          <a:p>
            <a:pPr algn="just"/>
            <a:r>
              <a:rPr lang="fr-FR" dirty="0" smtClean="0"/>
              <a:t>concernent l’ajustement d’un ou de plusieurs paramètres, sans modification de l’activité (par exemple, le réglage d’une vitesse ou d’un déplacement).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66749" y="3334641"/>
            <a:ext cx="77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Contraintes d’exploitation E: </a:t>
            </a:r>
          </a:p>
          <a:p>
            <a:r>
              <a:rPr lang="fr-FR" dirty="0" smtClean="0"/>
              <a:t>concernent la mise en marche ou l’arrêt du système.</a:t>
            </a:r>
          </a:p>
          <a:p>
            <a:r>
              <a:rPr lang="fr-FR" dirty="0" smtClean="0"/>
              <a:t>Elles peuvent s’appliquer, pour des raisons de sécurité, sans intervention de l’opérateur.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6749" y="4582951"/>
            <a:ext cx="770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Contraintes énergétiques </a:t>
            </a:r>
            <a:r>
              <a:rPr lang="fr-FR" b="1" dirty="0"/>
              <a:t>W</a:t>
            </a:r>
            <a:r>
              <a:rPr lang="fr-FR" b="1" dirty="0" smtClean="0"/>
              <a:t>: </a:t>
            </a:r>
          </a:p>
          <a:p>
            <a:r>
              <a:rPr lang="fr-FR" dirty="0" smtClean="0"/>
              <a:t>Elles sont liées à l’action ou à la force motrice du système.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66748" y="5630701"/>
            <a:ext cx="770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Contraintes de pilotage CREW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Elles sont à prendre en compte lors de la mise en route, du </a:t>
            </a:r>
            <a:r>
              <a:rPr lang="fr-FR" dirty="0" err="1" smtClean="0">
                <a:solidFill>
                  <a:srgbClr val="FF0000"/>
                </a:solidFill>
              </a:rPr>
              <a:t>fct</a:t>
            </a:r>
            <a:r>
              <a:rPr lang="fr-FR" dirty="0" smtClean="0">
                <a:solidFill>
                  <a:srgbClr val="FF0000"/>
                </a:solidFill>
              </a:rPr>
              <a:t> ou de l’arrêt du système.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2200</Words>
  <Application>Microsoft Office PowerPoint</Application>
  <PresentationFormat>Affichage à l'écran (4:3)</PresentationFormat>
  <Paragraphs>612</Paragraphs>
  <Slides>40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3" baseType="lpstr">
      <vt:lpstr>Modèle par défaut</vt:lpstr>
      <vt:lpstr>Image bitmap</vt:lpstr>
      <vt:lpstr>Image Bitmap</vt:lpstr>
      <vt:lpstr>Présentation PowerPoint</vt:lpstr>
      <vt:lpstr>Présentation PowerPoint</vt:lpstr>
      <vt:lpstr>STRUCTURE GENERALE D’UN SYSTEME AUTOMATISE (SA)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de description du fonctionnement logique TOR d’une PC par langage GRAFCET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GENERALE D’UN SYSTEME AUTOMATISE (SA)</dc:title>
  <dc:creator>stephan</dc:creator>
  <cp:lastModifiedBy>Sandrine</cp:lastModifiedBy>
  <cp:revision>269</cp:revision>
  <cp:lastPrinted>2013-09-20T06:47:51Z</cp:lastPrinted>
  <dcterms:created xsi:type="dcterms:W3CDTF">2005-09-11T07:45:04Z</dcterms:created>
  <dcterms:modified xsi:type="dcterms:W3CDTF">2018-02-17T08:48:15Z</dcterms:modified>
</cp:coreProperties>
</file>