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5" r:id="rId2"/>
    <p:sldId id="304" r:id="rId3"/>
    <p:sldId id="293" r:id="rId4"/>
    <p:sldId id="297" r:id="rId5"/>
    <p:sldId id="298" r:id="rId6"/>
    <p:sldId id="299" r:id="rId7"/>
    <p:sldId id="300" r:id="rId8"/>
    <p:sldId id="301" r:id="rId9"/>
    <p:sldId id="302" r:id="rId10"/>
  </p:sldIdLst>
  <p:sldSz cx="9144000" cy="6858000" type="screen4x3"/>
  <p:notesSz cx="7104063" cy="10234613"/>
  <p:defaultTextStyle>
    <a:defPPr>
      <a:defRPr lang="fr-FR"/>
    </a:defPPr>
    <a:lvl1pPr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6D4E5"/>
    <a:srgbClr val="FF3300"/>
    <a:srgbClr val="FFFF99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699" autoAdjust="0"/>
    <p:restoredTop sz="94660" autoAdjust="0"/>
  </p:normalViewPr>
  <p:slideViewPr>
    <p:cSldViewPr>
      <p:cViewPr varScale="1">
        <p:scale>
          <a:sx n="111" d="100"/>
          <a:sy n="111" d="100"/>
        </p:scale>
        <p:origin x="516" y="11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336" y="-108"/>
      </p:cViewPr>
      <p:guideLst>
        <p:guide orient="horz" pos="3223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8639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spcBef>
                <a:spcPct val="0"/>
              </a:spcBef>
              <a:defRPr sz="13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836" y="1"/>
            <a:ext cx="3078639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spcBef>
                <a:spcPct val="0"/>
              </a:spcBef>
              <a:defRPr sz="13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1851"/>
            <a:ext cx="3078639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spcBef>
                <a:spcPct val="0"/>
              </a:spcBef>
              <a:defRPr sz="13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836" y="9721851"/>
            <a:ext cx="3078639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spcBef>
                <a:spcPct val="0"/>
              </a:spcBef>
              <a:defRPr sz="13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F473509-093E-49E2-91AB-EA3CA0E9EE1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32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639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836" y="1"/>
            <a:ext cx="3078639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65F48D6-4B8E-4AE5-AC6E-62497EFF7649}" type="datetimeFigureOut">
              <a:rPr lang="fr-FR"/>
              <a:pPr>
                <a:defRPr/>
              </a:pPr>
              <a:t>11/12/2020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090" y="4860925"/>
            <a:ext cx="5683886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1851"/>
            <a:ext cx="3078639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836" y="9721851"/>
            <a:ext cx="3078639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D1932A3-9557-4C32-929A-ACFFCDBEE5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503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91880" y="486916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8D31E-C80C-4ACE-B11B-58A8D56CCD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42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FDEE3-71C8-4F2A-9371-B9F927A98A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36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05CCE-A85A-41AD-A931-751B26DE105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3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000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52D89-AF26-4F4C-B734-6FC9325327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46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3DE1F-2559-464E-BF1F-96C4FB88B8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19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6117F-9487-4697-A88F-A6295CA02F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76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5004F-DC95-4DA3-9D97-C4DB69DBA9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48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DDF3E-EE36-4765-9C95-A3257F6E70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04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F376A-4C58-4EDA-B0AE-E9328A4176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98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07487-DFCD-4266-9117-CD636501F5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23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4"/>
          <a:stretch/>
        </p:blipFill>
        <p:spPr bwMode="auto">
          <a:xfrm>
            <a:off x="2" y="0"/>
            <a:ext cx="8774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 descr="C:\Users\stephane\_travail\- elle &amp; lui -\ENIB\ENIB PTT JPG\LOGO ENIB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309563"/>
            <a:ext cx="142081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Connecteur droit 25"/>
          <p:cNvCxnSpPr/>
          <p:nvPr userDrawn="1"/>
        </p:nvCxnSpPr>
        <p:spPr bwMode="auto">
          <a:xfrm>
            <a:off x="1577977" y="908720"/>
            <a:ext cx="7566025" cy="0"/>
          </a:xfrm>
          <a:prstGeom prst="line">
            <a:avLst/>
          </a:prstGeom>
          <a:noFill/>
          <a:ln w="28575" cap="flat" cmpd="sng" algn="ctr">
            <a:solidFill>
              <a:srgbClr val="EE8A1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ZoneTexte 26"/>
          <p:cNvSpPr txBox="1"/>
          <p:nvPr userDrawn="1"/>
        </p:nvSpPr>
        <p:spPr>
          <a:xfrm>
            <a:off x="8244408" y="654683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7A5C73C-0524-459F-A087-CD5FF8683565}" type="slidenum">
              <a:rPr lang="fr-FR" sz="1600" smtClean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r"/>
              <a:t>‹N°›</a:t>
            </a:fld>
            <a:endParaRPr lang="fr-FR" sz="1600" dirty="0">
              <a:solidFill>
                <a:srgbClr val="FF99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4.jpeg"/><Relationship Id="rId7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4"/>
          <p:cNvSpPr txBox="1">
            <a:spLocks/>
          </p:cNvSpPr>
          <p:nvPr/>
        </p:nvSpPr>
        <p:spPr>
          <a:xfrm>
            <a:off x="4680012" y="188640"/>
            <a:ext cx="4330140" cy="50404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fr-FR" sz="3200" b="1" dirty="0" smtClean="0">
                <a:ea typeface="Segoe UI" panose="020B0502040204020203" pitchFamily="34" charset="0"/>
              </a:rPr>
              <a:t> C5 - STRUCTURES</a:t>
            </a:r>
            <a:endParaRPr lang="fr-FR" sz="3200" dirty="0" smtClean="0"/>
          </a:p>
        </p:txBody>
      </p:sp>
      <p:sp>
        <p:nvSpPr>
          <p:cNvPr id="3" name="Espace réservé du contenu 4"/>
          <p:cNvSpPr txBox="1">
            <a:spLocks/>
          </p:cNvSpPr>
          <p:nvPr/>
        </p:nvSpPr>
        <p:spPr>
          <a:xfrm>
            <a:off x="252536" y="1268760"/>
            <a:ext cx="8927976" cy="482453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200" dirty="0" smtClean="0">
                <a:ea typeface="Segoe UI" panose="020B0502040204020203" pitchFamily="34" charset="0"/>
              </a:rPr>
              <a:t> </a:t>
            </a:r>
            <a:r>
              <a:rPr lang="fr-FR" sz="2300" dirty="0">
                <a:ea typeface="Segoe UI" panose="020B0502040204020203" pitchFamily="34" charset="0"/>
              </a:rPr>
              <a:t>STRUCTURES DE BASE</a:t>
            </a:r>
          </a:p>
          <a:p>
            <a:pPr lvl="2" fontAlgn="auto">
              <a:spcBef>
                <a:spcPts val="500"/>
              </a:spcBef>
              <a:spcAft>
                <a:spcPts val="0"/>
              </a:spcAft>
            </a:pPr>
            <a:r>
              <a:rPr lang="fr-FR" sz="2100" dirty="0" smtClean="0">
                <a:ea typeface="Segoe UI" panose="020B0502040204020203" pitchFamily="34" charset="0"/>
              </a:rPr>
              <a:t>  S</a:t>
            </a:r>
            <a:r>
              <a:rPr lang="fr-FR" sz="2000" dirty="0" smtClean="0">
                <a:ea typeface="Segoe UI" panose="020B0502040204020203" pitchFamily="34" charset="0"/>
              </a:rPr>
              <a:t>équence unique</a:t>
            </a:r>
          </a:p>
          <a:p>
            <a:pPr lvl="2" fontAlgn="auto">
              <a:spcBef>
                <a:spcPts val="500"/>
              </a:spcBef>
              <a:spcAft>
                <a:spcPts val="0"/>
              </a:spcAft>
            </a:pPr>
            <a:r>
              <a:rPr lang="fr-FR" sz="2000" dirty="0">
                <a:ea typeface="Segoe UI" panose="020B0502040204020203" pitchFamily="34" charset="0"/>
              </a:rPr>
              <a:t> </a:t>
            </a:r>
            <a:r>
              <a:rPr lang="fr-FR" sz="2000" dirty="0" smtClean="0">
                <a:ea typeface="Segoe UI" panose="020B0502040204020203" pitchFamily="34" charset="0"/>
              </a:rPr>
              <a:t> Sélection de séquences (divergence en OU)</a:t>
            </a:r>
          </a:p>
          <a:p>
            <a:pPr lvl="2" fontAlgn="auto">
              <a:spcBef>
                <a:spcPts val="500"/>
              </a:spcBef>
              <a:spcAft>
                <a:spcPts val="0"/>
              </a:spcAft>
            </a:pPr>
            <a:r>
              <a:rPr lang="fr-FR" sz="2000" dirty="0">
                <a:ea typeface="Segoe UI" panose="020B0502040204020203" pitchFamily="34" charset="0"/>
              </a:rPr>
              <a:t> </a:t>
            </a:r>
            <a:r>
              <a:rPr lang="fr-FR" sz="2000" dirty="0" smtClean="0">
                <a:ea typeface="Segoe UI" panose="020B0502040204020203" pitchFamily="34" charset="0"/>
              </a:rPr>
              <a:t> Séquences simultanées</a:t>
            </a:r>
            <a:endParaRPr lang="fr-FR" sz="2000" dirty="0">
              <a:ea typeface="Segoe UI" panose="020B0502040204020203" pitchFamily="34" charset="0"/>
            </a:endParaRPr>
          </a:p>
          <a:p>
            <a:pPr lvl="1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fr-FR" sz="2300" dirty="0" smtClean="0">
                <a:ea typeface="Segoe UI" panose="020B0502040204020203" pitchFamily="34" charset="0"/>
              </a:rPr>
              <a:t> STRUCTURES PARTICULIERES</a:t>
            </a:r>
          </a:p>
          <a:p>
            <a:pPr lvl="2" fontAlgn="auto">
              <a:spcBef>
                <a:spcPts val="500"/>
              </a:spcBef>
              <a:spcAft>
                <a:spcPts val="0"/>
              </a:spcAft>
            </a:pPr>
            <a:r>
              <a:rPr lang="fr-FR" sz="2100" dirty="0" smtClean="0">
                <a:ea typeface="Segoe UI" panose="020B0502040204020203" pitchFamily="34" charset="0"/>
              </a:rPr>
              <a:t> </a:t>
            </a:r>
            <a:r>
              <a:rPr lang="fr-FR" sz="2000" dirty="0" smtClean="0">
                <a:ea typeface="Segoe UI" panose="020B0502040204020203" pitchFamily="34" charset="0"/>
              </a:rPr>
              <a:t>Activation ou désactivation de séquences en une ou plusieurs fois</a:t>
            </a:r>
            <a:endParaRPr lang="fr-FR" sz="2000" dirty="0">
              <a:ea typeface="Segoe UI" panose="020B0502040204020203" pitchFamily="34" charset="0"/>
            </a:endParaRPr>
          </a:p>
          <a:p>
            <a:pPr lvl="2" fontAlgn="auto">
              <a:spcBef>
                <a:spcPts val="500"/>
              </a:spcBef>
              <a:spcAft>
                <a:spcPts val="0"/>
              </a:spcAft>
            </a:pPr>
            <a:r>
              <a:rPr lang="fr-FR" sz="2100" dirty="0" smtClean="0">
                <a:ea typeface="Segoe UI" panose="020B0502040204020203" pitchFamily="34" charset="0"/>
              </a:rPr>
              <a:t> </a:t>
            </a:r>
            <a:r>
              <a:rPr lang="fr-FR" sz="2000" dirty="0">
                <a:ea typeface="Segoe UI" panose="020B0502040204020203" pitchFamily="34" charset="0"/>
              </a:rPr>
              <a:t>Aiguillages après activations simultanées de plusieurs </a:t>
            </a:r>
            <a:r>
              <a:rPr lang="fr-FR" sz="2000" dirty="0" smtClean="0">
                <a:ea typeface="Segoe UI" panose="020B0502040204020203" pitchFamily="34" charset="0"/>
              </a:rPr>
              <a:t>séquences</a:t>
            </a:r>
          </a:p>
          <a:p>
            <a:pPr lvl="2" fontAlgn="auto">
              <a:spcBef>
                <a:spcPts val="500"/>
              </a:spcBef>
              <a:spcAft>
                <a:spcPts val="0"/>
              </a:spcAft>
            </a:pPr>
            <a:r>
              <a:rPr lang="fr-FR" sz="2000" dirty="0">
                <a:ea typeface="Segoe UI" panose="020B0502040204020203" pitchFamily="34" charset="0"/>
              </a:rPr>
              <a:t> Séquences alternées</a:t>
            </a:r>
          </a:p>
          <a:p>
            <a:pPr lvl="2" fontAlgn="auto">
              <a:spcBef>
                <a:spcPts val="500"/>
              </a:spcBef>
              <a:spcAft>
                <a:spcPts val="0"/>
              </a:spcAft>
            </a:pPr>
            <a:r>
              <a:rPr lang="fr-FR" sz="2000" dirty="0">
                <a:ea typeface="Segoe UI" panose="020B0502040204020203" pitchFamily="34" charset="0"/>
              </a:rPr>
              <a:t> Séquences </a:t>
            </a:r>
            <a:r>
              <a:rPr lang="fr-FR" sz="2000" dirty="0" smtClean="0">
                <a:ea typeface="Segoe UI" panose="020B0502040204020203" pitchFamily="34" charset="0"/>
              </a:rPr>
              <a:t>exclusives</a:t>
            </a:r>
          </a:p>
          <a:p>
            <a:pPr lvl="2" fontAlgn="auto">
              <a:spcBef>
                <a:spcPts val="500"/>
              </a:spcBef>
              <a:spcAft>
                <a:spcPts val="0"/>
              </a:spcAft>
            </a:pP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>
                <a:ea typeface="Segoe UI" panose="020B0502040204020203" pitchFamily="34" charset="0"/>
              </a:rPr>
              <a:t>Prise en compte d’une information mémorisée</a:t>
            </a:r>
          </a:p>
          <a:p>
            <a:pPr lvl="1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fr-FR" sz="2300" dirty="0" smtClean="0">
                <a:ea typeface="Segoe UI" panose="020B0502040204020203" pitchFamily="34" charset="0"/>
              </a:rPr>
              <a:t> CONCLUSION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400" dirty="0" smtClean="0">
              <a:ea typeface="Segoe UI" panose="020B0502040204020203" pitchFamily="34" charset="0"/>
            </a:endParaRPr>
          </a:p>
        </p:txBody>
      </p:sp>
      <p:sp>
        <p:nvSpPr>
          <p:cNvPr id="4" name="ZoneTexte 3">
            <a:hlinkClick r:id="rId6" action="ppaction://hlinksldjump"/>
          </p:cNvPr>
          <p:cNvSpPr txBox="1"/>
          <p:nvPr/>
        </p:nvSpPr>
        <p:spPr>
          <a:xfrm>
            <a:off x="1115616" y="2276872"/>
            <a:ext cx="5112568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hlinkClick r:id="rId7" action="ppaction://hlinksldjump"/>
          </p:cNvPr>
          <p:cNvSpPr txBox="1"/>
          <p:nvPr/>
        </p:nvSpPr>
        <p:spPr>
          <a:xfrm>
            <a:off x="1115616" y="2636912"/>
            <a:ext cx="2736304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2" name="ZoneTexte 11">
            <a:hlinkClick r:id="rId8" action="ppaction://hlinksldjump"/>
          </p:cNvPr>
          <p:cNvSpPr txBox="1"/>
          <p:nvPr/>
        </p:nvSpPr>
        <p:spPr>
          <a:xfrm>
            <a:off x="1115616" y="1916832"/>
            <a:ext cx="2088232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3" name="ZoneTexte 12">
            <a:hlinkClick r:id="rId9" action="ppaction://hlinksldjump"/>
          </p:cNvPr>
          <p:cNvSpPr txBox="1"/>
          <p:nvPr/>
        </p:nvSpPr>
        <p:spPr>
          <a:xfrm>
            <a:off x="1115616" y="3581577"/>
            <a:ext cx="7776864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4" name="ZoneTexte 13">
            <a:hlinkClick r:id="rId9" action="ppaction://hlinksldjump"/>
          </p:cNvPr>
          <p:cNvSpPr txBox="1"/>
          <p:nvPr/>
        </p:nvSpPr>
        <p:spPr>
          <a:xfrm>
            <a:off x="1115616" y="4006975"/>
            <a:ext cx="7776864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5" name="ZoneTexte 14">
            <a:hlinkClick r:id="rId9" action="ppaction://hlinksldjump"/>
          </p:cNvPr>
          <p:cNvSpPr txBox="1"/>
          <p:nvPr/>
        </p:nvSpPr>
        <p:spPr>
          <a:xfrm>
            <a:off x="1115616" y="5157224"/>
            <a:ext cx="5472608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6" name="ZoneTexte 15">
            <a:hlinkClick r:id="rId9" action="ppaction://hlinksldjump"/>
          </p:cNvPr>
          <p:cNvSpPr txBox="1"/>
          <p:nvPr/>
        </p:nvSpPr>
        <p:spPr>
          <a:xfrm>
            <a:off x="1115616" y="4797184"/>
            <a:ext cx="2493346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7" name="ZoneTexte 16">
            <a:hlinkClick r:id="rId9" action="ppaction://hlinksldjump"/>
          </p:cNvPr>
          <p:cNvSpPr txBox="1"/>
          <p:nvPr/>
        </p:nvSpPr>
        <p:spPr>
          <a:xfrm>
            <a:off x="1115616" y="4437112"/>
            <a:ext cx="252028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8" name="ZoneTexte 17">
            <a:hlinkClick r:id="rId9" action="ppaction://hlinksldjump"/>
          </p:cNvPr>
          <p:cNvSpPr txBox="1"/>
          <p:nvPr/>
        </p:nvSpPr>
        <p:spPr>
          <a:xfrm>
            <a:off x="827584" y="5661280"/>
            <a:ext cx="1872208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71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7" name="Espace réservé du contenu 4"/>
          <p:cNvSpPr txBox="1">
            <a:spLocks/>
          </p:cNvSpPr>
          <p:nvPr/>
        </p:nvSpPr>
        <p:spPr>
          <a:xfrm>
            <a:off x="2483769" y="-27384"/>
            <a:ext cx="6696744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200" dirty="0" smtClean="0">
                <a:ea typeface="Segoe UI" panose="020B0502040204020203" pitchFamily="34" charset="0"/>
              </a:rPr>
              <a:t> </a:t>
            </a:r>
            <a:r>
              <a:rPr lang="fr-FR" sz="3200" b="1" dirty="0" smtClean="0">
                <a:ea typeface="Segoe UI" panose="020B0502040204020203" pitchFamily="34" charset="0"/>
              </a:rPr>
              <a:t>STRUCTURES DE BASE</a:t>
            </a:r>
            <a:endParaRPr lang="fr-FR" sz="2000" b="1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>
                <a:ea typeface="Segoe UI" panose="020B0502040204020203" pitchFamily="34" charset="0"/>
              </a:rPr>
              <a:t> </a:t>
            </a:r>
            <a:r>
              <a:rPr lang="fr-FR" sz="2000" dirty="0" smtClean="0">
                <a:ea typeface="Segoe UI" panose="020B0502040204020203" pitchFamily="34" charset="0"/>
              </a:rPr>
              <a:t>Séquence unique</a:t>
            </a: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2400" dirty="0" smtClean="0">
              <a:ea typeface="Segoe UI" panose="020B0502040204020203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11560" y="1700808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séquence unique 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est composée d’une suite d’étapes alignées verticalement pouvant être activées les unes après les autres. </a:t>
            </a:r>
            <a:endParaRPr lang="fr-FR" sz="2400" b="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fr-FR" sz="2400" b="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Chaque 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étape n’est suivie que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par une seule transition 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et chaque transition n’est suivie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que par une seule étape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/>
            <a:endParaRPr lang="fr-FR" sz="24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fr-FR" sz="24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72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539552" y="1196752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séquence unique 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peut correspondre soit à une branche de grafcet, soit à un 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grafcet complet.</a:t>
            </a:r>
            <a:endParaRPr lang="fr-FR" sz="24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16" name="Groupe 115"/>
          <p:cNvGrpSpPr/>
          <p:nvPr/>
        </p:nvGrpSpPr>
        <p:grpSpPr>
          <a:xfrm>
            <a:off x="5796136" y="2227953"/>
            <a:ext cx="3139650" cy="4153375"/>
            <a:chOff x="5796136" y="2026737"/>
            <a:chExt cx="3139650" cy="4153375"/>
          </a:xfrm>
        </p:grpSpPr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6516599" y="2089620"/>
              <a:ext cx="375511" cy="4192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2"/>
            <p:cNvSpPr>
              <a:spLocks noChangeAspect="1"/>
            </p:cNvSpPr>
            <p:nvPr/>
          </p:nvSpPr>
          <p:spPr bwMode="auto">
            <a:xfrm>
              <a:off x="6460272" y="2026737"/>
              <a:ext cx="488164" cy="544982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spcBef>
                  <a:spcPct val="50000"/>
                </a:spcBef>
              </a:pPr>
              <a:endParaRPr lang="fr-FR"/>
            </a:p>
          </p:txBody>
        </p:sp>
        <p:sp>
          <p:nvSpPr>
            <p:cNvPr id="22" name="Rectangle 15"/>
            <p:cNvSpPr>
              <a:spLocks noChangeAspect="1"/>
            </p:cNvSpPr>
            <p:nvPr/>
          </p:nvSpPr>
          <p:spPr bwMode="auto">
            <a:xfrm>
              <a:off x="6485076" y="4900952"/>
              <a:ext cx="438556" cy="48960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b="0" dirty="0" smtClean="0">
                  <a:solidFill>
                    <a:schemeClr val="tx1"/>
                  </a:solidFill>
                </a:rPr>
                <a:t>3</a:t>
              </a:r>
              <a:endParaRPr lang="fr-FR" b="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Connecteur droit 42"/>
            <p:cNvCxnSpPr>
              <a:cxnSpLocks noChangeShapeType="1"/>
            </p:cNvCxnSpPr>
            <p:nvPr/>
          </p:nvCxnSpPr>
          <p:spPr bwMode="auto">
            <a:xfrm>
              <a:off x="6610238" y="2757013"/>
              <a:ext cx="188233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Connecteur droit 45"/>
            <p:cNvCxnSpPr>
              <a:cxnSpLocks noChangeShapeType="1"/>
            </p:cNvCxnSpPr>
            <p:nvPr/>
          </p:nvCxnSpPr>
          <p:spPr bwMode="auto">
            <a:xfrm>
              <a:off x="6610238" y="3704494"/>
              <a:ext cx="188233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Connecteur droit 47"/>
            <p:cNvCxnSpPr>
              <a:cxnSpLocks noChangeShapeType="1"/>
            </p:cNvCxnSpPr>
            <p:nvPr/>
          </p:nvCxnSpPr>
          <p:spPr bwMode="auto">
            <a:xfrm>
              <a:off x="6610238" y="4671908"/>
              <a:ext cx="188233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ZoneTexte 67"/>
            <p:cNvSpPr txBox="1">
              <a:spLocks noChangeArrowheads="1"/>
            </p:cNvSpPr>
            <p:nvPr/>
          </p:nvSpPr>
          <p:spPr bwMode="auto">
            <a:xfrm>
              <a:off x="6761154" y="2587736"/>
              <a:ext cx="10957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 b="0" dirty="0">
                  <a:solidFill>
                    <a:schemeClr val="tx1"/>
                  </a:solidFill>
                </a:rPr>
                <a:t>dcy.1S1</a:t>
              </a:r>
            </a:p>
          </p:txBody>
        </p:sp>
        <p:cxnSp>
          <p:nvCxnSpPr>
            <p:cNvPr id="30" name="Connecteur droit 69"/>
            <p:cNvCxnSpPr>
              <a:cxnSpLocks noChangeShapeType="1"/>
              <a:endCxn id="50" idx="0"/>
            </p:cNvCxnSpPr>
            <p:nvPr/>
          </p:nvCxnSpPr>
          <p:spPr bwMode="auto">
            <a:xfrm>
              <a:off x="6704354" y="2571719"/>
              <a:ext cx="0" cy="376606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ZoneTexte 67"/>
            <p:cNvSpPr txBox="1">
              <a:spLocks noChangeArrowheads="1"/>
            </p:cNvSpPr>
            <p:nvPr/>
          </p:nvSpPr>
          <p:spPr bwMode="auto">
            <a:xfrm>
              <a:off x="6761154" y="3530590"/>
              <a:ext cx="703692" cy="246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 b="0" dirty="0">
                  <a:solidFill>
                    <a:schemeClr val="tx1"/>
                  </a:solidFill>
                </a:rPr>
                <a:t>1S2</a:t>
              </a:r>
            </a:p>
          </p:txBody>
        </p:sp>
        <p:sp>
          <p:nvSpPr>
            <p:cNvPr id="32" name="ZoneTexte 67"/>
            <p:cNvSpPr txBox="1">
              <a:spLocks noChangeArrowheads="1"/>
            </p:cNvSpPr>
            <p:nvPr/>
          </p:nvSpPr>
          <p:spPr bwMode="auto">
            <a:xfrm>
              <a:off x="6761154" y="4498005"/>
              <a:ext cx="7036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 b="0" dirty="0" smtClean="0">
                  <a:solidFill>
                    <a:schemeClr val="tx1"/>
                  </a:solidFill>
                </a:rPr>
                <a:t>2S2</a:t>
              </a:r>
              <a:endParaRPr lang="fr-FR" b="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Connecteur en angle 36"/>
            <p:cNvCxnSpPr/>
            <p:nvPr/>
          </p:nvCxnSpPr>
          <p:spPr bwMode="auto">
            <a:xfrm rot="16200000" flipV="1">
              <a:off x="5226548" y="3912746"/>
              <a:ext cx="2047395" cy="908216"/>
            </a:xfrm>
            <a:prstGeom prst="bentConnector3">
              <a:avLst>
                <a:gd name="adj1" fmla="val -12805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Connecteur en angle 37"/>
            <p:cNvCxnSpPr/>
            <p:nvPr/>
          </p:nvCxnSpPr>
          <p:spPr bwMode="auto">
            <a:xfrm rot="5400000">
              <a:off x="5571331" y="2256054"/>
              <a:ext cx="1357829" cy="908219"/>
            </a:xfrm>
            <a:prstGeom prst="bentConnector3">
              <a:avLst>
                <a:gd name="adj1" fmla="val -10788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Rectangle 15"/>
            <p:cNvSpPr>
              <a:spLocks noChangeAspect="1"/>
            </p:cNvSpPr>
            <p:nvPr/>
          </p:nvSpPr>
          <p:spPr bwMode="auto">
            <a:xfrm>
              <a:off x="6485076" y="3952227"/>
              <a:ext cx="438556" cy="48960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dirty="0" smtClean="0">
                  <a:solidFill>
                    <a:schemeClr val="tx1"/>
                  </a:solidFill>
                </a:rPr>
                <a:t>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15"/>
            <p:cNvSpPr>
              <a:spLocks noChangeAspect="1"/>
            </p:cNvSpPr>
            <p:nvPr/>
          </p:nvSpPr>
          <p:spPr bwMode="auto">
            <a:xfrm>
              <a:off x="7115224" y="4900952"/>
              <a:ext cx="913160" cy="48960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dirty="0" smtClean="0">
                  <a:solidFill>
                    <a:schemeClr val="tx1"/>
                  </a:solidFill>
                </a:rPr>
                <a:t>1YV12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15"/>
            <p:cNvSpPr>
              <a:spLocks noChangeAspect="1"/>
            </p:cNvSpPr>
            <p:nvPr/>
          </p:nvSpPr>
          <p:spPr bwMode="auto">
            <a:xfrm>
              <a:off x="7115224" y="2948325"/>
              <a:ext cx="907402" cy="48960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dirty="0">
                  <a:solidFill>
                    <a:schemeClr val="tx1"/>
                  </a:solidFill>
                </a:rPr>
                <a:t>1</a:t>
              </a:r>
              <a:r>
                <a:rPr lang="fr-FR" dirty="0" smtClean="0">
                  <a:solidFill>
                    <a:schemeClr val="tx1"/>
                  </a:solidFill>
                </a:rPr>
                <a:t>YV14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15"/>
            <p:cNvSpPr>
              <a:spLocks noChangeAspect="1"/>
            </p:cNvSpPr>
            <p:nvPr/>
          </p:nvSpPr>
          <p:spPr bwMode="auto">
            <a:xfrm>
              <a:off x="8028384" y="4900952"/>
              <a:ext cx="907402" cy="48960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dirty="0" smtClean="0">
                  <a:solidFill>
                    <a:schemeClr val="tx1"/>
                  </a:solidFill>
                </a:rPr>
                <a:t>2YV12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15"/>
            <p:cNvSpPr>
              <a:spLocks noChangeAspect="1"/>
            </p:cNvSpPr>
            <p:nvPr/>
          </p:nvSpPr>
          <p:spPr bwMode="auto">
            <a:xfrm>
              <a:off x="7115224" y="3952227"/>
              <a:ext cx="907402" cy="48960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dirty="0" smtClean="0">
                  <a:solidFill>
                    <a:schemeClr val="tx1"/>
                  </a:solidFill>
                </a:rPr>
                <a:t>2YV14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15"/>
            <p:cNvSpPr>
              <a:spLocks noChangeAspect="1"/>
            </p:cNvSpPr>
            <p:nvPr/>
          </p:nvSpPr>
          <p:spPr bwMode="auto">
            <a:xfrm>
              <a:off x="6485076" y="2948325"/>
              <a:ext cx="438556" cy="48960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b="0" dirty="0" smtClean="0">
                  <a:solidFill>
                    <a:schemeClr val="tx1"/>
                  </a:solidFill>
                </a:rPr>
                <a:t>1</a:t>
              </a:r>
              <a:endParaRPr lang="fr-FR" b="0" dirty="0">
                <a:solidFill>
                  <a:schemeClr val="tx1"/>
                </a:solidFill>
              </a:endParaRPr>
            </a:p>
          </p:txBody>
        </p:sp>
        <p:cxnSp>
          <p:nvCxnSpPr>
            <p:cNvPr id="58" name="Connecteur droit 57"/>
            <p:cNvCxnSpPr>
              <a:stCxn id="50" idx="2"/>
              <a:endCxn id="45" idx="0"/>
            </p:cNvCxnSpPr>
            <p:nvPr/>
          </p:nvCxnSpPr>
          <p:spPr bwMode="auto">
            <a:xfrm>
              <a:off x="6704354" y="3437925"/>
              <a:ext cx="0" cy="514302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Connecteur droit 59"/>
            <p:cNvCxnSpPr/>
            <p:nvPr/>
          </p:nvCxnSpPr>
          <p:spPr bwMode="auto">
            <a:xfrm>
              <a:off x="6704354" y="4442865"/>
              <a:ext cx="0" cy="458087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Connecteur droit 47"/>
            <p:cNvCxnSpPr>
              <a:cxnSpLocks noChangeShapeType="1"/>
            </p:cNvCxnSpPr>
            <p:nvPr/>
          </p:nvCxnSpPr>
          <p:spPr bwMode="auto">
            <a:xfrm>
              <a:off x="6616015" y="5513932"/>
              <a:ext cx="188233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ZoneTexte 67"/>
            <p:cNvSpPr txBox="1">
              <a:spLocks noChangeArrowheads="1"/>
            </p:cNvSpPr>
            <p:nvPr/>
          </p:nvSpPr>
          <p:spPr bwMode="auto">
            <a:xfrm>
              <a:off x="6761154" y="5340029"/>
              <a:ext cx="97919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 b="0" dirty="0" smtClean="0">
                  <a:solidFill>
                    <a:schemeClr val="tx1"/>
                  </a:solidFill>
                </a:rPr>
                <a:t>1S1.2S1</a:t>
              </a:r>
              <a:endParaRPr lang="fr-FR" b="0" dirty="0">
                <a:solidFill>
                  <a:schemeClr val="tx1"/>
                </a:solidFill>
              </a:endParaRPr>
            </a:p>
          </p:txBody>
        </p:sp>
        <p:cxnSp>
          <p:nvCxnSpPr>
            <p:cNvPr id="64" name="Connecteur droit 63"/>
            <p:cNvCxnSpPr>
              <a:stCxn id="50" idx="3"/>
              <a:endCxn id="47" idx="1"/>
            </p:cNvCxnSpPr>
            <p:nvPr/>
          </p:nvCxnSpPr>
          <p:spPr bwMode="auto">
            <a:xfrm>
              <a:off x="6923632" y="3193125"/>
              <a:ext cx="19159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Connecteur droit 67"/>
            <p:cNvCxnSpPr>
              <a:stCxn id="45" idx="3"/>
              <a:endCxn id="49" idx="1"/>
            </p:cNvCxnSpPr>
            <p:nvPr/>
          </p:nvCxnSpPr>
          <p:spPr bwMode="auto">
            <a:xfrm>
              <a:off x="6923632" y="4197027"/>
              <a:ext cx="19159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Connecteur droit 69"/>
            <p:cNvCxnSpPr>
              <a:stCxn id="22" idx="3"/>
              <a:endCxn id="46" idx="1"/>
            </p:cNvCxnSpPr>
            <p:nvPr/>
          </p:nvCxnSpPr>
          <p:spPr bwMode="auto">
            <a:xfrm>
              <a:off x="6923632" y="5145752"/>
              <a:ext cx="19159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" name="ZoneTexte 71"/>
            <p:cNvSpPr txBox="1"/>
            <p:nvPr/>
          </p:nvSpPr>
          <p:spPr>
            <a:xfrm>
              <a:off x="5904774" y="5718447"/>
              <a:ext cx="26372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2400" b="0" i="1" dirty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G</a:t>
              </a:r>
              <a:r>
                <a:rPr lang="fr-FR" sz="2400" b="0" i="1" dirty="0" smtClean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rafcet complet</a:t>
              </a:r>
              <a:endParaRPr lang="fr-FR" sz="2400" b="0" i="1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15" name="Groupe 114"/>
          <p:cNvGrpSpPr/>
          <p:nvPr/>
        </p:nvGrpSpPr>
        <p:grpSpPr>
          <a:xfrm>
            <a:off x="938692" y="2710054"/>
            <a:ext cx="3057244" cy="3671274"/>
            <a:chOff x="938692" y="2508838"/>
            <a:chExt cx="3057244" cy="3671274"/>
          </a:xfrm>
        </p:grpSpPr>
        <p:sp>
          <p:nvSpPr>
            <p:cNvPr id="110" name="ZoneTexte 109"/>
            <p:cNvSpPr txBox="1"/>
            <p:nvPr/>
          </p:nvSpPr>
          <p:spPr>
            <a:xfrm>
              <a:off x="938692" y="5718447"/>
              <a:ext cx="30572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2400" b="0" i="1" dirty="0" smtClean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Branche de grafcet</a:t>
              </a:r>
              <a:endParaRPr lang="fr-FR" sz="2400" b="0" i="1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114" name="Groupe 113"/>
            <p:cNvGrpSpPr/>
            <p:nvPr/>
          </p:nvGrpSpPr>
          <p:grpSpPr>
            <a:xfrm>
              <a:off x="1241959" y="2508838"/>
              <a:ext cx="2450710" cy="2957420"/>
              <a:chOff x="1277556" y="2099757"/>
              <a:chExt cx="2450710" cy="2957420"/>
            </a:xfrm>
          </p:grpSpPr>
          <p:sp>
            <p:nvSpPr>
              <p:cNvPr id="91" name="Rectangle 15"/>
              <p:cNvSpPr>
                <a:spLocks noChangeAspect="1"/>
              </p:cNvSpPr>
              <p:nvPr/>
            </p:nvSpPr>
            <p:spPr bwMode="auto">
              <a:xfrm>
                <a:off x="1277556" y="4279546"/>
                <a:ext cx="438556" cy="489600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fr-FR" b="0" dirty="0" smtClean="0">
                    <a:solidFill>
                      <a:schemeClr val="tx1"/>
                    </a:solidFill>
                  </a:rPr>
                  <a:t>3</a:t>
                </a:r>
                <a:endParaRPr lang="fr-FR" b="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2" name="Connecteur droit 45"/>
              <p:cNvCxnSpPr>
                <a:cxnSpLocks noChangeShapeType="1"/>
              </p:cNvCxnSpPr>
              <p:nvPr/>
            </p:nvCxnSpPr>
            <p:spPr bwMode="auto">
              <a:xfrm>
                <a:off x="1402718" y="3083088"/>
                <a:ext cx="188233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3" name="Connecteur droit 47"/>
              <p:cNvCxnSpPr>
                <a:cxnSpLocks noChangeShapeType="1"/>
              </p:cNvCxnSpPr>
              <p:nvPr/>
            </p:nvCxnSpPr>
            <p:spPr bwMode="auto">
              <a:xfrm>
                <a:off x="1402718" y="4050502"/>
                <a:ext cx="188233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4" name="ZoneTexte 67"/>
              <p:cNvSpPr txBox="1">
                <a:spLocks noChangeArrowheads="1"/>
              </p:cNvSpPr>
              <p:nvPr/>
            </p:nvSpPr>
            <p:spPr bwMode="auto">
              <a:xfrm>
                <a:off x="1553634" y="2909184"/>
                <a:ext cx="703692" cy="2467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fr-FR" b="0" dirty="0">
                    <a:solidFill>
                      <a:schemeClr val="tx1"/>
                    </a:solidFill>
                  </a:rPr>
                  <a:t>1S2</a:t>
                </a:r>
              </a:p>
            </p:txBody>
          </p:sp>
          <p:sp>
            <p:nvSpPr>
              <p:cNvPr id="95" name="ZoneTexte 67"/>
              <p:cNvSpPr txBox="1">
                <a:spLocks noChangeArrowheads="1"/>
              </p:cNvSpPr>
              <p:nvPr/>
            </p:nvSpPr>
            <p:spPr bwMode="auto">
              <a:xfrm>
                <a:off x="1553634" y="3876599"/>
                <a:ext cx="70369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fr-FR" b="0" dirty="0" smtClean="0">
                    <a:solidFill>
                      <a:schemeClr val="tx1"/>
                    </a:solidFill>
                  </a:rPr>
                  <a:t>2S2</a:t>
                </a:r>
                <a:endParaRPr lang="fr-FR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Rectangle 15"/>
              <p:cNvSpPr>
                <a:spLocks noChangeAspect="1"/>
              </p:cNvSpPr>
              <p:nvPr/>
            </p:nvSpPr>
            <p:spPr bwMode="auto">
              <a:xfrm>
                <a:off x="1277556" y="3330821"/>
                <a:ext cx="438556" cy="489600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fr-FR" dirty="0" smtClean="0">
                    <a:solidFill>
                      <a:schemeClr val="tx1"/>
                    </a:solidFill>
                  </a:rPr>
                  <a:t>2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Rectangle 15"/>
              <p:cNvSpPr>
                <a:spLocks noChangeAspect="1"/>
              </p:cNvSpPr>
              <p:nvPr/>
            </p:nvSpPr>
            <p:spPr bwMode="auto">
              <a:xfrm>
                <a:off x="1907704" y="4279546"/>
                <a:ext cx="913160" cy="489600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fr-FR" dirty="0" smtClean="0">
                    <a:solidFill>
                      <a:schemeClr val="tx1"/>
                    </a:solidFill>
                  </a:rPr>
                  <a:t>1YV12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Rectangle 15"/>
              <p:cNvSpPr>
                <a:spLocks noChangeAspect="1"/>
              </p:cNvSpPr>
              <p:nvPr/>
            </p:nvSpPr>
            <p:spPr bwMode="auto">
              <a:xfrm>
                <a:off x="1907704" y="2326919"/>
                <a:ext cx="907402" cy="489600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fr-FR" dirty="0">
                    <a:solidFill>
                      <a:schemeClr val="tx1"/>
                    </a:solidFill>
                  </a:rPr>
                  <a:t>1</a:t>
                </a:r>
                <a:r>
                  <a:rPr lang="fr-FR" dirty="0" smtClean="0">
                    <a:solidFill>
                      <a:schemeClr val="tx1"/>
                    </a:solidFill>
                  </a:rPr>
                  <a:t>YV14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Rectangle 15"/>
              <p:cNvSpPr>
                <a:spLocks noChangeAspect="1"/>
              </p:cNvSpPr>
              <p:nvPr/>
            </p:nvSpPr>
            <p:spPr bwMode="auto">
              <a:xfrm>
                <a:off x="2820864" y="4279546"/>
                <a:ext cx="907402" cy="489600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fr-FR" dirty="0" smtClean="0">
                    <a:solidFill>
                      <a:schemeClr val="tx1"/>
                    </a:solidFill>
                  </a:rPr>
                  <a:t>2YV12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Rectangle 15"/>
              <p:cNvSpPr>
                <a:spLocks noChangeAspect="1"/>
              </p:cNvSpPr>
              <p:nvPr/>
            </p:nvSpPr>
            <p:spPr bwMode="auto">
              <a:xfrm>
                <a:off x="1907704" y="3330821"/>
                <a:ext cx="907402" cy="489600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fr-FR" dirty="0" smtClean="0">
                    <a:solidFill>
                      <a:schemeClr val="tx1"/>
                    </a:solidFill>
                  </a:rPr>
                  <a:t>2YV14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Rectangle 15"/>
              <p:cNvSpPr>
                <a:spLocks noChangeAspect="1"/>
              </p:cNvSpPr>
              <p:nvPr/>
            </p:nvSpPr>
            <p:spPr bwMode="auto">
              <a:xfrm>
                <a:off x="1277556" y="2326919"/>
                <a:ext cx="438556" cy="489600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fr-FR" b="0" dirty="0" smtClean="0">
                    <a:solidFill>
                      <a:schemeClr val="tx1"/>
                    </a:solidFill>
                  </a:rPr>
                  <a:t>1</a:t>
                </a:r>
                <a:endParaRPr lang="fr-FR" b="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2" name="Connecteur droit 101"/>
              <p:cNvCxnSpPr>
                <a:stCxn id="101" idx="2"/>
                <a:endCxn id="96" idx="0"/>
              </p:cNvCxnSpPr>
              <p:nvPr/>
            </p:nvCxnSpPr>
            <p:spPr bwMode="auto">
              <a:xfrm>
                <a:off x="1496834" y="2816519"/>
                <a:ext cx="0" cy="514302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3" name="Connecteur droit 102"/>
              <p:cNvCxnSpPr/>
              <p:nvPr/>
            </p:nvCxnSpPr>
            <p:spPr bwMode="auto">
              <a:xfrm>
                <a:off x="1496834" y="3821459"/>
                <a:ext cx="0" cy="458087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4" name="Connecteur droit 47"/>
              <p:cNvCxnSpPr>
                <a:cxnSpLocks noChangeShapeType="1"/>
              </p:cNvCxnSpPr>
              <p:nvPr/>
            </p:nvCxnSpPr>
            <p:spPr bwMode="auto">
              <a:xfrm>
                <a:off x="1408495" y="4892526"/>
                <a:ext cx="188233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05" name="ZoneTexte 67"/>
              <p:cNvSpPr txBox="1">
                <a:spLocks noChangeArrowheads="1"/>
              </p:cNvSpPr>
              <p:nvPr/>
            </p:nvSpPr>
            <p:spPr bwMode="auto">
              <a:xfrm>
                <a:off x="1553634" y="4718623"/>
                <a:ext cx="97919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fr-FR" b="0" dirty="0" smtClean="0">
                    <a:solidFill>
                      <a:schemeClr val="tx1"/>
                    </a:solidFill>
                  </a:rPr>
                  <a:t>1S1.2S1</a:t>
                </a:r>
                <a:endParaRPr lang="fr-FR" b="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6" name="Connecteur droit 105"/>
              <p:cNvCxnSpPr>
                <a:stCxn id="101" idx="3"/>
                <a:endCxn id="98" idx="1"/>
              </p:cNvCxnSpPr>
              <p:nvPr/>
            </p:nvCxnSpPr>
            <p:spPr bwMode="auto">
              <a:xfrm>
                <a:off x="1716112" y="2571719"/>
                <a:ext cx="191592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7" name="Connecteur droit 106"/>
              <p:cNvCxnSpPr>
                <a:stCxn id="96" idx="3"/>
                <a:endCxn id="100" idx="1"/>
              </p:cNvCxnSpPr>
              <p:nvPr/>
            </p:nvCxnSpPr>
            <p:spPr bwMode="auto">
              <a:xfrm>
                <a:off x="1716112" y="3575621"/>
                <a:ext cx="191592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8" name="Connecteur droit 107"/>
              <p:cNvCxnSpPr>
                <a:stCxn id="91" idx="3"/>
                <a:endCxn id="97" idx="1"/>
              </p:cNvCxnSpPr>
              <p:nvPr/>
            </p:nvCxnSpPr>
            <p:spPr bwMode="auto">
              <a:xfrm>
                <a:off x="1716112" y="4524346"/>
                <a:ext cx="191592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1" name="Connecteur droit 110"/>
              <p:cNvCxnSpPr/>
              <p:nvPr/>
            </p:nvCxnSpPr>
            <p:spPr bwMode="auto">
              <a:xfrm>
                <a:off x="1496834" y="2099757"/>
                <a:ext cx="0" cy="227162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3" name="Connecteur droit 112"/>
              <p:cNvCxnSpPr/>
              <p:nvPr/>
            </p:nvCxnSpPr>
            <p:spPr bwMode="auto">
              <a:xfrm>
                <a:off x="1496834" y="4786014"/>
                <a:ext cx="0" cy="227162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56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55" name="Espace réservé du contenu 4"/>
          <p:cNvSpPr txBox="1">
            <a:spLocks/>
          </p:cNvSpPr>
          <p:nvPr/>
        </p:nvSpPr>
        <p:spPr>
          <a:xfrm>
            <a:off x="2483769" y="-27384"/>
            <a:ext cx="6696744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200" dirty="0" smtClean="0">
                <a:ea typeface="Segoe UI" panose="020B0502040204020203" pitchFamily="34" charset="0"/>
              </a:rPr>
              <a:t> </a:t>
            </a:r>
            <a:r>
              <a:rPr lang="fr-FR" sz="3200" b="1" dirty="0" smtClean="0">
                <a:ea typeface="Segoe UI" panose="020B0502040204020203" pitchFamily="34" charset="0"/>
              </a:rPr>
              <a:t>STRUCTURES DE BASE</a:t>
            </a:r>
            <a:endParaRPr lang="fr-FR" sz="2000" b="1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>
                <a:ea typeface="Segoe UI" panose="020B0502040204020203" pitchFamily="34" charset="0"/>
              </a:rPr>
              <a:t> </a:t>
            </a:r>
            <a:r>
              <a:rPr lang="fr-FR" sz="2000" dirty="0" smtClean="0">
                <a:ea typeface="Segoe UI" panose="020B0502040204020203" pitchFamily="34" charset="0"/>
              </a:rPr>
              <a:t>Séquence unique</a:t>
            </a: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24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64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611560" y="2276872"/>
            <a:ext cx="2520280" cy="41044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u="sng" dirty="0" smtClean="0">
                <a:solidFill>
                  <a:srgbClr val="4D4D4F"/>
                </a:solidFill>
                <a:latin typeface="Segoe UI" pitchFamily="34" charset="0"/>
                <a:ea typeface="Segoe UI" panose="020B0502040204020203" pitchFamily="34" charset="0"/>
                <a:cs typeface="Segoe UI" pitchFamily="34" charset="0"/>
              </a:rPr>
              <a:t>Exemple 1: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>
                <a:solidFill>
                  <a:srgbClr val="4D4D4F"/>
                </a:solidFill>
                <a:latin typeface="Segoe UI" pitchFamily="34" charset="0"/>
                <a:ea typeface="Segoe UI" panose="020B0502040204020203" pitchFamily="34" charset="0"/>
                <a:cs typeface="Segoe UI" pitchFamily="34" charset="0"/>
              </a:rPr>
              <a:t>Exclusivité </a:t>
            </a:r>
            <a:r>
              <a:rPr lang="fr-FR" dirty="0">
                <a:solidFill>
                  <a:srgbClr val="4D4D4F"/>
                </a:solidFill>
                <a:latin typeface="Segoe UI" pitchFamily="34" charset="0"/>
                <a:ea typeface="Segoe UI" panose="020B0502040204020203" pitchFamily="34" charset="0"/>
                <a:cs typeface="Segoe UI" pitchFamily="34" charset="0"/>
              </a:rPr>
              <a:t>logique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1167331" y="2924944"/>
            <a:ext cx="1966868" cy="2459410"/>
            <a:chOff x="860552" y="3489870"/>
            <a:chExt cx="1966868" cy="2459410"/>
          </a:xfrm>
        </p:grpSpPr>
        <p:cxnSp>
          <p:nvCxnSpPr>
            <p:cNvPr id="23" name="Connecteur droit 22"/>
            <p:cNvCxnSpPr/>
            <p:nvPr/>
          </p:nvCxnSpPr>
          <p:spPr bwMode="auto">
            <a:xfrm>
              <a:off x="1079830" y="4218903"/>
              <a:ext cx="0" cy="781652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Connecteur droit 29"/>
            <p:cNvCxnSpPr/>
            <p:nvPr/>
          </p:nvCxnSpPr>
          <p:spPr bwMode="auto">
            <a:xfrm>
              <a:off x="1079830" y="3489870"/>
              <a:ext cx="0" cy="227162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" name="Groupe 1"/>
            <p:cNvGrpSpPr/>
            <p:nvPr/>
          </p:nvGrpSpPr>
          <p:grpSpPr>
            <a:xfrm>
              <a:off x="860552" y="3729303"/>
              <a:ext cx="1966868" cy="2219977"/>
              <a:chOff x="860552" y="3729303"/>
              <a:chExt cx="1966868" cy="2219977"/>
            </a:xfrm>
          </p:grpSpPr>
          <p:cxnSp>
            <p:nvCxnSpPr>
              <p:cNvPr id="13" name="Connecteur droit 45"/>
              <p:cNvCxnSpPr>
                <a:cxnSpLocks noChangeShapeType="1"/>
              </p:cNvCxnSpPr>
              <p:nvPr/>
            </p:nvCxnSpPr>
            <p:spPr bwMode="auto">
              <a:xfrm>
                <a:off x="985714" y="4755032"/>
                <a:ext cx="188233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" name="ZoneTexte 67"/>
              <p:cNvSpPr txBox="1">
                <a:spLocks noChangeArrowheads="1"/>
              </p:cNvSpPr>
              <p:nvPr/>
            </p:nvSpPr>
            <p:spPr bwMode="auto">
              <a:xfrm>
                <a:off x="1136630" y="4581128"/>
                <a:ext cx="70369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fr-FR" b="0" dirty="0" smtClean="0">
                    <a:solidFill>
                      <a:schemeClr val="tx1"/>
                    </a:solidFill>
                  </a:rPr>
                  <a:t>/</a:t>
                </a:r>
                <a:r>
                  <a:rPr lang="fr-FR" b="0" dirty="0" err="1" smtClean="0">
                    <a:solidFill>
                      <a:schemeClr val="tx1"/>
                    </a:solidFill>
                  </a:rPr>
                  <a:t>a.b</a:t>
                </a:r>
                <a:endParaRPr lang="fr-FR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tangle 15"/>
              <p:cNvSpPr>
                <a:spLocks noChangeAspect="1"/>
              </p:cNvSpPr>
              <p:nvPr/>
            </p:nvSpPr>
            <p:spPr bwMode="auto">
              <a:xfrm>
                <a:off x="860552" y="5000555"/>
                <a:ext cx="438556" cy="489600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fr-FR" dirty="0" smtClean="0">
                    <a:solidFill>
                      <a:schemeClr val="tx1"/>
                    </a:solidFill>
                  </a:rPr>
                  <a:t>2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15"/>
              <p:cNvSpPr>
                <a:spLocks noChangeAspect="1"/>
              </p:cNvSpPr>
              <p:nvPr/>
            </p:nvSpPr>
            <p:spPr bwMode="auto">
              <a:xfrm>
                <a:off x="860552" y="3729303"/>
                <a:ext cx="438556" cy="489600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fr-FR" b="0" dirty="0" smtClean="0">
                    <a:solidFill>
                      <a:schemeClr val="tx1"/>
                    </a:solidFill>
                  </a:rPr>
                  <a:t>1</a:t>
                </a:r>
                <a:endParaRPr lang="fr-FR" b="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4" name="Connecteur droit 23"/>
              <p:cNvCxnSpPr/>
              <p:nvPr/>
            </p:nvCxnSpPr>
            <p:spPr bwMode="auto">
              <a:xfrm>
                <a:off x="1079830" y="5491193"/>
                <a:ext cx="0" cy="458087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2" name="Rectangle 15"/>
              <p:cNvSpPr>
                <a:spLocks noChangeAspect="1"/>
              </p:cNvSpPr>
              <p:nvPr/>
            </p:nvSpPr>
            <p:spPr bwMode="auto">
              <a:xfrm>
                <a:off x="1825266" y="5000555"/>
                <a:ext cx="438556" cy="489600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fr-FR" dirty="0" smtClean="0">
                    <a:solidFill>
                      <a:schemeClr val="tx1"/>
                    </a:solidFill>
                  </a:rPr>
                  <a:t>3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4" name="Connecteur en angle 33"/>
              <p:cNvCxnSpPr>
                <a:endCxn id="32" idx="0"/>
              </p:cNvCxnSpPr>
              <p:nvPr/>
            </p:nvCxnSpPr>
            <p:spPr bwMode="auto">
              <a:xfrm>
                <a:off x="1079830" y="4437112"/>
                <a:ext cx="964714" cy="563443"/>
              </a:xfrm>
              <a:prstGeom prst="bentConnector2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" name="Connecteur droit 45"/>
              <p:cNvCxnSpPr>
                <a:cxnSpLocks noChangeShapeType="1"/>
              </p:cNvCxnSpPr>
              <p:nvPr/>
            </p:nvCxnSpPr>
            <p:spPr bwMode="auto">
              <a:xfrm>
                <a:off x="1972812" y="4783633"/>
                <a:ext cx="188233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7" name="ZoneTexte 67"/>
              <p:cNvSpPr txBox="1">
                <a:spLocks noChangeArrowheads="1"/>
              </p:cNvSpPr>
              <p:nvPr/>
            </p:nvSpPr>
            <p:spPr bwMode="auto">
              <a:xfrm>
                <a:off x="2123728" y="4609729"/>
                <a:ext cx="70369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fr-FR" b="0" dirty="0">
                    <a:solidFill>
                      <a:schemeClr val="tx1"/>
                    </a:solidFill>
                  </a:rPr>
                  <a:t>a</a:t>
                </a:r>
                <a:r>
                  <a:rPr lang="fr-FR" b="0" dirty="0" smtClean="0">
                    <a:solidFill>
                      <a:schemeClr val="tx1"/>
                    </a:solidFill>
                  </a:rPr>
                  <a:t>./b</a:t>
                </a:r>
                <a:endParaRPr lang="fr-FR" b="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8" name="Connecteur droit 37"/>
              <p:cNvCxnSpPr/>
              <p:nvPr/>
            </p:nvCxnSpPr>
            <p:spPr bwMode="auto">
              <a:xfrm>
                <a:off x="2041575" y="5491193"/>
                <a:ext cx="0" cy="458087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7" name="Rectangle 6"/>
          <p:cNvSpPr/>
          <p:nvPr/>
        </p:nvSpPr>
        <p:spPr bwMode="auto">
          <a:xfrm>
            <a:off x="3131840" y="2276872"/>
            <a:ext cx="2952328" cy="41044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fr-FR" u="sng" dirty="0">
                <a:solidFill>
                  <a:srgbClr val="4D4D4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Exemple </a:t>
            </a:r>
            <a:r>
              <a:rPr lang="fr-FR" u="sng" dirty="0" smtClean="0">
                <a:solidFill>
                  <a:srgbClr val="4D4D4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2:</a:t>
            </a:r>
            <a:endParaRPr lang="fr-FR" u="sng" dirty="0">
              <a:solidFill>
                <a:srgbClr val="4D4D4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spcBef>
                <a:spcPts val="0"/>
              </a:spcBef>
            </a:pPr>
            <a:r>
              <a:rPr lang="fr-FR" dirty="0" smtClean="0">
                <a:solidFill>
                  <a:srgbClr val="4D4D4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Exclusivité </a:t>
            </a:r>
            <a:r>
              <a:rPr lang="fr-FR" dirty="0">
                <a:solidFill>
                  <a:srgbClr val="4D4D4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technologique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Technologiquement exclusives par les capteurs 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fins de course </a:t>
            </a:r>
            <a:r>
              <a:rPr lang="fr-FR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1S1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fr-FR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1S2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du vérin 1.</a:t>
            </a:r>
            <a:endParaRPr kumimoji="0" lang="fr-FR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3563888" y="2924944"/>
            <a:ext cx="1966868" cy="2447139"/>
            <a:chOff x="3563888" y="2932940"/>
            <a:chExt cx="1966868" cy="2447139"/>
          </a:xfrm>
        </p:grpSpPr>
        <p:cxnSp>
          <p:nvCxnSpPr>
            <p:cNvPr id="39" name="Connecteur droit 45"/>
            <p:cNvCxnSpPr>
              <a:cxnSpLocks noChangeShapeType="1"/>
            </p:cNvCxnSpPr>
            <p:nvPr/>
          </p:nvCxnSpPr>
          <p:spPr bwMode="auto">
            <a:xfrm>
              <a:off x="3689050" y="4185831"/>
              <a:ext cx="188233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ZoneTexte 67"/>
            <p:cNvSpPr txBox="1">
              <a:spLocks noChangeArrowheads="1"/>
            </p:cNvSpPr>
            <p:nvPr/>
          </p:nvSpPr>
          <p:spPr bwMode="auto">
            <a:xfrm>
              <a:off x="3839966" y="4011927"/>
              <a:ext cx="7036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 b="0" dirty="0" smtClean="0">
                  <a:solidFill>
                    <a:schemeClr val="tx1"/>
                  </a:solidFill>
                </a:rPr>
                <a:t>1s1.d</a:t>
              </a:r>
              <a:endParaRPr lang="fr-FR" b="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15"/>
            <p:cNvSpPr>
              <a:spLocks noChangeAspect="1"/>
            </p:cNvSpPr>
            <p:nvPr/>
          </p:nvSpPr>
          <p:spPr bwMode="auto">
            <a:xfrm>
              <a:off x="3563888" y="4431354"/>
              <a:ext cx="438556" cy="48960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dirty="0" smtClean="0">
                  <a:solidFill>
                    <a:schemeClr val="tx1"/>
                  </a:solidFill>
                </a:rPr>
                <a:t>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15"/>
            <p:cNvSpPr>
              <a:spLocks noChangeAspect="1"/>
            </p:cNvSpPr>
            <p:nvPr/>
          </p:nvSpPr>
          <p:spPr bwMode="auto">
            <a:xfrm>
              <a:off x="3563888" y="3160102"/>
              <a:ext cx="438556" cy="48960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b="0" dirty="0" smtClean="0">
                  <a:solidFill>
                    <a:schemeClr val="tx1"/>
                  </a:solidFill>
                </a:rPr>
                <a:t>1</a:t>
              </a:r>
              <a:endParaRPr lang="fr-FR" b="0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Connecteur droit 42"/>
            <p:cNvCxnSpPr>
              <a:stCxn id="42" idx="2"/>
              <a:endCxn id="41" idx="0"/>
            </p:cNvCxnSpPr>
            <p:nvPr/>
          </p:nvCxnSpPr>
          <p:spPr bwMode="auto">
            <a:xfrm>
              <a:off x="3783166" y="3649702"/>
              <a:ext cx="0" cy="781652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Connecteur droit 43"/>
            <p:cNvCxnSpPr/>
            <p:nvPr/>
          </p:nvCxnSpPr>
          <p:spPr bwMode="auto">
            <a:xfrm>
              <a:off x="3783166" y="4921992"/>
              <a:ext cx="0" cy="458087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Connecteur droit 44"/>
            <p:cNvCxnSpPr/>
            <p:nvPr/>
          </p:nvCxnSpPr>
          <p:spPr bwMode="auto">
            <a:xfrm>
              <a:off x="3783166" y="2932940"/>
              <a:ext cx="0" cy="227162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Rectangle 15"/>
            <p:cNvSpPr>
              <a:spLocks noChangeAspect="1"/>
            </p:cNvSpPr>
            <p:nvPr/>
          </p:nvSpPr>
          <p:spPr bwMode="auto">
            <a:xfrm>
              <a:off x="4528602" y="4431354"/>
              <a:ext cx="438556" cy="48960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dirty="0" smtClean="0">
                  <a:solidFill>
                    <a:schemeClr val="tx1"/>
                  </a:solidFill>
                </a:rPr>
                <a:t>3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Connecteur en angle 46"/>
            <p:cNvCxnSpPr>
              <a:endCxn id="46" idx="0"/>
            </p:cNvCxnSpPr>
            <p:nvPr/>
          </p:nvCxnSpPr>
          <p:spPr bwMode="auto">
            <a:xfrm>
              <a:off x="3783166" y="3867911"/>
              <a:ext cx="964714" cy="563443"/>
            </a:xfrm>
            <a:prstGeom prst="bentConnector2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Connecteur droit 45"/>
            <p:cNvCxnSpPr>
              <a:cxnSpLocks noChangeShapeType="1"/>
            </p:cNvCxnSpPr>
            <p:nvPr/>
          </p:nvCxnSpPr>
          <p:spPr bwMode="auto">
            <a:xfrm>
              <a:off x="4676148" y="4214432"/>
              <a:ext cx="188233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ZoneTexte 67"/>
            <p:cNvSpPr txBox="1">
              <a:spLocks noChangeArrowheads="1"/>
            </p:cNvSpPr>
            <p:nvPr/>
          </p:nvSpPr>
          <p:spPr bwMode="auto">
            <a:xfrm>
              <a:off x="4827064" y="4040528"/>
              <a:ext cx="7036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 b="0" dirty="0" smtClean="0">
                  <a:solidFill>
                    <a:schemeClr val="tx1"/>
                  </a:solidFill>
                </a:rPr>
                <a:t>1s2.d</a:t>
              </a:r>
              <a:endParaRPr lang="fr-FR" b="0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Connecteur droit 49"/>
            <p:cNvCxnSpPr/>
            <p:nvPr/>
          </p:nvCxnSpPr>
          <p:spPr bwMode="auto">
            <a:xfrm>
              <a:off x="4744911" y="4921992"/>
              <a:ext cx="0" cy="458087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" name="Rectangle 7"/>
          <p:cNvSpPr/>
          <p:nvPr/>
        </p:nvSpPr>
        <p:spPr bwMode="auto">
          <a:xfrm>
            <a:off x="6084168" y="2276872"/>
            <a:ext cx="2952328" cy="41044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fr-FR" u="sng" dirty="0">
                <a:solidFill>
                  <a:srgbClr val="4D4D4F"/>
                </a:solidFill>
                <a:latin typeface="Segoe UI" pitchFamily="34" charset="0"/>
                <a:ea typeface="Segoe UI" panose="020B0502040204020203" pitchFamily="34" charset="0"/>
                <a:cs typeface="Segoe UI" pitchFamily="34" charset="0"/>
              </a:rPr>
              <a:t>Exemple </a:t>
            </a:r>
            <a:r>
              <a:rPr lang="fr-FR" u="sng" dirty="0" smtClean="0">
                <a:solidFill>
                  <a:srgbClr val="4D4D4F"/>
                </a:solidFill>
                <a:latin typeface="Segoe UI" pitchFamily="34" charset="0"/>
                <a:ea typeface="Segoe UI" panose="020B0502040204020203" pitchFamily="34" charset="0"/>
                <a:cs typeface="Segoe UI" pitchFamily="34" charset="0"/>
              </a:rPr>
              <a:t>3:</a:t>
            </a:r>
            <a:endParaRPr lang="fr-FR" u="sng" dirty="0">
              <a:solidFill>
                <a:srgbClr val="4D4D4F"/>
              </a:solidFill>
              <a:latin typeface="Segoe UI" pitchFamily="34" charset="0"/>
              <a:ea typeface="Segoe UI" panose="020B0502040204020203" pitchFamily="34" charset="0"/>
              <a:cs typeface="Segoe UI" pitchFamily="34" charset="0"/>
            </a:endParaRPr>
          </a:p>
          <a:p>
            <a:pPr marL="0" marR="0" indent="0" algn="ctr" defTabSz="914400" eaLnBrk="1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lang="fr-FR" dirty="0" smtClean="0">
                <a:solidFill>
                  <a:srgbClr val="4D4D4F"/>
                </a:solidFill>
                <a:latin typeface="Segoe UI" pitchFamily="34" charset="0"/>
                <a:ea typeface="Segoe UI" panose="020B0502040204020203" pitchFamily="34" charset="0"/>
                <a:cs typeface="Segoe UI" pitchFamily="34" charset="0"/>
              </a:rPr>
              <a:t>Exclusivité </a:t>
            </a:r>
            <a:r>
              <a:rPr lang="fr-FR" dirty="0">
                <a:solidFill>
                  <a:srgbClr val="4D4D4F"/>
                </a:solidFill>
                <a:latin typeface="Segoe UI" pitchFamily="34" charset="0"/>
                <a:ea typeface="Segoe UI" panose="020B0502040204020203" pitchFamily="34" charset="0"/>
                <a:cs typeface="Segoe UI" pitchFamily="34" charset="0"/>
              </a:rPr>
              <a:t>avec priorité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i="1" dirty="0">
              <a:solidFill>
                <a:schemeClr val="tx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algn="just">
              <a:spcBef>
                <a:spcPts val="0"/>
              </a:spcBef>
            </a:pPr>
            <a:endParaRPr lang="fr-FR" b="0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fr-FR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Priorité 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à </a:t>
            </a:r>
            <a:r>
              <a:rPr lang="fr-FR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l’évolution de 1 vers 2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quand </a:t>
            </a:r>
            <a:r>
              <a:rPr lang="fr-FR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les variables </a:t>
            </a:r>
            <a:r>
              <a:rPr lang="fr-FR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fr-FR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et </a:t>
            </a:r>
            <a:r>
              <a:rPr lang="fr-FR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sont </a:t>
            </a:r>
            <a:r>
              <a:rPr lang="fr-FR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vraies 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 même </a:t>
            </a:r>
            <a:r>
              <a:rPr lang="fr-FR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temps.</a:t>
            </a:r>
            <a:endParaRPr kumimoji="0" lang="fr-FR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355567" y="1052736"/>
            <a:ext cx="8392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sélection de séquences exprime un choix d’évolution entre plusieurs séquences à partir d’une ou plusieurs étapes. </a:t>
            </a:r>
            <a:endParaRPr lang="fr-FR" sz="1800" b="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66" name="Espace réservé du contenu 4"/>
          <p:cNvSpPr txBox="1">
            <a:spLocks/>
          </p:cNvSpPr>
          <p:nvPr/>
        </p:nvSpPr>
        <p:spPr>
          <a:xfrm>
            <a:off x="2483769" y="-27384"/>
            <a:ext cx="6696744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200" dirty="0" smtClean="0">
                <a:ea typeface="Segoe UI" panose="020B0502040204020203" pitchFamily="34" charset="0"/>
              </a:rPr>
              <a:t> </a:t>
            </a:r>
            <a:r>
              <a:rPr lang="fr-FR" sz="3200" b="1" dirty="0" smtClean="0">
                <a:ea typeface="Segoe UI" panose="020B0502040204020203" pitchFamily="34" charset="0"/>
              </a:rPr>
              <a:t>STRUCTURES DE BASE</a:t>
            </a:r>
            <a:endParaRPr lang="fr-FR" sz="2000" b="1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>
                <a:ea typeface="Segoe UI" panose="020B0502040204020203" pitchFamily="34" charset="0"/>
              </a:rPr>
              <a:t> </a:t>
            </a:r>
            <a:r>
              <a:rPr lang="fr-FR" sz="2000" dirty="0" smtClean="0">
                <a:ea typeface="Segoe UI" panose="020B0502040204020203" pitchFamily="34" charset="0"/>
              </a:rPr>
              <a:t>Sélection de séquences (divergence en OU)</a:t>
            </a: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2400" dirty="0" smtClean="0">
              <a:ea typeface="Segoe UI" panose="020B0502040204020203" pitchFamily="34" charset="0"/>
            </a:endParaRPr>
          </a:p>
        </p:txBody>
      </p:sp>
      <p:sp>
        <p:nvSpPr>
          <p:cNvPr id="68" name="Espace réservé du contenu 4"/>
          <p:cNvSpPr txBox="1">
            <a:spLocks/>
          </p:cNvSpPr>
          <p:nvPr/>
        </p:nvSpPr>
        <p:spPr>
          <a:xfrm>
            <a:off x="344402" y="1772816"/>
            <a:ext cx="4491029" cy="4337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 smtClean="0">
                <a:ea typeface="Segoe UI" panose="020B0502040204020203" pitchFamily="34" charset="0"/>
              </a:rPr>
              <a:t> Exemples de séquences exclusives</a:t>
            </a:r>
            <a:endParaRPr lang="fr-FR" sz="2400" dirty="0" smtClean="0">
              <a:ea typeface="Segoe UI" panose="020B0502040204020203" pitchFamily="34" charset="0"/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6781596" y="2924944"/>
            <a:ext cx="1966868" cy="2442663"/>
            <a:chOff x="6781596" y="2924944"/>
            <a:chExt cx="1966868" cy="2442663"/>
          </a:xfrm>
        </p:grpSpPr>
        <p:cxnSp>
          <p:nvCxnSpPr>
            <p:cNvPr id="55" name="Connecteur droit 54"/>
            <p:cNvCxnSpPr>
              <a:stCxn id="54" idx="2"/>
              <a:endCxn id="53" idx="0"/>
            </p:cNvCxnSpPr>
            <p:nvPr/>
          </p:nvCxnSpPr>
          <p:spPr bwMode="auto">
            <a:xfrm>
              <a:off x="7000874" y="3637230"/>
              <a:ext cx="0" cy="781652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9" name="Groupe 68"/>
            <p:cNvGrpSpPr/>
            <p:nvPr/>
          </p:nvGrpSpPr>
          <p:grpSpPr>
            <a:xfrm>
              <a:off x="6781596" y="2924944"/>
              <a:ext cx="1966868" cy="2442663"/>
              <a:chOff x="6781596" y="3002561"/>
              <a:chExt cx="1966868" cy="2442663"/>
            </a:xfrm>
          </p:grpSpPr>
          <p:cxnSp>
            <p:nvCxnSpPr>
              <p:cNvPr id="70" name="Connecteur droit 69"/>
              <p:cNvCxnSpPr/>
              <p:nvPr/>
            </p:nvCxnSpPr>
            <p:spPr bwMode="auto">
              <a:xfrm>
                <a:off x="7000874" y="3002561"/>
                <a:ext cx="0" cy="227162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71" name="Groupe 70"/>
              <p:cNvGrpSpPr/>
              <p:nvPr/>
            </p:nvGrpSpPr>
            <p:grpSpPr>
              <a:xfrm>
                <a:off x="6781596" y="3225247"/>
                <a:ext cx="1966868" cy="2219977"/>
                <a:chOff x="6425563" y="3116142"/>
                <a:chExt cx="1966868" cy="2219977"/>
              </a:xfrm>
            </p:grpSpPr>
            <p:cxnSp>
              <p:nvCxnSpPr>
                <p:cNvPr id="72" name="Connecteur droit 45"/>
                <p:cNvCxnSpPr>
                  <a:cxnSpLocks noChangeShapeType="1"/>
                </p:cNvCxnSpPr>
                <p:nvPr/>
              </p:nvCxnSpPr>
              <p:spPr bwMode="auto">
                <a:xfrm>
                  <a:off x="6550725" y="4141871"/>
                  <a:ext cx="188233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73" name="ZoneTexte 67"/>
                <p:cNvSpPr txBox="1">
                  <a:spLocks noChangeArrowheads="1"/>
                </p:cNvSpPr>
                <p:nvPr/>
              </p:nvSpPr>
              <p:spPr bwMode="auto">
                <a:xfrm>
                  <a:off x="6701641" y="3967967"/>
                  <a:ext cx="703692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50000"/>
                    </a:spcBef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50000"/>
                    </a:spcBef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50000"/>
                    </a:spcBef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50000"/>
                    </a:spcBef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50000"/>
                    </a:spcBef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/>
                  <a:r>
                    <a:rPr lang="fr-FR" b="0" dirty="0" smtClean="0">
                      <a:solidFill>
                        <a:schemeClr val="tx1"/>
                      </a:solidFill>
                    </a:rPr>
                    <a:t>a</a:t>
                  </a:r>
                  <a:endParaRPr lang="fr-FR" b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4" name="Rectangle 15"/>
                <p:cNvSpPr>
                  <a:spLocks noChangeAspect="1"/>
                </p:cNvSpPr>
                <p:nvPr/>
              </p:nvSpPr>
              <p:spPr bwMode="auto">
                <a:xfrm>
                  <a:off x="6425563" y="4387394"/>
                  <a:ext cx="438556" cy="489600"/>
                </a:xfrm>
                <a:prstGeom prst="rect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r-FR" dirty="0" smtClean="0">
                      <a:solidFill>
                        <a:schemeClr val="tx1"/>
                      </a:solidFill>
                    </a:rPr>
                    <a:t>2</a:t>
                  </a:r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Rectangle 15"/>
                <p:cNvSpPr>
                  <a:spLocks noChangeAspect="1"/>
                </p:cNvSpPr>
                <p:nvPr/>
              </p:nvSpPr>
              <p:spPr bwMode="auto">
                <a:xfrm>
                  <a:off x="6425563" y="3116142"/>
                  <a:ext cx="438556" cy="489600"/>
                </a:xfrm>
                <a:prstGeom prst="rect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r-FR" b="0" dirty="0" smtClean="0">
                      <a:solidFill>
                        <a:schemeClr val="tx1"/>
                      </a:solidFill>
                    </a:rPr>
                    <a:t>1</a:t>
                  </a:r>
                  <a:endParaRPr lang="fr-FR" b="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76" name="Connecteur droit 75"/>
                <p:cNvCxnSpPr/>
                <p:nvPr/>
              </p:nvCxnSpPr>
              <p:spPr bwMode="auto">
                <a:xfrm>
                  <a:off x="6644841" y="4878032"/>
                  <a:ext cx="0" cy="45808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77" name="Rectangle 15"/>
                <p:cNvSpPr>
                  <a:spLocks noChangeAspect="1"/>
                </p:cNvSpPr>
                <p:nvPr/>
              </p:nvSpPr>
              <p:spPr bwMode="auto">
                <a:xfrm>
                  <a:off x="7390277" y="4387394"/>
                  <a:ext cx="438556" cy="489600"/>
                </a:xfrm>
                <a:prstGeom prst="rect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r-FR" dirty="0" smtClean="0">
                      <a:solidFill>
                        <a:schemeClr val="tx1"/>
                      </a:solidFill>
                    </a:rPr>
                    <a:t>3</a:t>
                  </a:r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78" name="Connecteur en angle 77"/>
                <p:cNvCxnSpPr>
                  <a:endCxn id="77" idx="0"/>
                </p:cNvCxnSpPr>
                <p:nvPr/>
              </p:nvCxnSpPr>
              <p:spPr bwMode="auto">
                <a:xfrm>
                  <a:off x="6644841" y="3823951"/>
                  <a:ext cx="964714" cy="563443"/>
                </a:xfrm>
                <a:prstGeom prst="bentConnector2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9" name="Connecteur droit 45"/>
                <p:cNvCxnSpPr>
                  <a:cxnSpLocks noChangeShapeType="1"/>
                </p:cNvCxnSpPr>
                <p:nvPr/>
              </p:nvCxnSpPr>
              <p:spPr bwMode="auto">
                <a:xfrm>
                  <a:off x="7537823" y="4170472"/>
                  <a:ext cx="188233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80" name="ZoneTexte 67"/>
                <p:cNvSpPr txBox="1">
                  <a:spLocks noChangeArrowheads="1"/>
                </p:cNvSpPr>
                <p:nvPr/>
              </p:nvSpPr>
              <p:spPr bwMode="auto">
                <a:xfrm>
                  <a:off x="7688739" y="3996568"/>
                  <a:ext cx="703692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50000"/>
                    </a:spcBef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50000"/>
                    </a:spcBef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50000"/>
                    </a:spcBef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50000"/>
                    </a:spcBef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50000"/>
                    </a:spcBef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600" b="1">
                      <a:solidFill>
                        <a:schemeClr val="accent2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/>
                  <a:r>
                    <a:rPr lang="fr-FR" b="0" dirty="0" smtClean="0">
                      <a:solidFill>
                        <a:schemeClr val="tx1"/>
                      </a:solidFill>
                    </a:rPr>
                    <a:t>/</a:t>
                  </a:r>
                  <a:r>
                    <a:rPr lang="fr-FR" b="0" dirty="0" err="1" smtClean="0">
                      <a:solidFill>
                        <a:schemeClr val="tx1"/>
                      </a:solidFill>
                    </a:rPr>
                    <a:t>a.b</a:t>
                  </a:r>
                  <a:endParaRPr lang="fr-FR" b="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81" name="Connecteur droit 80"/>
                <p:cNvCxnSpPr/>
                <p:nvPr/>
              </p:nvCxnSpPr>
              <p:spPr bwMode="auto">
                <a:xfrm>
                  <a:off x="7606586" y="4878032"/>
                  <a:ext cx="0" cy="45808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379499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5"/>
          <p:cNvCxnSpPr>
            <a:cxnSpLocks noChangeShapeType="1"/>
          </p:cNvCxnSpPr>
          <p:nvPr/>
        </p:nvCxnSpPr>
        <p:spPr bwMode="auto">
          <a:xfrm>
            <a:off x="3699710" y="3971721"/>
            <a:ext cx="18823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15"/>
          <p:cNvSpPr>
            <a:spLocks noChangeAspect="1"/>
          </p:cNvSpPr>
          <p:nvPr/>
        </p:nvSpPr>
        <p:spPr bwMode="auto">
          <a:xfrm>
            <a:off x="3585609" y="4175124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Rectangle 15"/>
          <p:cNvSpPr>
            <a:spLocks noChangeAspect="1"/>
          </p:cNvSpPr>
          <p:nvPr/>
        </p:nvSpPr>
        <p:spPr bwMode="auto">
          <a:xfrm>
            <a:off x="3267662" y="2650787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1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 bwMode="auto">
          <a:xfrm>
            <a:off x="3804887" y="4665762"/>
            <a:ext cx="0" cy="458087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Connecteur droit 10"/>
          <p:cNvCxnSpPr/>
          <p:nvPr/>
        </p:nvCxnSpPr>
        <p:spPr bwMode="auto">
          <a:xfrm>
            <a:off x="3486940" y="2423625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tangle 15"/>
          <p:cNvSpPr>
            <a:spLocks noChangeAspect="1"/>
          </p:cNvSpPr>
          <p:nvPr/>
        </p:nvSpPr>
        <p:spPr bwMode="auto">
          <a:xfrm>
            <a:off x="5170771" y="4175124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67"/>
          <p:cNvSpPr txBox="1">
            <a:spLocks noChangeArrowheads="1"/>
          </p:cNvSpPr>
          <p:nvPr/>
        </p:nvSpPr>
        <p:spPr bwMode="auto">
          <a:xfrm>
            <a:off x="3843726" y="3785625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/c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 bwMode="auto">
          <a:xfrm>
            <a:off x="5401454" y="4665762"/>
            <a:ext cx="0" cy="458087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5"/>
          <p:cNvSpPr>
            <a:spLocks noChangeAspect="1"/>
          </p:cNvSpPr>
          <p:nvPr/>
        </p:nvSpPr>
        <p:spPr bwMode="auto">
          <a:xfrm>
            <a:off x="5421394" y="2650787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2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0" name="Connecteur droit 19"/>
          <p:cNvCxnSpPr/>
          <p:nvPr/>
        </p:nvCxnSpPr>
        <p:spPr bwMode="auto">
          <a:xfrm>
            <a:off x="5640672" y="2423625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" name="Groupe 23"/>
          <p:cNvGrpSpPr/>
          <p:nvPr/>
        </p:nvGrpSpPr>
        <p:grpSpPr>
          <a:xfrm>
            <a:off x="3300831" y="3656981"/>
            <a:ext cx="1008112" cy="53684"/>
            <a:chOff x="1835696" y="3429000"/>
            <a:chExt cx="1008112" cy="53684"/>
          </a:xfrm>
        </p:grpSpPr>
        <p:cxnSp>
          <p:nvCxnSpPr>
            <p:cNvPr id="22" name="Connecteur droit 21"/>
            <p:cNvCxnSpPr/>
            <p:nvPr/>
          </p:nvCxnSpPr>
          <p:spPr bwMode="auto">
            <a:xfrm>
              <a:off x="1835696" y="3429000"/>
              <a:ext cx="100811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Connecteur droit 22"/>
            <p:cNvCxnSpPr/>
            <p:nvPr/>
          </p:nvCxnSpPr>
          <p:spPr bwMode="auto">
            <a:xfrm>
              <a:off x="1835696" y="3482684"/>
              <a:ext cx="100811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5" name="Groupe 24"/>
          <p:cNvGrpSpPr/>
          <p:nvPr/>
        </p:nvGrpSpPr>
        <p:grpSpPr>
          <a:xfrm>
            <a:off x="4885993" y="3656981"/>
            <a:ext cx="1008112" cy="53684"/>
            <a:chOff x="1835696" y="3429000"/>
            <a:chExt cx="1008112" cy="53684"/>
          </a:xfrm>
        </p:grpSpPr>
        <p:cxnSp>
          <p:nvCxnSpPr>
            <p:cNvPr id="26" name="Connecteur droit 25"/>
            <p:cNvCxnSpPr/>
            <p:nvPr/>
          </p:nvCxnSpPr>
          <p:spPr bwMode="auto">
            <a:xfrm>
              <a:off x="1835696" y="3429000"/>
              <a:ext cx="100811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Connecteur droit 26"/>
            <p:cNvCxnSpPr/>
            <p:nvPr/>
          </p:nvCxnSpPr>
          <p:spPr bwMode="auto">
            <a:xfrm>
              <a:off x="1835696" y="3482684"/>
              <a:ext cx="100811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9" name="Connecteur droit 28"/>
          <p:cNvCxnSpPr>
            <a:stCxn id="8" idx="2"/>
          </p:cNvCxnSpPr>
          <p:nvPr/>
        </p:nvCxnSpPr>
        <p:spPr bwMode="auto">
          <a:xfrm>
            <a:off x="3486940" y="3140387"/>
            <a:ext cx="0" cy="516594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Connecteur droit 29"/>
          <p:cNvCxnSpPr/>
          <p:nvPr/>
        </p:nvCxnSpPr>
        <p:spPr bwMode="auto">
          <a:xfrm>
            <a:off x="5640672" y="3140387"/>
            <a:ext cx="0" cy="516594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Connecteur en angle 31"/>
          <p:cNvCxnSpPr/>
          <p:nvPr/>
        </p:nvCxnSpPr>
        <p:spPr bwMode="auto">
          <a:xfrm rot="10800000" flipV="1">
            <a:off x="3843726" y="3318427"/>
            <a:ext cx="1796946" cy="338554"/>
          </a:xfrm>
          <a:prstGeom prst="bentConnector3">
            <a:avLst>
              <a:gd name="adj1" fmla="val 86045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Connecteur en angle 35"/>
          <p:cNvCxnSpPr/>
          <p:nvPr/>
        </p:nvCxnSpPr>
        <p:spPr bwMode="auto">
          <a:xfrm>
            <a:off x="3477943" y="3422671"/>
            <a:ext cx="1733935" cy="234310"/>
          </a:xfrm>
          <a:prstGeom prst="bentConnector3">
            <a:avLst>
              <a:gd name="adj1" fmla="val 91749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Connecteur droit 43"/>
          <p:cNvCxnSpPr>
            <a:stCxn id="7" idx="0"/>
          </p:cNvCxnSpPr>
          <p:nvPr/>
        </p:nvCxnSpPr>
        <p:spPr bwMode="auto">
          <a:xfrm flipH="1" flipV="1">
            <a:off x="3800334" y="3710665"/>
            <a:ext cx="4553" cy="464459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Connecteur droit 45"/>
          <p:cNvCxnSpPr>
            <a:cxnSpLocks noChangeShapeType="1"/>
          </p:cNvCxnSpPr>
          <p:nvPr/>
        </p:nvCxnSpPr>
        <p:spPr bwMode="auto">
          <a:xfrm>
            <a:off x="5283886" y="3971721"/>
            <a:ext cx="18823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ZoneTexte 67"/>
          <p:cNvSpPr txBox="1">
            <a:spLocks noChangeArrowheads="1"/>
          </p:cNvSpPr>
          <p:nvPr/>
        </p:nvSpPr>
        <p:spPr bwMode="auto">
          <a:xfrm>
            <a:off x="5427902" y="3777183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c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49" name="Connecteur droit 48"/>
          <p:cNvCxnSpPr/>
          <p:nvPr/>
        </p:nvCxnSpPr>
        <p:spPr bwMode="auto">
          <a:xfrm flipH="1" flipV="1">
            <a:off x="5373748" y="3723286"/>
            <a:ext cx="4553" cy="464459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ZoneTexte 50"/>
          <p:cNvSpPr txBox="1"/>
          <p:nvPr/>
        </p:nvSpPr>
        <p:spPr>
          <a:xfrm>
            <a:off x="3339670" y="2819593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5505995" y="2819593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3663706" y="4331761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5247882" y="4331761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56" name="ZoneTexte 67"/>
          <p:cNvSpPr txBox="1">
            <a:spLocks noChangeArrowheads="1"/>
          </p:cNvSpPr>
          <p:nvPr/>
        </p:nvSpPr>
        <p:spPr bwMode="auto">
          <a:xfrm>
            <a:off x="3843726" y="3785625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/c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57" name="ZoneTexte 67"/>
          <p:cNvSpPr txBox="1">
            <a:spLocks noChangeArrowheads="1"/>
          </p:cNvSpPr>
          <p:nvPr/>
        </p:nvSpPr>
        <p:spPr bwMode="auto">
          <a:xfrm>
            <a:off x="5427902" y="3777183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c</a:t>
            </a:r>
            <a:endParaRPr lang="fr-FR" b="0" dirty="0">
              <a:solidFill>
                <a:srgbClr val="FF9900"/>
              </a:solidFill>
            </a:endParaRPr>
          </a:p>
        </p:txBody>
      </p:sp>
      <p:cxnSp>
        <p:nvCxnSpPr>
          <p:cNvPr id="58" name="Connecteur droit 45"/>
          <p:cNvCxnSpPr>
            <a:cxnSpLocks noChangeShapeType="1"/>
          </p:cNvCxnSpPr>
          <p:nvPr/>
        </p:nvCxnSpPr>
        <p:spPr bwMode="auto">
          <a:xfrm>
            <a:off x="5283886" y="3971721"/>
            <a:ext cx="188233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Connecteur droit 45"/>
          <p:cNvCxnSpPr>
            <a:cxnSpLocks noChangeShapeType="1"/>
          </p:cNvCxnSpPr>
          <p:nvPr/>
        </p:nvCxnSpPr>
        <p:spPr bwMode="auto">
          <a:xfrm>
            <a:off x="3699710" y="3971721"/>
            <a:ext cx="188233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tangle 71"/>
          <p:cNvSpPr/>
          <p:nvPr/>
        </p:nvSpPr>
        <p:spPr bwMode="auto">
          <a:xfrm>
            <a:off x="2123728" y="2204864"/>
            <a:ext cx="5040560" cy="352839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39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40" name="Espace réservé du contenu 4"/>
          <p:cNvSpPr txBox="1">
            <a:spLocks/>
          </p:cNvSpPr>
          <p:nvPr/>
        </p:nvSpPr>
        <p:spPr>
          <a:xfrm>
            <a:off x="2483769" y="-27384"/>
            <a:ext cx="6696744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200" dirty="0" smtClean="0">
                <a:ea typeface="Segoe UI" panose="020B0502040204020203" pitchFamily="34" charset="0"/>
              </a:rPr>
              <a:t> </a:t>
            </a:r>
            <a:r>
              <a:rPr lang="fr-FR" sz="3200" b="1" dirty="0" smtClean="0">
                <a:ea typeface="Segoe UI" panose="020B0502040204020203" pitchFamily="34" charset="0"/>
              </a:rPr>
              <a:t>STRUCTURES DE BASE</a:t>
            </a:r>
            <a:endParaRPr lang="fr-FR" sz="2000" b="1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>
                <a:ea typeface="Segoe UI" panose="020B0502040204020203" pitchFamily="34" charset="0"/>
              </a:rPr>
              <a:t> </a:t>
            </a:r>
            <a:r>
              <a:rPr lang="fr-FR" sz="2000" dirty="0" smtClean="0">
                <a:ea typeface="Segoe UI" panose="020B0502040204020203" pitchFamily="34" charset="0"/>
              </a:rPr>
              <a:t>Sélection de séquences (divergence en OU)</a:t>
            </a: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2400" dirty="0" smtClean="0">
              <a:ea typeface="Segoe UI" panose="020B0502040204020203" pitchFamily="34" charset="0"/>
            </a:endParaRPr>
          </a:p>
        </p:txBody>
      </p:sp>
      <p:sp>
        <p:nvSpPr>
          <p:cNvPr id="41" name="Espace réservé du contenu 4"/>
          <p:cNvSpPr txBox="1">
            <a:spLocks/>
          </p:cNvSpPr>
          <p:nvPr/>
        </p:nvSpPr>
        <p:spPr>
          <a:xfrm>
            <a:off x="344402" y="1484784"/>
            <a:ext cx="7755990" cy="4337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 smtClean="0">
                <a:ea typeface="Segoe UI" panose="020B0502040204020203" pitchFamily="34" charset="0"/>
              </a:rPr>
              <a:t> </a:t>
            </a:r>
            <a:r>
              <a:rPr lang="fr-FR" sz="2000" dirty="0">
                <a:ea typeface="Segoe UI" panose="020B0502040204020203" pitchFamily="34" charset="0"/>
              </a:rPr>
              <a:t>Sélection entre 2 évolutions à partir de 2 étapes</a:t>
            </a:r>
          </a:p>
          <a:p>
            <a:pPr marL="0" lvl="3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24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7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1" grpId="1"/>
      <p:bldP spid="51" grpId="2"/>
      <p:bldP spid="51" grpId="3"/>
      <p:bldP spid="52" grpId="0"/>
      <p:bldP spid="52" grpId="1"/>
      <p:bldP spid="52" grpId="2"/>
      <p:bldP spid="52" grpId="3"/>
      <p:bldP spid="54" grpId="0"/>
      <p:bldP spid="55" grpId="0"/>
      <p:bldP spid="55" grpId="1"/>
      <p:bldP spid="56" grpId="0"/>
      <p:bldP spid="57" grpId="0"/>
      <p:bldP spid="5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39552" y="1412776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saut d’étape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permet de s’affranchir d’une ou de plusieurs étapes lorsque les actions à effectuer dans ces étapes deviennent inutiles à un moment donné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fr-FR" sz="18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31640" y="2412045"/>
            <a:ext cx="2448272" cy="407483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8" name="ZoneTexte 67"/>
          <p:cNvSpPr txBox="1">
            <a:spLocks noChangeArrowheads="1"/>
          </p:cNvSpPr>
          <p:nvPr/>
        </p:nvSpPr>
        <p:spPr bwMode="auto">
          <a:xfrm>
            <a:off x="1564052" y="3246524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err="1" smtClean="0">
                <a:solidFill>
                  <a:schemeClr val="tx1"/>
                </a:solidFill>
              </a:rPr>
              <a:t>f.e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 bwMode="auto">
          <a:xfrm>
            <a:off x="2368368" y="2454436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onnecteur en angle 14"/>
          <p:cNvCxnSpPr/>
          <p:nvPr/>
        </p:nvCxnSpPr>
        <p:spPr bwMode="auto">
          <a:xfrm rot="5400000" flipH="1" flipV="1">
            <a:off x="852831" y="3891227"/>
            <a:ext cx="2159497" cy="871577"/>
          </a:xfrm>
          <a:prstGeom prst="bentConnector3">
            <a:avLst>
              <a:gd name="adj1" fmla="val 101004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Connecteur droit 45"/>
          <p:cNvCxnSpPr>
            <a:cxnSpLocks noChangeShapeType="1"/>
          </p:cNvCxnSpPr>
          <p:nvPr/>
        </p:nvCxnSpPr>
        <p:spPr bwMode="auto">
          <a:xfrm>
            <a:off x="1403648" y="3437277"/>
            <a:ext cx="18823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ZoneTexte 67"/>
          <p:cNvSpPr txBox="1">
            <a:spLocks noChangeArrowheads="1"/>
          </p:cNvSpPr>
          <p:nvPr/>
        </p:nvSpPr>
        <p:spPr bwMode="auto">
          <a:xfrm>
            <a:off x="2411760" y="3246524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/</a:t>
            </a:r>
            <a:r>
              <a:rPr lang="fr-FR" b="0" dirty="0" err="1" smtClean="0">
                <a:solidFill>
                  <a:schemeClr val="tx1"/>
                </a:solidFill>
              </a:rPr>
              <a:t>f.e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18" name="Connecteur droit 17"/>
          <p:cNvCxnSpPr/>
          <p:nvPr/>
        </p:nvCxnSpPr>
        <p:spPr bwMode="auto">
          <a:xfrm>
            <a:off x="1496791" y="5406764"/>
            <a:ext cx="87158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Connecteur droit 45"/>
          <p:cNvCxnSpPr>
            <a:cxnSpLocks noChangeShapeType="1"/>
          </p:cNvCxnSpPr>
          <p:nvPr/>
        </p:nvCxnSpPr>
        <p:spPr bwMode="auto">
          <a:xfrm>
            <a:off x="2267744" y="3443864"/>
            <a:ext cx="18823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onnecteur droit 18"/>
          <p:cNvCxnSpPr/>
          <p:nvPr/>
        </p:nvCxnSpPr>
        <p:spPr bwMode="auto">
          <a:xfrm>
            <a:off x="2368368" y="3160804"/>
            <a:ext cx="0" cy="458087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15"/>
          <p:cNvSpPr>
            <a:spLocks noChangeAspect="1"/>
          </p:cNvSpPr>
          <p:nvPr/>
        </p:nvSpPr>
        <p:spPr bwMode="auto">
          <a:xfrm>
            <a:off x="2149091" y="2679096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6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22" name="Rectangle 15"/>
          <p:cNvSpPr>
            <a:spLocks noChangeAspect="1"/>
          </p:cNvSpPr>
          <p:nvPr/>
        </p:nvSpPr>
        <p:spPr bwMode="auto">
          <a:xfrm>
            <a:off x="2915816" y="2670460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E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24" name="Connecteur droit 23"/>
          <p:cNvCxnSpPr>
            <a:stCxn id="10" idx="3"/>
            <a:endCxn id="22" idx="1"/>
          </p:cNvCxnSpPr>
          <p:nvPr/>
        </p:nvCxnSpPr>
        <p:spPr bwMode="auto">
          <a:xfrm flipV="1">
            <a:off x="2587647" y="2915260"/>
            <a:ext cx="328169" cy="863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15"/>
          <p:cNvSpPr>
            <a:spLocks noChangeAspect="1"/>
          </p:cNvSpPr>
          <p:nvPr/>
        </p:nvSpPr>
        <p:spPr bwMode="auto">
          <a:xfrm>
            <a:off x="2149091" y="3621020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7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28" name="Rectangle 15"/>
          <p:cNvSpPr>
            <a:spLocks noChangeAspect="1"/>
          </p:cNvSpPr>
          <p:nvPr/>
        </p:nvSpPr>
        <p:spPr bwMode="auto">
          <a:xfrm>
            <a:off x="2931324" y="3621020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G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29" name="Connecteur droit 28"/>
          <p:cNvCxnSpPr>
            <a:stCxn id="27" idx="3"/>
            <a:endCxn id="28" idx="1"/>
          </p:cNvCxnSpPr>
          <p:nvPr/>
        </p:nvCxnSpPr>
        <p:spPr bwMode="auto">
          <a:xfrm>
            <a:off x="2587647" y="3865820"/>
            <a:ext cx="343677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0" name="Groupe 29"/>
          <p:cNvGrpSpPr/>
          <p:nvPr/>
        </p:nvGrpSpPr>
        <p:grpSpPr>
          <a:xfrm>
            <a:off x="2149091" y="4568262"/>
            <a:ext cx="1432231" cy="489600"/>
            <a:chOff x="3229211" y="2795384"/>
            <a:chExt cx="1432231" cy="489600"/>
          </a:xfrm>
        </p:grpSpPr>
        <p:sp>
          <p:nvSpPr>
            <p:cNvPr id="31" name="Rectangle 15"/>
            <p:cNvSpPr>
              <a:spLocks noChangeAspect="1"/>
            </p:cNvSpPr>
            <p:nvPr/>
          </p:nvSpPr>
          <p:spPr bwMode="auto">
            <a:xfrm>
              <a:off x="3229211" y="2795384"/>
              <a:ext cx="438556" cy="48960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b="0" dirty="0" smtClean="0">
                  <a:solidFill>
                    <a:schemeClr val="tx1"/>
                  </a:solidFill>
                </a:rPr>
                <a:t>8</a:t>
              </a:r>
              <a:endParaRPr lang="fr-FR" b="0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15"/>
            <p:cNvSpPr>
              <a:spLocks noChangeAspect="1"/>
            </p:cNvSpPr>
            <p:nvPr/>
          </p:nvSpPr>
          <p:spPr bwMode="auto">
            <a:xfrm>
              <a:off x="3995936" y="2795384"/>
              <a:ext cx="665506" cy="48960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b="0" dirty="0" smtClean="0">
                  <a:solidFill>
                    <a:schemeClr val="tx1"/>
                  </a:solidFill>
                </a:rPr>
                <a:t>H</a:t>
              </a:r>
              <a:endParaRPr lang="fr-FR" b="0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Connecteur droit 32"/>
            <p:cNvCxnSpPr>
              <a:stCxn id="31" idx="3"/>
              <a:endCxn id="32" idx="1"/>
            </p:cNvCxnSpPr>
            <p:nvPr/>
          </p:nvCxnSpPr>
          <p:spPr bwMode="auto">
            <a:xfrm>
              <a:off x="3667767" y="3040184"/>
              <a:ext cx="328169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5" name="Rectangle 15"/>
          <p:cNvSpPr>
            <a:spLocks noChangeAspect="1"/>
          </p:cNvSpPr>
          <p:nvPr/>
        </p:nvSpPr>
        <p:spPr bwMode="auto">
          <a:xfrm>
            <a:off x="2149091" y="5504366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9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36" name="Rectangle 15"/>
          <p:cNvSpPr>
            <a:spLocks noChangeAspect="1"/>
          </p:cNvSpPr>
          <p:nvPr/>
        </p:nvSpPr>
        <p:spPr bwMode="auto">
          <a:xfrm>
            <a:off x="2915816" y="5504366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J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37" name="Connecteur droit 36"/>
          <p:cNvCxnSpPr>
            <a:stCxn id="35" idx="3"/>
            <a:endCxn id="36" idx="1"/>
          </p:cNvCxnSpPr>
          <p:nvPr/>
        </p:nvCxnSpPr>
        <p:spPr bwMode="auto">
          <a:xfrm>
            <a:off x="2587647" y="5749166"/>
            <a:ext cx="328169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Connecteur droit 45"/>
          <p:cNvCxnSpPr>
            <a:cxnSpLocks noChangeShapeType="1"/>
          </p:cNvCxnSpPr>
          <p:nvPr/>
        </p:nvCxnSpPr>
        <p:spPr bwMode="auto">
          <a:xfrm>
            <a:off x="2267744" y="4380355"/>
            <a:ext cx="18823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Connecteur droit 40"/>
          <p:cNvCxnSpPr/>
          <p:nvPr/>
        </p:nvCxnSpPr>
        <p:spPr bwMode="auto">
          <a:xfrm>
            <a:off x="2368368" y="4116058"/>
            <a:ext cx="0" cy="458087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2" name="Groupe 41"/>
          <p:cNvGrpSpPr/>
          <p:nvPr/>
        </p:nvGrpSpPr>
        <p:grpSpPr>
          <a:xfrm>
            <a:off x="2284894" y="5057862"/>
            <a:ext cx="188233" cy="458087"/>
            <a:chOff x="3354373" y="3260134"/>
            <a:chExt cx="188233" cy="458087"/>
          </a:xfrm>
        </p:grpSpPr>
        <p:cxnSp>
          <p:nvCxnSpPr>
            <p:cNvPr id="43" name="Connecteur droit 45"/>
            <p:cNvCxnSpPr>
              <a:cxnSpLocks noChangeShapeType="1"/>
            </p:cNvCxnSpPr>
            <p:nvPr/>
          </p:nvCxnSpPr>
          <p:spPr bwMode="auto">
            <a:xfrm>
              <a:off x="3354373" y="3506135"/>
              <a:ext cx="188233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Connecteur droit 43"/>
            <p:cNvCxnSpPr/>
            <p:nvPr/>
          </p:nvCxnSpPr>
          <p:spPr bwMode="auto">
            <a:xfrm>
              <a:off x="3448489" y="3260134"/>
              <a:ext cx="0" cy="458087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5" name="ZoneTexte 67"/>
          <p:cNvSpPr txBox="1">
            <a:spLocks noChangeArrowheads="1"/>
          </p:cNvSpPr>
          <p:nvPr/>
        </p:nvSpPr>
        <p:spPr bwMode="auto">
          <a:xfrm>
            <a:off x="2446906" y="4192782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p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46" name="ZoneTexte 67"/>
          <p:cNvSpPr txBox="1">
            <a:spLocks noChangeArrowheads="1"/>
          </p:cNvSpPr>
          <p:nvPr/>
        </p:nvSpPr>
        <p:spPr bwMode="auto">
          <a:xfrm>
            <a:off x="2446906" y="5134586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n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48" name="Connecteur droit 45"/>
          <p:cNvCxnSpPr>
            <a:cxnSpLocks noChangeShapeType="1"/>
          </p:cNvCxnSpPr>
          <p:nvPr/>
        </p:nvCxnSpPr>
        <p:spPr bwMode="auto">
          <a:xfrm>
            <a:off x="2284894" y="6228829"/>
            <a:ext cx="18823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Connecteur droit 48"/>
          <p:cNvCxnSpPr/>
          <p:nvPr/>
        </p:nvCxnSpPr>
        <p:spPr bwMode="auto">
          <a:xfrm>
            <a:off x="2379010" y="5982828"/>
            <a:ext cx="0" cy="458087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ZoneTexte 67"/>
          <p:cNvSpPr txBox="1">
            <a:spLocks noChangeArrowheads="1"/>
          </p:cNvSpPr>
          <p:nvPr/>
        </p:nvSpPr>
        <p:spPr bwMode="auto">
          <a:xfrm>
            <a:off x="2446906" y="6076322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d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2231740" y="2886484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2231740" y="5695957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2231740" y="3823749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cxnSp>
        <p:nvCxnSpPr>
          <p:cNvPr id="66" name="Connecteur droit 45"/>
          <p:cNvCxnSpPr>
            <a:cxnSpLocks noChangeShapeType="1"/>
          </p:cNvCxnSpPr>
          <p:nvPr/>
        </p:nvCxnSpPr>
        <p:spPr bwMode="auto">
          <a:xfrm>
            <a:off x="1402674" y="3437277"/>
            <a:ext cx="188233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Connecteur droit 45"/>
          <p:cNvCxnSpPr>
            <a:cxnSpLocks noChangeShapeType="1"/>
          </p:cNvCxnSpPr>
          <p:nvPr/>
        </p:nvCxnSpPr>
        <p:spPr bwMode="auto">
          <a:xfrm>
            <a:off x="2267744" y="3443864"/>
            <a:ext cx="188233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ZoneTexte 67"/>
          <p:cNvSpPr txBox="1">
            <a:spLocks noChangeArrowheads="1"/>
          </p:cNvSpPr>
          <p:nvPr/>
        </p:nvSpPr>
        <p:spPr bwMode="auto">
          <a:xfrm>
            <a:off x="2411760" y="3246524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/</a:t>
            </a:r>
            <a:r>
              <a:rPr lang="fr-FR" b="0" dirty="0" err="1" smtClean="0">
                <a:solidFill>
                  <a:srgbClr val="FF9900"/>
                </a:solidFill>
              </a:rPr>
              <a:t>f.e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69" name="ZoneTexte 67"/>
          <p:cNvSpPr txBox="1">
            <a:spLocks noChangeArrowheads="1"/>
          </p:cNvSpPr>
          <p:nvPr/>
        </p:nvSpPr>
        <p:spPr bwMode="auto">
          <a:xfrm>
            <a:off x="1564052" y="3246524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err="1" smtClean="0">
                <a:solidFill>
                  <a:srgbClr val="FF9900"/>
                </a:solidFill>
              </a:rPr>
              <a:t>f.e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70" name="Rectangle 15"/>
          <p:cNvSpPr>
            <a:spLocks noChangeAspect="1"/>
          </p:cNvSpPr>
          <p:nvPr/>
        </p:nvSpPr>
        <p:spPr bwMode="auto">
          <a:xfrm>
            <a:off x="2915816" y="2670460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rgbClr val="FF9900"/>
                </a:solidFill>
              </a:rPr>
              <a:t>E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71" name="Rectangle 15"/>
          <p:cNvSpPr>
            <a:spLocks noChangeAspect="1"/>
          </p:cNvSpPr>
          <p:nvPr/>
        </p:nvSpPr>
        <p:spPr bwMode="auto">
          <a:xfrm>
            <a:off x="2931324" y="3621020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rgbClr val="FF9900"/>
                </a:solidFill>
              </a:rPr>
              <a:t>G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72" name="Rectangle 15"/>
          <p:cNvSpPr>
            <a:spLocks noChangeAspect="1"/>
          </p:cNvSpPr>
          <p:nvPr/>
        </p:nvSpPr>
        <p:spPr bwMode="auto">
          <a:xfrm>
            <a:off x="2915816" y="5504366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rgbClr val="FF9900"/>
                </a:solidFill>
              </a:rPr>
              <a:t>J</a:t>
            </a:r>
            <a:endParaRPr lang="fr-FR" b="0" dirty="0">
              <a:solidFill>
                <a:srgbClr val="FF9900"/>
              </a:solidFill>
            </a:endParaRPr>
          </a:p>
        </p:txBody>
      </p:sp>
      <p:cxnSp>
        <p:nvCxnSpPr>
          <p:cNvPr id="73" name="Connecteur droit 45"/>
          <p:cNvCxnSpPr>
            <a:cxnSpLocks noChangeShapeType="1"/>
          </p:cNvCxnSpPr>
          <p:nvPr/>
        </p:nvCxnSpPr>
        <p:spPr bwMode="auto">
          <a:xfrm>
            <a:off x="2284894" y="6228829"/>
            <a:ext cx="188233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ZoneTexte 73"/>
          <p:cNvSpPr txBox="1"/>
          <p:nvPr/>
        </p:nvSpPr>
        <p:spPr>
          <a:xfrm>
            <a:off x="3779912" y="2571887"/>
            <a:ext cx="586916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7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Saut de l’étape 6 vers 9:</a:t>
            </a:r>
            <a:r>
              <a:rPr lang="fr-FR" sz="17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si la réceptivité </a:t>
            </a:r>
            <a:r>
              <a:rPr lang="fr-FR" sz="1700" dirty="0" err="1" smtClean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f.e</a:t>
            </a:r>
            <a:r>
              <a:rPr lang="fr-FR" sz="17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est vraie.</a:t>
            </a:r>
            <a:endParaRPr lang="fr-FR" sz="17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3765376" y="3208196"/>
            <a:ext cx="52711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</a:pPr>
            <a:r>
              <a:rPr lang="fr-FR" sz="17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Les actions </a:t>
            </a:r>
            <a:r>
              <a:rPr lang="fr-FR" sz="17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</a:t>
            </a:r>
            <a:r>
              <a:rPr lang="fr-FR" sz="17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fr-FR" sz="17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fr-FR" sz="17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ne seront pas effectuées tant que la variable </a:t>
            </a:r>
            <a:r>
              <a:rPr lang="fr-FR" sz="17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fr-FR" sz="17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restera à </a:t>
            </a:r>
            <a:r>
              <a:rPr lang="fr-FR" sz="17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fr-FR" sz="17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fr-FR" sz="17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6" name="Connecteur droit 45"/>
          <p:cNvCxnSpPr>
            <a:cxnSpLocks noChangeShapeType="1"/>
          </p:cNvCxnSpPr>
          <p:nvPr/>
        </p:nvCxnSpPr>
        <p:spPr bwMode="auto">
          <a:xfrm>
            <a:off x="2267744" y="4380355"/>
            <a:ext cx="188233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Espace réservé du contenu 4"/>
          <p:cNvSpPr txBox="1">
            <a:spLocks/>
          </p:cNvSpPr>
          <p:nvPr/>
        </p:nvSpPr>
        <p:spPr>
          <a:xfrm>
            <a:off x="2483769" y="-27384"/>
            <a:ext cx="6696744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200" dirty="0" smtClean="0">
                <a:ea typeface="Segoe UI" panose="020B0502040204020203" pitchFamily="34" charset="0"/>
              </a:rPr>
              <a:t> </a:t>
            </a:r>
            <a:r>
              <a:rPr lang="fr-FR" sz="3200" b="1" dirty="0" smtClean="0">
                <a:ea typeface="Segoe UI" panose="020B0502040204020203" pitchFamily="34" charset="0"/>
              </a:rPr>
              <a:t>STRUCTURES DE BASE</a:t>
            </a:r>
            <a:endParaRPr lang="fr-FR" sz="2000" b="1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>
                <a:ea typeface="Segoe UI" panose="020B0502040204020203" pitchFamily="34" charset="0"/>
              </a:rPr>
              <a:t> </a:t>
            </a:r>
            <a:r>
              <a:rPr lang="fr-FR" sz="2000" dirty="0" smtClean="0">
                <a:ea typeface="Segoe UI" panose="020B0502040204020203" pitchFamily="34" charset="0"/>
              </a:rPr>
              <a:t>Sélection de séquences (divergence en OU)</a:t>
            </a: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2400" dirty="0" smtClean="0">
              <a:ea typeface="Segoe UI" panose="020B0502040204020203" pitchFamily="34" charset="0"/>
            </a:endParaRPr>
          </a:p>
        </p:txBody>
      </p:sp>
      <p:sp>
        <p:nvSpPr>
          <p:cNvPr id="55" name="Espace réservé du contenu 4"/>
          <p:cNvSpPr txBox="1">
            <a:spLocks/>
          </p:cNvSpPr>
          <p:nvPr/>
        </p:nvSpPr>
        <p:spPr>
          <a:xfrm>
            <a:off x="344402" y="1052736"/>
            <a:ext cx="7755990" cy="4337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 smtClean="0">
                <a:ea typeface="Segoe UI" panose="020B0502040204020203" pitchFamily="34" charset="0"/>
              </a:rPr>
              <a:t> Cas particulier: le saut d’étape</a:t>
            </a:r>
            <a:endParaRPr lang="fr-FR" sz="2000" dirty="0">
              <a:ea typeface="Segoe UI" panose="020B0502040204020203" pitchFamily="34" charset="0"/>
            </a:endParaRPr>
          </a:p>
          <a:p>
            <a:pPr marL="0" lvl="3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2400" dirty="0" smtClean="0">
              <a:ea typeface="Segoe UI" panose="020B0502040204020203" pitchFamily="34" charset="0"/>
            </a:endParaRPr>
          </a:p>
        </p:txBody>
      </p:sp>
      <p:sp>
        <p:nvSpPr>
          <p:cNvPr id="56" name="AutoShape 29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09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3" grpId="1"/>
      <p:bldP spid="63" grpId="2"/>
      <p:bldP spid="63" grpId="3"/>
      <p:bldP spid="64" grpId="0"/>
      <p:bldP spid="65" grpId="0"/>
      <p:bldP spid="65" grpId="1"/>
      <p:bldP spid="68" grpId="0"/>
      <p:bldP spid="68" grpId="1"/>
      <p:bldP spid="68" grpId="2"/>
      <p:bldP spid="68" grpId="3"/>
      <p:bldP spid="69" grpId="0"/>
      <p:bldP spid="69" grpId="1"/>
      <p:bldP spid="70" grpId="0" uiExpand="1" build="allAtOnce" animBg="1"/>
      <p:bldP spid="70" grpId="1" build="allAtOnce" animBg="1"/>
      <p:bldP spid="70" grpId="2" build="allAtOnce" animBg="1"/>
      <p:bldP spid="71" grpId="0" animBg="1"/>
      <p:bldP spid="71" grpId="1" animBg="1"/>
      <p:bldP spid="72" grpId="0" animBg="1"/>
      <p:bldP spid="74" grpId="0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67544" y="141277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reprise de séquence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permet de recommencer plusieurs fois une même séquence tant que la condition fixée n’est pas remplie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fr-FR" sz="18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27584" y="2162473"/>
            <a:ext cx="2448272" cy="414684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cxnSp>
        <p:nvCxnSpPr>
          <p:cNvPr id="8" name="Connecteur droit 7"/>
          <p:cNvCxnSpPr/>
          <p:nvPr/>
        </p:nvCxnSpPr>
        <p:spPr bwMode="auto">
          <a:xfrm>
            <a:off x="1864312" y="2204864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ZoneTexte 67"/>
          <p:cNvSpPr txBox="1">
            <a:spLocks noChangeArrowheads="1"/>
          </p:cNvSpPr>
          <p:nvPr/>
        </p:nvSpPr>
        <p:spPr bwMode="auto">
          <a:xfrm>
            <a:off x="1983904" y="2874422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u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 bwMode="auto">
          <a:xfrm>
            <a:off x="993708" y="5254794"/>
            <a:ext cx="216024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Connecteur droit 45"/>
          <p:cNvCxnSpPr>
            <a:cxnSpLocks noChangeShapeType="1"/>
          </p:cNvCxnSpPr>
          <p:nvPr/>
        </p:nvCxnSpPr>
        <p:spPr bwMode="auto">
          <a:xfrm>
            <a:off x="1763688" y="3059618"/>
            <a:ext cx="18823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Connecteur droit 13"/>
          <p:cNvCxnSpPr/>
          <p:nvPr/>
        </p:nvCxnSpPr>
        <p:spPr bwMode="auto">
          <a:xfrm>
            <a:off x="1864312" y="2911232"/>
            <a:ext cx="0" cy="458087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15"/>
          <p:cNvSpPr>
            <a:spLocks noChangeAspect="1"/>
          </p:cNvSpPr>
          <p:nvPr/>
        </p:nvSpPr>
        <p:spPr bwMode="auto">
          <a:xfrm>
            <a:off x="1645035" y="2420888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2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>
            <a:spLocks noChangeAspect="1"/>
          </p:cNvSpPr>
          <p:nvPr/>
        </p:nvSpPr>
        <p:spPr bwMode="auto">
          <a:xfrm>
            <a:off x="2487960" y="2420888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K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17" name="Connecteur droit 16"/>
          <p:cNvCxnSpPr>
            <a:stCxn id="15" idx="3"/>
            <a:endCxn id="16" idx="1"/>
          </p:cNvCxnSpPr>
          <p:nvPr/>
        </p:nvCxnSpPr>
        <p:spPr bwMode="auto">
          <a:xfrm>
            <a:off x="2083591" y="2665688"/>
            <a:ext cx="404369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5"/>
          <p:cNvSpPr>
            <a:spLocks noChangeAspect="1"/>
          </p:cNvSpPr>
          <p:nvPr/>
        </p:nvSpPr>
        <p:spPr bwMode="auto">
          <a:xfrm>
            <a:off x="1645035" y="3356992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3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19" name="Rectangle 15"/>
          <p:cNvSpPr>
            <a:spLocks noChangeAspect="1"/>
          </p:cNvSpPr>
          <p:nvPr/>
        </p:nvSpPr>
        <p:spPr bwMode="auto">
          <a:xfrm>
            <a:off x="2503468" y="3356992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L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20" name="Connecteur droit 19"/>
          <p:cNvCxnSpPr>
            <a:stCxn id="18" idx="3"/>
            <a:endCxn id="19" idx="1"/>
          </p:cNvCxnSpPr>
          <p:nvPr/>
        </p:nvCxnSpPr>
        <p:spPr bwMode="auto">
          <a:xfrm>
            <a:off x="2083591" y="3601792"/>
            <a:ext cx="419877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15"/>
          <p:cNvSpPr>
            <a:spLocks noChangeAspect="1"/>
          </p:cNvSpPr>
          <p:nvPr/>
        </p:nvSpPr>
        <p:spPr bwMode="auto">
          <a:xfrm>
            <a:off x="1645035" y="4293096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4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23" name="Rectangle 15"/>
          <p:cNvSpPr>
            <a:spLocks noChangeAspect="1"/>
          </p:cNvSpPr>
          <p:nvPr/>
        </p:nvSpPr>
        <p:spPr bwMode="auto">
          <a:xfrm>
            <a:off x="2483768" y="4293096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M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24" name="Connecteur droit 23"/>
          <p:cNvCxnSpPr>
            <a:stCxn id="22" idx="3"/>
            <a:endCxn id="23" idx="1"/>
          </p:cNvCxnSpPr>
          <p:nvPr/>
        </p:nvCxnSpPr>
        <p:spPr bwMode="auto">
          <a:xfrm>
            <a:off x="2083591" y="4537896"/>
            <a:ext cx="400177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tangle 15"/>
          <p:cNvSpPr>
            <a:spLocks noChangeAspect="1"/>
          </p:cNvSpPr>
          <p:nvPr/>
        </p:nvSpPr>
        <p:spPr bwMode="auto">
          <a:xfrm>
            <a:off x="1645035" y="5285229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5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28" name="Connecteur droit 45"/>
          <p:cNvCxnSpPr>
            <a:cxnSpLocks noChangeShapeType="1"/>
          </p:cNvCxnSpPr>
          <p:nvPr/>
        </p:nvCxnSpPr>
        <p:spPr bwMode="auto">
          <a:xfrm>
            <a:off x="1763688" y="4077072"/>
            <a:ext cx="18823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Connecteur droit 28"/>
          <p:cNvCxnSpPr/>
          <p:nvPr/>
        </p:nvCxnSpPr>
        <p:spPr bwMode="auto">
          <a:xfrm>
            <a:off x="1864312" y="3835009"/>
            <a:ext cx="0" cy="458087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Connecteur droit 45"/>
          <p:cNvCxnSpPr>
            <a:cxnSpLocks noChangeShapeType="1"/>
          </p:cNvCxnSpPr>
          <p:nvPr/>
        </p:nvCxnSpPr>
        <p:spPr bwMode="auto">
          <a:xfrm>
            <a:off x="1791479" y="5085184"/>
            <a:ext cx="18823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ZoneTexte 67"/>
          <p:cNvSpPr txBox="1">
            <a:spLocks noChangeArrowheads="1"/>
          </p:cNvSpPr>
          <p:nvPr/>
        </p:nvSpPr>
        <p:spPr bwMode="auto">
          <a:xfrm>
            <a:off x="1907704" y="3861048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w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35" name="Connecteur droit 45"/>
          <p:cNvCxnSpPr>
            <a:cxnSpLocks noChangeShapeType="1"/>
          </p:cNvCxnSpPr>
          <p:nvPr/>
        </p:nvCxnSpPr>
        <p:spPr bwMode="auto">
          <a:xfrm>
            <a:off x="1780838" y="5964268"/>
            <a:ext cx="18823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Connecteur droit 35"/>
          <p:cNvCxnSpPr/>
          <p:nvPr/>
        </p:nvCxnSpPr>
        <p:spPr bwMode="auto">
          <a:xfrm>
            <a:off x="1874954" y="5779225"/>
            <a:ext cx="0" cy="458087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ZoneTexte 67"/>
          <p:cNvSpPr txBox="1">
            <a:spLocks noChangeArrowheads="1"/>
          </p:cNvSpPr>
          <p:nvPr/>
        </p:nvSpPr>
        <p:spPr bwMode="auto">
          <a:xfrm>
            <a:off x="1942850" y="5826750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e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727684" y="2564904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727684" y="5446385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1727684" y="3501008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cxnSp>
        <p:nvCxnSpPr>
          <p:cNvPr id="41" name="Connecteur droit 45"/>
          <p:cNvCxnSpPr>
            <a:cxnSpLocks noChangeShapeType="1"/>
          </p:cNvCxnSpPr>
          <p:nvPr/>
        </p:nvCxnSpPr>
        <p:spPr bwMode="auto">
          <a:xfrm>
            <a:off x="1108668" y="5061151"/>
            <a:ext cx="188233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Connecteur droit 45"/>
          <p:cNvCxnSpPr>
            <a:cxnSpLocks noChangeShapeType="1"/>
          </p:cNvCxnSpPr>
          <p:nvPr/>
        </p:nvCxnSpPr>
        <p:spPr bwMode="auto">
          <a:xfrm>
            <a:off x="1763688" y="3059618"/>
            <a:ext cx="188233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Connecteur droit 45"/>
          <p:cNvCxnSpPr>
            <a:cxnSpLocks noChangeShapeType="1"/>
          </p:cNvCxnSpPr>
          <p:nvPr/>
        </p:nvCxnSpPr>
        <p:spPr bwMode="auto">
          <a:xfrm>
            <a:off x="1780838" y="5964268"/>
            <a:ext cx="188233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ZoneTexte 48"/>
          <p:cNvSpPr txBox="1"/>
          <p:nvPr/>
        </p:nvSpPr>
        <p:spPr>
          <a:xfrm>
            <a:off x="3347864" y="2494637"/>
            <a:ext cx="5869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Reprise de la séquence  </a:t>
            </a:r>
            <a:r>
              <a:rPr lang="fr-FR" sz="22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3-4</a:t>
            </a:r>
            <a:r>
              <a:rPr lang="fr-FR" sz="22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si la réceptivité </a:t>
            </a:r>
            <a:r>
              <a:rPr lang="fr-FR" sz="2200" dirty="0" smtClean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/</a:t>
            </a:r>
            <a:r>
              <a:rPr lang="fr-FR" sz="2200" dirty="0" err="1" smtClean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h.n</a:t>
            </a:r>
            <a:r>
              <a:rPr lang="fr-FR" sz="2200" dirty="0" smtClean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FR" sz="22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est vraie.</a:t>
            </a:r>
          </a:p>
        </p:txBody>
      </p:sp>
      <p:cxnSp>
        <p:nvCxnSpPr>
          <p:cNvPr id="51" name="Connecteur droit 45"/>
          <p:cNvCxnSpPr>
            <a:cxnSpLocks noChangeShapeType="1"/>
          </p:cNvCxnSpPr>
          <p:nvPr/>
        </p:nvCxnSpPr>
        <p:spPr bwMode="auto">
          <a:xfrm>
            <a:off x="1763688" y="4077072"/>
            <a:ext cx="188233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tangle 15"/>
          <p:cNvSpPr>
            <a:spLocks noChangeAspect="1"/>
          </p:cNvSpPr>
          <p:nvPr/>
        </p:nvSpPr>
        <p:spPr bwMode="auto">
          <a:xfrm>
            <a:off x="2487960" y="2420888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rgbClr val="FF9900"/>
                </a:solidFill>
              </a:rPr>
              <a:t>K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53" name="Rectangle 15"/>
          <p:cNvSpPr>
            <a:spLocks noChangeAspect="1"/>
          </p:cNvSpPr>
          <p:nvPr/>
        </p:nvSpPr>
        <p:spPr bwMode="auto">
          <a:xfrm>
            <a:off x="2503468" y="3356992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rgbClr val="FF9900"/>
                </a:solidFill>
              </a:rPr>
              <a:t>L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54" name="ZoneTexte 53"/>
          <p:cNvSpPr txBox="1">
            <a:spLocks noChangeArrowheads="1"/>
          </p:cNvSpPr>
          <p:nvPr/>
        </p:nvSpPr>
        <p:spPr bwMode="auto">
          <a:xfrm>
            <a:off x="1983904" y="2874422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u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55" name="ZoneTexte 67"/>
          <p:cNvSpPr txBox="1">
            <a:spLocks noChangeArrowheads="1"/>
          </p:cNvSpPr>
          <p:nvPr/>
        </p:nvSpPr>
        <p:spPr bwMode="auto">
          <a:xfrm>
            <a:off x="1220374" y="4869160"/>
            <a:ext cx="6153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/</a:t>
            </a:r>
            <a:r>
              <a:rPr lang="fr-FR" b="0" dirty="0" err="1" smtClean="0">
                <a:solidFill>
                  <a:schemeClr val="tx1"/>
                </a:solidFill>
              </a:rPr>
              <a:t>h.n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56" name="ZoneTexte 67"/>
          <p:cNvSpPr txBox="1">
            <a:spLocks noChangeArrowheads="1"/>
          </p:cNvSpPr>
          <p:nvPr/>
        </p:nvSpPr>
        <p:spPr bwMode="auto">
          <a:xfrm>
            <a:off x="1220374" y="4869160"/>
            <a:ext cx="57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/</a:t>
            </a:r>
            <a:r>
              <a:rPr lang="fr-FR" b="0" dirty="0" err="1" smtClean="0">
                <a:solidFill>
                  <a:srgbClr val="FF9900"/>
                </a:solidFill>
              </a:rPr>
              <a:t>h.n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57" name="ZoneTexte 67"/>
          <p:cNvSpPr txBox="1">
            <a:spLocks noChangeArrowheads="1"/>
          </p:cNvSpPr>
          <p:nvPr/>
        </p:nvSpPr>
        <p:spPr bwMode="auto">
          <a:xfrm>
            <a:off x="1907704" y="4878609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err="1" smtClean="0">
                <a:solidFill>
                  <a:srgbClr val="FF9900"/>
                </a:solidFill>
              </a:rPr>
              <a:t>h.n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58" name="Rectangle 15"/>
          <p:cNvSpPr>
            <a:spLocks noChangeAspect="1"/>
          </p:cNvSpPr>
          <p:nvPr/>
        </p:nvSpPr>
        <p:spPr bwMode="auto">
          <a:xfrm>
            <a:off x="2466334" y="5285229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P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59" name="Rectangle 15"/>
          <p:cNvSpPr>
            <a:spLocks noChangeAspect="1"/>
          </p:cNvSpPr>
          <p:nvPr/>
        </p:nvSpPr>
        <p:spPr bwMode="auto">
          <a:xfrm>
            <a:off x="2466334" y="5285229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rgbClr val="FF9900"/>
                </a:solidFill>
              </a:rPr>
              <a:t>P</a:t>
            </a:r>
            <a:endParaRPr lang="fr-FR" b="0" dirty="0">
              <a:solidFill>
                <a:srgbClr val="FF9900"/>
              </a:solidFill>
            </a:endParaRPr>
          </a:p>
        </p:txBody>
      </p:sp>
      <p:cxnSp>
        <p:nvCxnSpPr>
          <p:cNvPr id="65" name="Connecteur droit 45"/>
          <p:cNvCxnSpPr>
            <a:cxnSpLocks noChangeShapeType="1"/>
          </p:cNvCxnSpPr>
          <p:nvPr/>
        </p:nvCxnSpPr>
        <p:spPr bwMode="auto">
          <a:xfrm>
            <a:off x="1115616" y="5061151"/>
            <a:ext cx="18823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Connecteur droit 88"/>
          <p:cNvCxnSpPr/>
          <p:nvPr/>
        </p:nvCxnSpPr>
        <p:spPr bwMode="auto">
          <a:xfrm>
            <a:off x="971600" y="3191490"/>
            <a:ext cx="903354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Connecteur droit 90"/>
          <p:cNvCxnSpPr/>
          <p:nvPr/>
        </p:nvCxnSpPr>
        <p:spPr bwMode="auto">
          <a:xfrm>
            <a:off x="992734" y="3191490"/>
            <a:ext cx="0" cy="2074887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Connecteur droit avec flèche 95"/>
          <p:cNvCxnSpPr/>
          <p:nvPr/>
        </p:nvCxnSpPr>
        <p:spPr bwMode="auto">
          <a:xfrm flipV="1">
            <a:off x="992734" y="3838193"/>
            <a:ext cx="0" cy="598919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ZoneTexte 67"/>
          <p:cNvSpPr txBox="1">
            <a:spLocks noChangeArrowheads="1"/>
          </p:cNvSpPr>
          <p:nvPr/>
        </p:nvSpPr>
        <p:spPr bwMode="auto">
          <a:xfrm>
            <a:off x="1907704" y="3861048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w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1727684" y="4437112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104" name="Rectangle 15"/>
          <p:cNvSpPr>
            <a:spLocks noChangeAspect="1"/>
          </p:cNvSpPr>
          <p:nvPr/>
        </p:nvSpPr>
        <p:spPr bwMode="auto">
          <a:xfrm>
            <a:off x="2483768" y="4293096"/>
            <a:ext cx="66550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rgbClr val="FF9900"/>
                </a:solidFill>
              </a:rPr>
              <a:t>M</a:t>
            </a:r>
            <a:endParaRPr lang="fr-FR" b="0" dirty="0">
              <a:solidFill>
                <a:srgbClr val="FF9900"/>
              </a:solidFill>
            </a:endParaRPr>
          </a:p>
        </p:txBody>
      </p:sp>
      <p:cxnSp>
        <p:nvCxnSpPr>
          <p:cNvPr id="105" name="Connecteur droit 45"/>
          <p:cNvCxnSpPr>
            <a:cxnSpLocks noChangeShapeType="1"/>
          </p:cNvCxnSpPr>
          <p:nvPr/>
        </p:nvCxnSpPr>
        <p:spPr bwMode="auto">
          <a:xfrm>
            <a:off x="1791478" y="5085184"/>
            <a:ext cx="188233" cy="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Connecteur droit 108"/>
          <p:cNvCxnSpPr>
            <a:endCxn id="59" idx="1"/>
          </p:cNvCxnSpPr>
          <p:nvPr/>
        </p:nvCxnSpPr>
        <p:spPr bwMode="auto">
          <a:xfrm>
            <a:off x="2083591" y="5530029"/>
            <a:ext cx="382743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Connecteur droit 119"/>
          <p:cNvCxnSpPr/>
          <p:nvPr/>
        </p:nvCxnSpPr>
        <p:spPr bwMode="auto">
          <a:xfrm flipV="1">
            <a:off x="1201932" y="4880743"/>
            <a:ext cx="0" cy="385634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ZoneTexte 67"/>
          <p:cNvSpPr txBox="1">
            <a:spLocks noChangeArrowheads="1"/>
          </p:cNvSpPr>
          <p:nvPr/>
        </p:nvSpPr>
        <p:spPr bwMode="auto">
          <a:xfrm>
            <a:off x="1907704" y="4878609"/>
            <a:ext cx="7036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err="1" smtClean="0">
                <a:solidFill>
                  <a:schemeClr val="tx1"/>
                </a:solidFill>
              </a:rPr>
              <a:t>h.n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132" name="Connecteur droit 131"/>
          <p:cNvCxnSpPr/>
          <p:nvPr/>
        </p:nvCxnSpPr>
        <p:spPr bwMode="auto">
          <a:xfrm>
            <a:off x="1882340" y="4782696"/>
            <a:ext cx="6509" cy="502533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Connecteur droit 141"/>
          <p:cNvCxnSpPr/>
          <p:nvPr/>
        </p:nvCxnSpPr>
        <p:spPr bwMode="auto">
          <a:xfrm flipH="1">
            <a:off x="1201932" y="4892533"/>
            <a:ext cx="683663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325598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60" name="Espace réservé du contenu 4"/>
          <p:cNvSpPr txBox="1">
            <a:spLocks/>
          </p:cNvSpPr>
          <p:nvPr/>
        </p:nvSpPr>
        <p:spPr>
          <a:xfrm>
            <a:off x="2483769" y="-27384"/>
            <a:ext cx="6696744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200" dirty="0" smtClean="0">
                <a:ea typeface="Segoe UI" panose="020B0502040204020203" pitchFamily="34" charset="0"/>
              </a:rPr>
              <a:t> </a:t>
            </a:r>
            <a:r>
              <a:rPr lang="fr-FR" sz="3200" b="1" dirty="0" smtClean="0">
                <a:ea typeface="Segoe UI" panose="020B0502040204020203" pitchFamily="34" charset="0"/>
              </a:rPr>
              <a:t>STRUCTURES DE BASE</a:t>
            </a:r>
            <a:endParaRPr lang="fr-FR" sz="2000" b="1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>
                <a:ea typeface="Segoe UI" panose="020B0502040204020203" pitchFamily="34" charset="0"/>
              </a:rPr>
              <a:t> </a:t>
            </a:r>
            <a:r>
              <a:rPr lang="fr-FR" sz="2000" dirty="0" smtClean="0">
                <a:ea typeface="Segoe UI" panose="020B0502040204020203" pitchFamily="34" charset="0"/>
              </a:rPr>
              <a:t>Sélection de séquences (divergence en OU)</a:t>
            </a: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2400" dirty="0" smtClean="0">
              <a:ea typeface="Segoe UI" panose="020B0502040204020203" pitchFamily="34" charset="0"/>
            </a:endParaRPr>
          </a:p>
        </p:txBody>
      </p:sp>
      <p:sp>
        <p:nvSpPr>
          <p:cNvPr id="62" name="Espace réservé du contenu 4"/>
          <p:cNvSpPr txBox="1">
            <a:spLocks/>
          </p:cNvSpPr>
          <p:nvPr/>
        </p:nvSpPr>
        <p:spPr>
          <a:xfrm>
            <a:off x="344402" y="1052736"/>
            <a:ext cx="7755990" cy="4337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 smtClean="0">
                <a:ea typeface="Segoe UI" panose="020B0502040204020203" pitchFamily="34" charset="0"/>
              </a:rPr>
              <a:t> Cas particulier: la reprise de séquence</a:t>
            </a:r>
            <a:endParaRPr lang="fr-FR" sz="2000" dirty="0">
              <a:ea typeface="Segoe UI" panose="020B0502040204020203" pitchFamily="34" charset="0"/>
            </a:endParaRPr>
          </a:p>
          <a:p>
            <a:pPr marL="0" lvl="3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24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06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39" grpId="0"/>
      <p:bldP spid="40" grpId="0"/>
      <p:bldP spid="40" grpId="1"/>
      <p:bldP spid="40" grpId="2"/>
      <p:bldP spid="40" grpId="3"/>
      <p:bldP spid="49" grpId="0"/>
      <p:bldP spid="52" grpId="0" animBg="1"/>
      <p:bldP spid="52" grpId="1" animBg="1"/>
      <p:bldP spid="53" grpId="0" animBg="1"/>
      <p:bldP spid="53" grpId="1" animBg="1"/>
      <p:bldP spid="53" grpId="2" animBg="1"/>
      <p:bldP spid="53" grpId="3" animBg="1"/>
      <p:bldP spid="54" grpId="0"/>
      <p:bldP spid="54" grpId="1"/>
      <p:bldP spid="56" grpId="0"/>
      <p:bldP spid="56" grpId="1"/>
      <p:bldP spid="57" grpId="0"/>
      <p:bldP spid="57" grpId="1"/>
      <p:bldP spid="59" grpId="0" animBg="1"/>
      <p:bldP spid="102" grpId="0"/>
      <p:bldP spid="102" grpId="2"/>
      <p:bldP spid="102" grpId="3"/>
      <p:bldP spid="102" grpId="4"/>
      <p:bldP spid="103" grpId="0"/>
      <p:bldP spid="103" grpId="1"/>
      <p:bldP spid="103" grpId="2"/>
      <p:bldP spid="103" grpId="3"/>
      <p:bldP spid="104" grpId="0" animBg="1"/>
      <p:bldP spid="104" grpId="1" animBg="1"/>
      <p:bldP spid="104" grpId="2" animBg="1"/>
      <p:bldP spid="104" grpId="3" animBg="1"/>
      <p:bldP spid="126" grpId="0"/>
      <p:bldP spid="12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15"/>
          <p:cNvSpPr>
            <a:spLocks noChangeAspect="1"/>
          </p:cNvSpPr>
          <p:nvPr/>
        </p:nvSpPr>
        <p:spPr bwMode="auto">
          <a:xfrm>
            <a:off x="1704307" y="1202423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1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18" name="Connecteur droit 117"/>
          <p:cNvCxnSpPr/>
          <p:nvPr/>
        </p:nvCxnSpPr>
        <p:spPr bwMode="auto">
          <a:xfrm flipH="1">
            <a:off x="1923444" y="1692023"/>
            <a:ext cx="282" cy="31936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Rectangle 15"/>
          <p:cNvSpPr>
            <a:spLocks noChangeAspect="1"/>
          </p:cNvSpPr>
          <p:nvPr/>
        </p:nvSpPr>
        <p:spPr bwMode="auto">
          <a:xfrm>
            <a:off x="1704307" y="1994511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2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20" name="Connecteur droit 119"/>
          <p:cNvCxnSpPr/>
          <p:nvPr/>
        </p:nvCxnSpPr>
        <p:spPr bwMode="auto">
          <a:xfrm rot="5400000">
            <a:off x="1923585" y="1736113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1" name="Groupe 120"/>
          <p:cNvGrpSpPr/>
          <p:nvPr/>
        </p:nvGrpSpPr>
        <p:grpSpPr>
          <a:xfrm>
            <a:off x="774710" y="2843584"/>
            <a:ext cx="2278007" cy="64185"/>
            <a:chOff x="1835696" y="3429000"/>
            <a:chExt cx="1008112" cy="53684"/>
          </a:xfrm>
        </p:grpSpPr>
        <p:cxnSp>
          <p:nvCxnSpPr>
            <p:cNvPr id="122" name="Connecteur droit 121"/>
            <p:cNvCxnSpPr/>
            <p:nvPr/>
          </p:nvCxnSpPr>
          <p:spPr bwMode="auto">
            <a:xfrm>
              <a:off x="1835696" y="3429000"/>
              <a:ext cx="100811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Connecteur droit 122"/>
            <p:cNvCxnSpPr/>
            <p:nvPr/>
          </p:nvCxnSpPr>
          <p:spPr bwMode="auto">
            <a:xfrm>
              <a:off x="1835696" y="3482684"/>
              <a:ext cx="100811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4" name="Connecteur droit 123"/>
          <p:cNvCxnSpPr>
            <a:endCxn id="139" idx="0"/>
          </p:cNvCxnSpPr>
          <p:nvPr/>
        </p:nvCxnSpPr>
        <p:spPr bwMode="auto">
          <a:xfrm flipH="1">
            <a:off x="993989" y="2899947"/>
            <a:ext cx="142" cy="19155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ZoneTexte 124"/>
          <p:cNvSpPr txBox="1"/>
          <p:nvPr/>
        </p:nvSpPr>
        <p:spPr>
          <a:xfrm>
            <a:off x="1710815" y="6031464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1710815" y="2191632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138" name="Rectangle 15"/>
          <p:cNvSpPr>
            <a:spLocks noChangeAspect="1"/>
          </p:cNvSpPr>
          <p:nvPr/>
        </p:nvSpPr>
        <p:spPr bwMode="auto">
          <a:xfrm>
            <a:off x="1740177" y="1242468"/>
            <a:ext cx="366817" cy="409511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139" name="Rectangle 15"/>
          <p:cNvSpPr>
            <a:spLocks noChangeAspect="1"/>
          </p:cNvSpPr>
          <p:nvPr/>
        </p:nvSpPr>
        <p:spPr bwMode="auto">
          <a:xfrm>
            <a:off x="774711" y="3091503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0" name="Rectangle 15"/>
          <p:cNvSpPr>
            <a:spLocks noChangeAspect="1"/>
          </p:cNvSpPr>
          <p:nvPr/>
        </p:nvSpPr>
        <p:spPr bwMode="auto">
          <a:xfrm>
            <a:off x="2614162" y="3091503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6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1" name="Rectangle 15"/>
          <p:cNvSpPr>
            <a:spLocks noChangeAspect="1"/>
          </p:cNvSpPr>
          <p:nvPr/>
        </p:nvSpPr>
        <p:spPr bwMode="auto">
          <a:xfrm>
            <a:off x="2507095" y="1994511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K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52" name="Connecteur droit 151"/>
          <p:cNvCxnSpPr>
            <a:stCxn id="119" idx="3"/>
            <a:endCxn id="151" idx="1"/>
          </p:cNvCxnSpPr>
          <p:nvPr/>
        </p:nvCxnSpPr>
        <p:spPr bwMode="auto">
          <a:xfrm>
            <a:off x="2142863" y="2239311"/>
            <a:ext cx="364232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Connecteur droit 153"/>
          <p:cNvCxnSpPr/>
          <p:nvPr/>
        </p:nvCxnSpPr>
        <p:spPr bwMode="auto">
          <a:xfrm>
            <a:off x="1923585" y="2484111"/>
            <a:ext cx="0" cy="36044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Connecteur droit 154"/>
          <p:cNvCxnSpPr/>
          <p:nvPr/>
        </p:nvCxnSpPr>
        <p:spPr bwMode="auto">
          <a:xfrm rot="5400000">
            <a:off x="1923585" y="2553305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ZoneTexte 67"/>
          <p:cNvSpPr txBox="1">
            <a:spLocks noChangeArrowheads="1"/>
          </p:cNvSpPr>
          <p:nvPr/>
        </p:nvSpPr>
        <p:spPr bwMode="auto">
          <a:xfrm>
            <a:off x="1985206" y="1678984"/>
            <a:ext cx="76524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err="1" smtClean="0">
                <a:solidFill>
                  <a:srgbClr val="FF9900"/>
                </a:solidFill>
              </a:rPr>
              <a:t>p.m</a:t>
            </a:r>
            <a:endParaRPr lang="fr-FR" b="0" dirty="0">
              <a:solidFill>
                <a:srgbClr val="FF9900"/>
              </a:solidFill>
            </a:endParaRPr>
          </a:p>
        </p:txBody>
      </p:sp>
      <p:cxnSp>
        <p:nvCxnSpPr>
          <p:cNvPr id="157" name="Connecteur droit 156"/>
          <p:cNvCxnSpPr/>
          <p:nvPr/>
        </p:nvCxnSpPr>
        <p:spPr bwMode="auto">
          <a:xfrm>
            <a:off x="2833440" y="2899947"/>
            <a:ext cx="0" cy="19155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8" name="Rectangle 15"/>
          <p:cNvSpPr>
            <a:spLocks noChangeAspect="1"/>
          </p:cNvSpPr>
          <p:nvPr/>
        </p:nvSpPr>
        <p:spPr bwMode="auto">
          <a:xfrm>
            <a:off x="774711" y="3883591"/>
            <a:ext cx="438556" cy="4896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9" name="Rectangle 15"/>
          <p:cNvSpPr>
            <a:spLocks noChangeAspect="1"/>
          </p:cNvSpPr>
          <p:nvPr/>
        </p:nvSpPr>
        <p:spPr bwMode="auto">
          <a:xfrm>
            <a:off x="2614162" y="3883591"/>
            <a:ext cx="438556" cy="4896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7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0" name="ZoneTexte 67"/>
          <p:cNvSpPr txBox="1">
            <a:spLocks noChangeArrowheads="1"/>
          </p:cNvSpPr>
          <p:nvPr/>
        </p:nvSpPr>
        <p:spPr bwMode="auto">
          <a:xfrm>
            <a:off x="1165284" y="3528165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g</a:t>
            </a:r>
            <a:endParaRPr lang="fr-FR" b="0" dirty="0">
              <a:solidFill>
                <a:srgbClr val="FF9900"/>
              </a:solidFill>
            </a:endParaRPr>
          </a:p>
        </p:txBody>
      </p:sp>
      <p:cxnSp>
        <p:nvCxnSpPr>
          <p:cNvPr id="161" name="Connecteur droit 160"/>
          <p:cNvCxnSpPr>
            <a:stCxn id="139" idx="2"/>
            <a:endCxn id="158" idx="0"/>
          </p:cNvCxnSpPr>
          <p:nvPr/>
        </p:nvCxnSpPr>
        <p:spPr bwMode="auto">
          <a:xfrm>
            <a:off x="993989" y="3581103"/>
            <a:ext cx="0" cy="30248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Connecteur droit 161"/>
          <p:cNvCxnSpPr/>
          <p:nvPr/>
        </p:nvCxnSpPr>
        <p:spPr bwMode="auto">
          <a:xfrm rot="5400000">
            <a:off x="993989" y="3609122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" name="ZoneTexte 67"/>
          <p:cNvSpPr txBox="1">
            <a:spLocks noChangeArrowheads="1"/>
          </p:cNvSpPr>
          <p:nvPr/>
        </p:nvSpPr>
        <p:spPr bwMode="auto">
          <a:xfrm>
            <a:off x="2987824" y="3528165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e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164" name="Rectangle 15"/>
          <p:cNvSpPr>
            <a:spLocks noChangeAspect="1"/>
          </p:cNvSpPr>
          <p:nvPr/>
        </p:nvSpPr>
        <p:spPr bwMode="auto">
          <a:xfrm>
            <a:off x="774711" y="4681142"/>
            <a:ext cx="438556" cy="4896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5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5" name="Rectangle 15"/>
          <p:cNvSpPr>
            <a:spLocks noChangeAspect="1"/>
          </p:cNvSpPr>
          <p:nvPr/>
        </p:nvSpPr>
        <p:spPr bwMode="auto">
          <a:xfrm>
            <a:off x="2614162" y="4681142"/>
            <a:ext cx="438556" cy="4896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8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66" name="Connecteur droit 165"/>
          <p:cNvCxnSpPr/>
          <p:nvPr/>
        </p:nvCxnSpPr>
        <p:spPr bwMode="auto">
          <a:xfrm flipH="1">
            <a:off x="993707" y="4375463"/>
            <a:ext cx="282" cy="31936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Connecteur droit 166"/>
          <p:cNvCxnSpPr/>
          <p:nvPr/>
        </p:nvCxnSpPr>
        <p:spPr bwMode="auto">
          <a:xfrm rot="5400000">
            <a:off x="1007579" y="4421030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Connecteur droit 167"/>
          <p:cNvCxnSpPr/>
          <p:nvPr/>
        </p:nvCxnSpPr>
        <p:spPr bwMode="auto">
          <a:xfrm flipH="1">
            <a:off x="2833299" y="4373191"/>
            <a:ext cx="282" cy="31936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Connecteur droit 168"/>
          <p:cNvCxnSpPr/>
          <p:nvPr/>
        </p:nvCxnSpPr>
        <p:spPr bwMode="auto">
          <a:xfrm rot="5400000">
            <a:off x="2832508" y="4426968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Connecteur droit 169"/>
          <p:cNvCxnSpPr>
            <a:endCxn id="159" idx="0"/>
          </p:cNvCxnSpPr>
          <p:nvPr/>
        </p:nvCxnSpPr>
        <p:spPr bwMode="auto">
          <a:xfrm>
            <a:off x="2833299" y="3581103"/>
            <a:ext cx="141" cy="30248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Connecteur droit 170"/>
          <p:cNvCxnSpPr/>
          <p:nvPr/>
        </p:nvCxnSpPr>
        <p:spPr bwMode="auto">
          <a:xfrm rot="5400000">
            <a:off x="2833440" y="3609122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ZoneTexte 171"/>
          <p:cNvSpPr txBox="1">
            <a:spLocks noChangeArrowheads="1"/>
          </p:cNvSpPr>
          <p:nvPr/>
        </p:nvSpPr>
        <p:spPr bwMode="auto">
          <a:xfrm>
            <a:off x="1062743" y="4370775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d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173" name="ZoneTexte 67"/>
          <p:cNvSpPr txBox="1">
            <a:spLocks noChangeArrowheads="1"/>
          </p:cNvSpPr>
          <p:nvPr/>
        </p:nvSpPr>
        <p:spPr bwMode="auto">
          <a:xfrm>
            <a:off x="3063929" y="4377927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f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174" name="ZoneTexte 173"/>
          <p:cNvSpPr txBox="1"/>
          <p:nvPr/>
        </p:nvSpPr>
        <p:spPr>
          <a:xfrm>
            <a:off x="3145617" y="4727979"/>
            <a:ext cx="12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 attente »</a:t>
            </a:r>
            <a:endParaRPr lang="fr-FR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1307520" y="4730815"/>
            <a:ext cx="12281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 attente »</a:t>
            </a:r>
          </a:p>
        </p:txBody>
      </p:sp>
      <p:grpSp>
        <p:nvGrpSpPr>
          <p:cNvPr id="176" name="Groupe 175"/>
          <p:cNvGrpSpPr/>
          <p:nvPr/>
        </p:nvGrpSpPr>
        <p:grpSpPr>
          <a:xfrm>
            <a:off x="774710" y="5389126"/>
            <a:ext cx="2278007" cy="64185"/>
            <a:chOff x="1835696" y="3429000"/>
            <a:chExt cx="1008112" cy="53684"/>
          </a:xfrm>
        </p:grpSpPr>
        <p:cxnSp>
          <p:nvCxnSpPr>
            <p:cNvPr id="177" name="Connecteur droit 176"/>
            <p:cNvCxnSpPr/>
            <p:nvPr/>
          </p:nvCxnSpPr>
          <p:spPr bwMode="auto">
            <a:xfrm>
              <a:off x="1835696" y="3429000"/>
              <a:ext cx="100811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Connecteur droit 177"/>
            <p:cNvCxnSpPr/>
            <p:nvPr/>
          </p:nvCxnSpPr>
          <p:spPr bwMode="auto">
            <a:xfrm>
              <a:off x="1835696" y="3482684"/>
              <a:ext cx="1008112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79" name="Connecteur droit 178"/>
          <p:cNvCxnSpPr/>
          <p:nvPr/>
        </p:nvCxnSpPr>
        <p:spPr bwMode="auto">
          <a:xfrm>
            <a:off x="993708" y="5170742"/>
            <a:ext cx="422" cy="218384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Connecteur droit 179"/>
          <p:cNvCxnSpPr/>
          <p:nvPr/>
        </p:nvCxnSpPr>
        <p:spPr bwMode="auto">
          <a:xfrm>
            <a:off x="2844293" y="5170742"/>
            <a:ext cx="422" cy="218384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ectangle 15"/>
          <p:cNvSpPr>
            <a:spLocks noChangeAspect="1"/>
          </p:cNvSpPr>
          <p:nvPr/>
        </p:nvSpPr>
        <p:spPr bwMode="auto">
          <a:xfrm>
            <a:off x="1704307" y="5825391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9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82" name="Connecteur droit 181"/>
          <p:cNvCxnSpPr/>
          <p:nvPr/>
        </p:nvCxnSpPr>
        <p:spPr bwMode="auto">
          <a:xfrm>
            <a:off x="1931363" y="6305658"/>
            <a:ext cx="0" cy="35776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Connecteur droit 182"/>
          <p:cNvCxnSpPr>
            <a:endCxn id="181" idx="0"/>
          </p:cNvCxnSpPr>
          <p:nvPr/>
        </p:nvCxnSpPr>
        <p:spPr bwMode="auto">
          <a:xfrm>
            <a:off x="1913713" y="5453311"/>
            <a:ext cx="9872" cy="37208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Connecteur droit 183"/>
          <p:cNvCxnSpPr/>
          <p:nvPr/>
        </p:nvCxnSpPr>
        <p:spPr bwMode="auto">
          <a:xfrm rot="5400000">
            <a:off x="1913572" y="5500618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ZoneTexte 67"/>
          <p:cNvSpPr txBox="1">
            <a:spLocks noChangeArrowheads="1"/>
          </p:cNvSpPr>
          <p:nvPr/>
        </p:nvSpPr>
        <p:spPr bwMode="auto">
          <a:xfrm>
            <a:off x="2016647" y="5453004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u="sng" dirty="0" smtClean="0">
                <a:solidFill>
                  <a:srgbClr val="FF9900"/>
                </a:solidFill>
              </a:rPr>
              <a:t>1</a:t>
            </a:r>
            <a:endParaRPr lang="fr-FR" b="0" u="sng" dirty="0">
              <a:solidFill>
                <a:srgbClr val="FF9900"/>
              </a:solidFill>
            </a:endParaRPr>
          </a:p>
        </p:txBody>
      </p:sp>
      <p:sp>
        <p:nvSpPr>
          <p:cNvPr id="186" name="ZoneTexte 185"/>
          <p:cNvSpPr txBox="1">
            <a:spLocks noChangeArrowheads="1"/>
          </p:cNvSpPr>
          <p:nvPr/>
        </p:nvSpPr>
        <p:spPr bwMode="auto">
          <a:xfrm>
            <a:off x="2059914" y="6264469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a</a:t>
            </a:r>
            <a:endParaRPr lang="fr-FR" b="0" dirty="0">
              <a:solidFill>
                <a:srgbClr val="FF9900"/>
              </a:solidFill>
            </a:endParaRPr>
          </a:p>
        </p:txBody>
      </p:sp>
      <p:cxnSp>
        <p:nvCxnSpPr>
          <p:cNvPr id="187" name="Connecteur droit 186"/>
          <p:cNvCxnSpPr/>
          <p:nvPr/>
        </p:nvCxnSpPr>
        <p:spPr bwMode="auto">
          <a:xfrm rot="5400000">
            <a:off x="1929031" y="6355370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Rectangle 15"/>
          <p:cNvSpPr>
            <a:spLocks noChangeAspect="1"/>
          </p:cNvSpPr>
          <p:nvPr/>
        </p:nvSpPr>
        <p:spPr bwMode="auto">
          <a:xfrm>
            <a:off x="1489716" y="3089300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G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89" name="Connecteur droit 188"/>
          <p:cNvCxnSpPr>
            <a:endCxn id="188" idx="1"/>
          </p:cNvCxnSpPr>
          <p:nvPr/>
        </p:nvCxnSpPr>
        <p:spPr bwMode="auto">
          <a:xfrm>
            <a:off x="1215675" y="3334100"/>
            <a:ext cx="274041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0" name="Rectangle 15"/>
          <p:cNvSpPr>
            <a:spLocks noChangeAspect="1"/>
          </p:cNvSpPr>
          <p:nvPr/>
        </p:nvSpPr>
        <p:spPr bwMode="auto">
          <a:xfrm>
            <a:off x="3345387" y="3080635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E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91" name="Connecteur droit 190"/>
          <p:cNvCxnSpPr>
            <a:endCxn id="190" idx="1"/>
          </p:cNvCxnSpPr>
          <p:nvPr/>
        </p:nvCxnSpPr>
        <p:spPr bwMode="auto">
          <a:xfrm>
            <a:off x="3057355" y="3325435"/>
            <a:ext cx="288032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Rectangle 15"/>
          <p:cNvSpPr>
            <a:spLocks noChangeAspect="1"/>
          </p:cNvSpPr>
          <p:nvPr/>
        </p:nvSpPr>
        <p:spPr bwMode="auto">
          <a:xfrm>
            <a:off x="1489716" y="3883591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D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93" name="Connecteur droit 192"/>
          <p:cNvCxnSpPr>
            <a:endCxn id="192" idx="1"/>
          </p:cNvCxnSpPr>
          <p:nvPr/>
        </p:nvCxnSpPr>
        <p:spPr bwMode="auto">
          <a:xfrm>
            <a:off x="1201684" y="4128391"/>
            <a:ext cx="288032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" name="Rectangle 15"/>
          <p:cNvSpPr>
            <a:spLocks noChangeAspect="1"/>
          </p:cNvSpPr>
          <p:nvPr/>
        </p:nvSpPr>
        <p:spPr bwMode="auto">
          <a:xfrm>
            <a:off x="3330059" y="3883591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F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95" name="Connecteur droit 194"/>
          <p:cNvCxnSpPr>
            <a:endCxn id="194" idx="1"/>
          </p:cNvCxnSpPr>
          <p:nvPr/>
        </p:nvCxnSpPr>
        <p:spPr bwMode="auto">
          <a:xfrm>
            <a:off x="3042027" y="4128391"/>
            <a:ext cx="288032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6" name="ZoneTexte 195"/>
          <p:cNvSpPr txBox="1"/>
          <p:nvPr/>
        </p:nvSpPr>
        <p:spPr>
          <a:xfrm>
            <a:off x="810715" y="3290655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197" name="ZoneTexte 196"/>
          <p:cNvSpPr txBox="1"/>
          <p:nvPr/>
        </p:nvSpPr>
        <p:spPr>
          <a:xfrm>
            <a:off x="2646919" y="3285739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198" name="ZoneTexte 197"/>
          <p:cNvSpPr txBox="1"/>
          <p:nvPr/>
        </p:nvSpPr>
        <p:spPr>
          <a:xfrm>
            <a:off x="810715" y="4083904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199" name="ZoneTexte 198"/>
          <p:cNvSpPr txBox="1"/>
          <p:nvPr/>
        </p:nvSpPr>
        <p:spPr>
          <a:xfrm>
            <a:off x="2646919" y="4078988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200" name="ZoneTexte 199"/>
          <p:cNvSpPr txBox="1"/>
          <p:nvPr/>
        </p:nvSpPr>
        <p:spPr>
          <a:xfrm>
            <a:off x="810715" y="4874831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201" name="ZoneTexte 200"/>
          <p:cNvSpPr txBox="1"/>
          <p:nvPr/>
        </p:nvSpPr>
        <p:spPr>
          <a:xfrm>
            <a:off x="2646919" y="4875992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grpSp>
        <p:nvGrpSpPr>
          <p:cNvPr id="202" name="Groupe 201"/>
          <p:cNvGrpSpPr/>
          <p:nvPr/>
        </p:nvGrpSpPr>
        <p:grpSpPr>
          <a:xfrm>
            <a:off x="467544" y="1130415"/>
            <a:ext cx="1454646" cy="5538945"/>
            <a:chOff x="-108520" y="908720"/>
            <a:chExt cx="1886694" cy="5538945"/>
          </a:xfrm>
        </p:grpSpPr>
        <p:cxnSp>
          <p:nvCxnSpPr>
            <p:cNvPr id="203" name="Connecteur en angle 202"/>
            <p:cNvCxnSpPr/>
            <p:nvPr/>
          </p:nvCxnSpPr>
          <p:spPr bwMode="auto">
            <a:xfrm rot="16200000" flipV="1">
              <a:off x="-1109394" y="3560097"/>
              <a:ext cx="3888442" cy="1886693"/>
            </a:xfrm>
            <a:prstGeom prst="bentConnector3">
              <a:avLst>
                <a:gd name="adj1" fmla="val 519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04" name="Groupe 203"/>
            <p:cNvGrpSpPr/>
            <p:nvPr/>
          </p:nvGrpSpPr>
          <p:grpSpPr>
            <a:xfrm>
              <a:off x="-108520" y="908720"/>
              <a:ext cx="1886694" cy="1714138"/>
              <a:chOff x="-108520" y="908720"/>
              <a:chExt cx="1886694" cy="1714138"/>
            </a:xfrm>
          </p:grpSpPr>
          <p:cxnSp>
            <p:nvCxnSpPr>
              <p:cNvPr id="205" name="Connecteur droit 204"/>
              <p:cNvCxnSpPr/>
              <p:nvPr/>
            </p:nvCxnSpPr>
            <p:spPr bwMode="auto">
              <a:xfrm flipV="1">
                <a:off x="-108520" y="908720"/>
                <a:ext cx="0" cy="1714138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Connecteur droit 205"/>
              <p:cNvCxnSpPr/>
              <p:nvPr/>
            </p:nvCxnSpPr>
            <p:spPr bwMode="auto">
              <a:xfrm>
                <a:off x="-108520" y="908720"/>
                <a:ext cx="1886694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207" name="Connecteur droit 206"/>
          <p:cNvCxnSpPr>
            <a:stCxn id="117" idx="0"/>
          </p:cNvCxnSpPr>
          <p:nvPr/>
        </p:nvCxnSpPr>
        <p:spPr bwMode="auto">
          <a:xfrm flipV="1">
            <a:off x="1923585" y="1130415"/>
            <a:ext cx="0" cy="7200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8" name="ZoneTexte 207"/>
          <p:cNvSpPr txBox="1"/>
          <p:nvPr/>
        </p:nvSpPr>
        <p:spPr>
          <a:xfrm>
            <a:off x="1710815" y="1346439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209" name="Rectangle 15"/>
          <p:cNvSpPr>
            <a:spLocks noChangeAspect="1"/>
          </p:cNvSpPr>
          <p:nvPr/>
        </p:nvSpPr>
        <p:spPr bwMode="auto">
          <a:xfrm>
            <a:off x="2507095" y="1994511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FF9900"/>
                </a:solidFill>
              </a:rPr>
              <a:t>K</a:t>
            </a:r>
            <a:endParaRPr lang="fr-FR" dirty="0">
              <a:solidFill>
                <a:srgbClr val="FF9900"/>
              </a:solidFill>
            </a:endParaRPr>
          </a:p>
        </p:txBody>
      </p:sp>
      <p:sp>
        <p:nvSpPr>
          <p:cNvPr id="210" name="Rectangle 15"/>
          <p:cNvSpPr>
            <a:spLocks noChangeAspect="1"/>
          </p:cNvSpPr>
          <p:nvPr/>
        </p:nvSpPr>
        <p:spPr bwMode="auto">
          <a:xfrm>
            <a:off x="3345387" y="3078422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FF9900"/>
                </a:solidFill>
              </a:rPr>
              <a:t>E</a:t>
            </a:r>
            <a:endParaRPr lang="fr-FR" dirty="0">
              <a:solidFill>
                <a:srgbClr val="FF9900"/>
              </a:solidFill>
            </a:endParaRPr>
          </a:p>
        </p:txBody>
      </p:sp>
      <p:sp>
        <p:nvSpPr>
          <p:cNvPr id="211" name="Rectangle 15"/>
          <p:cNvSpPr>
            <a:spLocks noChangeAspect="1"/>
          </p:cNvSpPr>
          <p:nvPr/>
        </p:nvSpPr>
        <p:spPr bwMode="auto">
          <a:xfrm>
            <a:off x="3330059" y="3883591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FF9900"/>
                </a:solidFill>
              </a:rPr>
              <a:t>F</a:t>
            </a:r>
            <a:endParaRPr lang="fr-FR" dirty="0">
              <a:solidFill>
                <a:srgbClr val="FF9900"/>
              </a:solidFill>
            </a:endParaRPr>
          </a:p>
        </p:txBody>
      </p:sp>
      <p:sp>
        <p:nvSpPr>
          <p:cNvPr id="212" name="Rectangle 15"/>
          <p:cNvSpPr>
            <a:spLocks noChangeAspect="1"/>
          </p:cNvSpPr>
          <p:nvPr/>
        </p:nvSpPr>
        <p:spPr bwMode="auto">
          <a:xfrm>
            <a:off x="1489716" y="3883591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FF9900"/>
                </a:solidFill>
              </a:rPr>
              <a:t>D</a:t>
            </a:r>
            <a:endParaRPr lang="fr-FR" dirty="0">
              <a:solidFill>
                <a:srgbClr val="FF9900"/>
              </a:solidFill>
            </a:endParaRPr>
          </a:p>
        </p:txBody>
      </p:sp>
      <p:sp>
        <p:nvSpPr>
          <p:cNvPr id="213" name="Rectangle 15"/>
          <p:cNvSpPr>
            <a:spLocks noChangeAspect="1"/>
          </p:cNvSpPr>
          <p:nvPr/>
        </p:nvSpPr>
        <p:spPr bwMode="auto">
          <a:xfrm>
            <a:off x="1489716" y="3089087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FF9900"/>
                </a:solidFill>
              </a:rPr>
              <a:t>G</a:t>
            </a:r>
            <a:endParaRPr lang="fr-FR" dirty="0">
              <a:solidFill>
                <a:srgbClr val="FF9900"/>
              </a:solidFill>
            </a:endParaRPr>
          </a:p>
        </p:txBody>
      </p:sp>
      <p:sp>
        <p:nvSpPr>
          <p:cNvPr id="214" name="ZoneTexte 67"/>
          <p:cNvSpPr txBox="1">
            <a:spLocks noChangeArrowheads="1"/>
          </p:cNvSpPr>
          <p:nvPr/>
        </p:nvSpPr>
        <p:spPr bwMode="auto">
          <a:xfrm>
            <a:off x="1979712" y="1678984"/>
            <a:ext cx="76524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err="1" smtClean="0">
                <a:solidFill>
                  <a:schemeClr val="tx1"/>
                </a:solidFill>
              </a:rPr>
              <a:t>p.m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215" name="ZoneTexte 67"/>
          <p:cNvSpPr txBox="1">
            <a:spLocks noChangeArrowheads="1"/>
          </p:cNvSpPr>
          <p:nvPr/>
        </p:nvSpPr>
        <p:spPr bwMode="auto">
          <a:xfrm>
            <a:off x="2051720" y="2497609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k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216" name="ZoneTexte 67"/>
          <p:cNvSpPr txBox="1">
            <a:spLocks noChangeArrowheads="1"/>
          </p:cNvSpPr>
          <p:nvPr/>
        </p:nvSpPr>
        <p:spPr bwMode="auto">
          <a:xfrm>
            <a:off x="1165284" y="3528165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g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217" name="ZoneTexte 216"/>
          <p:cNvSpPr txBox="1">
            <a:spLocks noChangeArrowheads="1"/>
          </p:cNvSpPr>
          <p:nvPr/>
        </p:nvSpPr>
        <p:spPr bwMode="auto">
          <a:xfrm>
            <a:off x="1043608" y="4370775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d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218" name="ZoneTexte 67"/>
          <p:cNvSpPr txBox="1">
            <a:spLocks noChangeArrowheads="1"/>
          </p:cNvSpPr>
          <p:nvPr/>
        </p:nvSpPr>
        <p:spPr bwMode="auto">
          <a:xfrm>
            <a:off x="3063929" y="4377927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f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219" name="ZoneTexte 67"/>
          <p:cNvSpPr txBox="1">
            <a:spLocks noChangeArrowheads="1"/>
          </p:cNvSpPr>
          <p:nvPr/>
        </p:nvSpPr>
        <p:spPr bwMode="auto">
          <a:xfrm>
            <a:off x="2987824" y="3528165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e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220" name="ZoneTexte 219"/>
          <p:cNvSpPr txBox="1">
            <a:spLocks noChangeArrowheads="1"/>
          </p:cNvSpPr>
          <p:nvPr/>
        </p:nvSpPr>
        <p:spPr bwMode="auto">
          <a:xfrm>
            <a:off x="2059914" y="6264469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a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221" name="Connecteur droit 220"/>
          <p:cNvCxnSpPr/>
          <p:nvPr/>
        </p:nvCxnSpPr>
        <p:spPr bwMode="auto">
          <a:xfrm rot="5400000">
            <a:off x="1923585" y="1736113"/>
            <a:ext cx="0" cy="227162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Connecteur droit 221"/>
          <p:cNvCxnSpPr/>
          <p:nvPr/>
        </p:nvCxnSpPr>
        <p:spPr bwMode="auto">
          <a:xfrm rot="5400000">
            <a:off x="1923585" y="2553305"/>
            <a:ext cx="0" cy="227162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Connecteur droit 222"/>
          <p:cNvCxnSpPr/>
          <p:nvPr/>
        </p:nvCxnSpPr>
        <p:spPr bwMode="auto">
          <a:xfrm rot="5400000">
            <a:off x="993989" y="3609122"/>
            <a:ext cx="0" cy="227162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Connecteur droit 223"/>
          <p:cNvCxnSpPr/>
          <p:nvPr/>
        </p:nvCxnSpPr>
        <p:spPr bwMode="auto">
          <a:xfrm rot="5400000">
            <a:off x="1007579" y="4421030"/>
            <a:ext cx="0" cy="227162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Connecteur droit 224"/>
          <p:cNvCxnSpPr/>
          <p:nvPr/>
        </p:nvCxnSpPr>
        <p:spPr bwMode="auto">
          <a:xfrm rot="5400000">
            <a:off x="2833440" y="3609122"/>
            <a:ext cx="0" cy="227162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Connecteur droit 225"/>
          <p:cNvCxnSpPr/>
          <p:nvPr/>
        </p:nvCxnSpPr>
        <p:spPr bwMode="auto">
          <a:xfrm rot="5400000">
            <a:off x="2832508" y="4426968"/>
            <a:ext cx="0" cy="227162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" name="Connecteur droit 226"/>
          <p:cNvCxnSpPr/>
          <p:nvPr/>
        </p:nvCxnSpPr>
        <p:spPr bwMode="auto">
          <a:xfrm rot="5400000">
            <a:off x="1918649" y="5500618"/>
            <a:ext cx="0" cy="227162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Connecteur droit 227"/>
          <p:cNvCxnSpPr/>
          <p:nvPr/>
        </p:nvCxnSpPr>
        <p:spPr bwMode="auto">
          <a:xfrm rot="5400000">
            <a:off x="1929479" y="6355370"/>
            <a:ext cx="0" cy="227162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9" name="ZoneTexte 67"/>
          <p:cNvSpPr txBox="1">
            <a:spLocks noChangeArrowheads="1"/>
          </p:cNvSpPr>
          <p:nvPr/>
        </p:nvSpPr>
        <p:spPr bwMode="auto">
          <a:xfrm>
            <a:off x="2051720" y="2497609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k</a:t>
            </a:r>
            <a:endParaRPr lang="fr-FR" b="0" dirty="0">
              <a:solidFill>
                <a:srgbClr val="FF9900"/>
              </a:solidFill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3145617" y="4727979"/>
            <a:ext cx="1296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 attente »</a:t>
            </a:r>
          </a:p>
        </p:txBody>
      </p:sp>
      <p:sp>
        <p:nvSpPr>
          <p:cNvPr id="231" name="Rectangle 230"/>
          <p:cNvSpPr/>
          <p:nvPr/>
        </p:nvSpPr>
        <p:spPr>
          <a:xfrm>
            <a:off x="1307520" y="4727979"/>
            <a:ext cx="12281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 attente »</a:t>
            </a:r>
          </a:p>
        </p:txBody>
      </p:sp>
      <p:sp>
        <p:nvSpPr>
          <p:cNvPr id="232" name="ZoneTexte 231"/>
          <p:cNvSpPr txBox="1"/>
          <p:nvPr/>
        </p:nvSpPr>
        <p:spPr>
          <a:xfrm>
            <a:off x="4211961" y="1755274"/>
            <a:ext cx="479915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</a:pPr>
            <a:r>
              <a:rPr lang="fr-FR" sz="20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 le franchissement d’une transition conduit à activer plusieurs étapes en même temps, ces étapes déclencheront des séquences dont les évolutions seront à la fois </a:t>
            </a:r>
            <a:r>
              <a:rPr lang="fr-FR" sz="20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simultanées et indépendantes</a:t>
            </a:r>
            <a:r>
              <a:rPr lang="fr-FR" sz="20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fr-FR" sz="2000" b="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spcBef>
                <a:spcPts val="0"/>
              </a:spcBef>
            </a:pPr>
            <a:endParaRPr lang="fr-FR" sz="2000" b="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spcBef>
                <a:spcPts val="0"/>
              </a:spcBef>
            </a:pPr>
            <a:r>
              <a:rPr lang="fr-FR" sz="20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 </a:t>
            </a:r>
            <a:r>
              <a:rPr lang="fr-FR" sz="20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type de structure est désigné par le terme </a:t>
            </a:r>
            <a:r>
              <a:rPr lang="fr-FR" sz="20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parallélisme structural</a:t>
            </a:r>
            <a:r>
              <a:rPr lang="fr-FR" sz="20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fr-FR" sz="20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3" name="ZoneTexte 232"/>
          <p:cNvSpPr txBox="1"/>
          <p:nvPr/>
        </p:nvSpPr>
        <p:spPr>
          <a:xfrm>
            <a:off x="4379460" y="2276872"/>
            <a:ext cx="47991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</a:pPr>
            <a:r>
              <a:rPr lang="fr-FR" sz="20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 </a:t>
            </a:r>
            <a:r>
              <a:rPr lang="fr-FR" sz="20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début et la fin d’un </a:t>
            </a:r>
            <a:r>
              <a:rPr lang="fr-FR" sz="20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parallélisme structural </a:t>
            </a:r>
            <a:r>
              <a:rPr lang="fr-FR" sz="20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sont figurés symboliquement par </a:t>
            </a:r>
            <a:r>
              <a:rPr lang="fr-FR" sz="20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deux traits parallèles</a:t>
            </a:r>
            <a:r>
              <a:rPr lang="fr-FR" sz="20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>
              <a:spcBef>
                <a:spcPts val="0"/>
              </a:spcBef>
            </a:pPr>
            <a:endParaRPr lang="fr-FR" sz="20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spcBef>
                <a:spcPts val="0"/>
              </a:spcBef>
            </a:pPr>
            <a:r>
              <a:rPr lang="fr-FR" sz="2000" dirty="0" smtClean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Ici on est dans le cas d’une </a:t>
            </a:r>
            <a:r>
              <a:rPr lang="fr-FR" sz="2000" dirty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lang="fr-FR" sz="2000" dirty="0" smtClean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tructure fermée.</a:t>
            </a:r>
            <a:endParaRPr lang="fr-FR" sz="2000" dirty="0">
              <a:solidFill>
                <a:srgbClr val="FF99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4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100" name="Espace réservé du contenu 4"/>
          <p:cNvSpPr txBox="1">
            <a:spLocks/>
          </p:cNvSpPr>
          <p:nvPr/>
        </p:nvSpPr>
        <p:spPr>
          <a:xfrm>
            <a:off x="2483769" y="-27384"/>
            <a:ext cx="6696744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200" dirty="0" smtClean="0">
                <a:ea typeface="Segoe UI" panose="020B0502040204020203" pitchFamily="34" charset="0"/>
              </a:rPr>
              <a:t> </a:t>
            </a:r>
            <a:r>
              <a:rPr lang="fr-FR" sz="3200" b="1" dirty="0" smtClean="0">
                <a:ea typeface="Segoe UI" panose="020B0502040204020203" pitchFamily="34" charset="0"/>
              </a:rPr>
              <a:t>STRUCTURES DE BASE</a:t>
            </a:r>
            <a:endParaRPr lang="fr-FR" sz="2000" b="1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 smtClean="0">
                <a:ea typeface="Segoe UI" panose="020B0502040204020203" pitchFamily="34" charset="0"/>
              </a:rPr>
              <a:t> séquences simultanées</a:t>
            </a: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24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53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25" grpId="1"/>
      <p:bldP spid="126" grpId="0"/>
      <p:bldP spid="126" grpId="1"/>
      <p:bldP spid="156" grpId="0"/>
      <p:bldP spid="156" grpId="1"/>
      <p:bldP spid="160" grpId="0"/>
      <p:bldP spid="163" grpId="0"/>
      <p:bldP spid="163" grpId="1"/>
      <p:bldP spid="172" grpId="0"/>
      <p:bldP spid="172" grpId="1"/>
      <p:bldP spid="173" grpId="0"/>
      <p:bldP spid="173" grpId="1"/>
      <p:bldP spid="186" grpId="0"/>
      <p:bldP spid="186" grpId="1"/>
      <p:bldP spid="196" grpId="0"/>
      <p:bldP spid="196" grpId="1"/>
      <p:bldP spid="197" grpId="0"/>
      <p:bldP spid="197" grpId="1"/>
      <p:bldP spid="198" grpId="0"/>
      <p:bldP spid="198" grpId="1"/>
      <p:bldP spid="199" grpId="0"/>
      <p:bldP spid="199" grpId="1"/>
      <p:bldP spid="200" grpId="0"/>
      <p:bldP spid="200" grpId="1"/>
      <p:bldP spid="201" grpId="0"/>
      <p:bldP spid="201" grpId="1"/>
      <p:bldP spid="208" grpId="0"/>
      <p:bldP spid="208" grpId="1"/>
      <p:bldP spid="208" grpId="2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214" grpId="0"/>
      <p:bldP spid="216" grpId="0"/>
      <p:bldP spid="216" grpId="1"/>
      <p:bldP spid="217" grpId="0"/>
      <p:bldP spid="217" grpId="1"/>
      <p:bldP spid="218" grpId="0"/>
      <p:bldP spid="218" grpId="1"/>
      <p:bldP spid="219" grpId="0"/>
      <p:bldP spid="219" grpId="1"/>
      <p:bldP spid="220" grpId="0"/>
      <p:bldP spid="220" grpId="1"/>
      <p:bldP spid="229" grpId="0"/>
      <p:bldP spid="230" grpId="0"/>
      <p:bldP spid="230" grpId="1"/>
      <p:bldP spid="231" grpId="0"/>
      <p:bldP spid="231" grpId="1"/>
      <p:bldP spid="232" grpId="0"/>
      <p:bldP spid="232" grpId="1"/>
      <p:bldP spid="2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 bwMode="auto">
          <a:xfrm>
            <a:off x="2038239" y="2716895"/>
            <a:ext cx="0" cy="43060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Connecteur droit 6"/>
          <p:cNvCxnSpPr/>
          <p:nvPr/>
        </p:nvCxnSpPr>
        <p:spPr bwMode="auto">
          <a:xfrm rot="5400000">
            <a:off x="2038098" y="2811363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Connecteur droit 8"/>
          <p:cNvCxnSpPr/>
          <p:nvPr/>
        </p:nvCxnSpPr>
        <p:spPr bwMode="auto">
          <a:xfrm>
            <a:off x="889223" y="3147501"/>
            <a:ext cx="2278007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Connecteur droit 9"/>
          <p:cNvCxnSpPr/>
          <p:nvPr/>
        </p:nvCxnSpPr>
        <p:spPr bwMode="auto">
          <a:xfrm>
            <a:off x="889223" y="3211686"/>
            <a:ext cx="2278007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Connecteur droit 10"/>
          <p:cNvCxnSpPr>
            <a:endCxn id="14" idx="0"/>
          </p:cNvCxnSpPr>
          <p:nvPr/>
        </p:nvCxnSpPr>
        <p:spPr bwMode="auto">
          <a:xfrm flipH="1">
            <a:off x="1108502" y="3203864"/>
            <a:ext cx="142" cy="19155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tangle 15"/>
          <p:cNvSpPr>
            <a:spLocks noChangeAspect="1"/>
          </p:cNvSpPr>
          <p:nvPr/>
        </p:nvSpPr>
        <p:spPr bwMode="auto">
          <a:xfrm>
            <a:off x="889224" y="3395420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21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Rectangle 15"/>
          <p:cNvSpPr>
            <a:spLocks noChangeAspect="1"/>
          </p:cNvSpPr>
          <p:nvPr/>
        </p:nvSpPr>
        <p:spPr bwMode="auto">
          <a:xfrm>
            <a:off x="2555776" y="3395420"/>
            <a:ext cx="438556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30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" name="ZoneTexte 67"/>
          <p:cNvSpPr txBox="1">
            <a:spLocks noChangeArrowheads="1"/>
          </p:cNvSpPr>
          <p:nvPr/>
        </p:nvSpPr>
        <p:spPr bwMode="auto">
          <a:xfrm>
            <a:off x="2123728" y="2730406"/>
            <a:ext cx="76524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err="1" smtClean="0">
                <a:solidFill>
                  <a:srgbClr val="FF9900"/>
                </a:solidFill>
              </a:rPr>
              <a:t>dcy</a:t>
            </a:r>
            <a:endParaRPr lang="fr-FR" b="0" dirty="0">
              <a:solidFill>
                <a:srgbClr val="FF9900"/>
              </a:solidFill>
            </a:endParaRPr>
          </a:p>
        </p:txBody>
      </p:sp>
      <p:cxnSp>
        <p:nvCxnSpPr>
          <p:cNvPr id="21" name="Connecteur droit 20"/>
          <p:cNvCxnSpPr/>
          <p:nvPr/>
        </p:nvCxnSpPr>
        <p:spPr bwMode="auto">
          <a:xfrm>
            <a:off x="2775054" y="3203864"/>
            <a:ext cx="0" cy="19155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ZoneTexte 67"/>
          <p:cNvSpPr txBox="1">
            <a:spLocks noChangeArrowheads="1"/>
          </p:cNvSpPr>
          <p:nvPr/>
        </p:nvSpPr>
        <p:spPr bwMode="auto">
          <a:xfrm>
            <a:off x="1259632" y="3882534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a</a:t>
            </a:r>
            <a:endParaRPr lang="fr-FR" b="0" dirty="0">
              <a:solidFill>
                <a:srgbClr val="FF9900"/>
              </a:solidFill>
            </a:endParaRPr>
          </a:p>
        </p:txBody>
      </p:sp>
      <p:cxnSp>
        <p:nvCxnSpPr>
          <p:cNvPr id="25" name="Connecteur droit 24"/>
          <p:cNvCxnSpPr/>
          <p:nvPr/>
        </p:nvCxnSpPr>
        <p:spPr bwMode="auto">
          <a:xfrm>
            <a:off x="1108502" y="3885020"/>
            <a:ext cx="0" cy="416564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Connecteur droit 25"/>
          <p:cNvCxnSpPr/>
          <p:nvPr/>
        </p:nvCxnSpPr>
        <p:spPr bwMode="auto">
          <a:xfrm rot="5400000">
            <a:off x="1108502" y="3973180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ZoneTexte 67"/>
          <p:cNvSpPr txBox="1">
            <a:spLocks noChangeArrowheads="1"/>
          </p:cNvSpPr>
          <p:nvPr/>
        </p:nvSpPr>
        <p:spPr bwMode="auto">
          <a:xfrm>
            <a:off x="2924010" y="3882534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rgbClr val="FF9900"/>
                </a:solidFill>
              </a:rPr>
              <a:t>b</a:t>
            </a:r>
            <a:endParaRPr lang="fr-FR" b="0" dirty="0">
              <a:solidFill>
                <a:srgbClr val="FF9900"/>
              </a:solidFill>
            </a:endParaRPr>
          </a:p>
        </p:txBody>
      </p:sp>
      <p:cxnSp>
        <p:nvCxnSpPr>
          <p:cNvPr id="30" name="Connecteur droit 29"/>
          <p:cNvCxnSpPr/>
          <p:nvPr/>
        </p:nvCxnSpPr>
        <p:spPr bwMode="auto">
          <a:xfrm>
            <a:off x="2774984" y="3871939"/>
            <a:ext cx="141" cy="429645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Connecteur droit 30"/>
          <p:cNvCxnSpPr/>
          <p:nvPr/>
        </p:nvCxnSpPr>
        <p:spPr bwMode="auto">
          <a:xfrm rot="5400000">
            <a:off x="2775054" y="3973180"/>
            <a:ext cx="0" cy="22716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15"/>
          <p:cNvSpPr>
            <a:spLocks noChangeAspect="1"/>
          </p:cNvSpPr>
          <p:nvPr/>
        </p:nvSpPr>
        <p:spPr bwMode="auto">
          <a:xfrm>
            <a:off x="1604229" y="3393217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A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33" name="Connecteur droit 32"/>
          <p:cNvCxnSpPr>
            <a:endCxn id="32" idx="1"/>
          </p:cNvCxnSpPr>
          <p:nvPr/>
        </p:nvCxnSpPr>
        <p:spPr bwMode="auto">
          <a:xfrm>
            <a:off x="1330188" y="3638017"/>
            <a:ext cx="274041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tangle 15"/>
          <p:cNvSpPr>
            <a:spLocks noChangeAspect="1"/>
          </p:cNvSpPr>
          <p:nvPr/>
        </p:nvSpPr>
        <p:spPr bwMode="auto">
          <a:xfrm>
            <a:off x="3287001" y="3384552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1"/>
                </a:solidFill>
              </a:rPr>
              <a:t>B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35" name="Connecteur droit 34"/>
          <p:cNvCxnSpPr>
            <a:endCxn id="34" idx="1"/>
          </p:cNvCxnSpPr>
          <p:nvPr/>
        </p:nvCxnSpPr>
        <p:spPr bwMode="auto">
          <a:xfrm>
            <a:off x="2998969" y="3629352"/>
            <a:ext cx="288032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ZoneTexte 39"/>
          <p:cNvSpPr txBox="1"/>
          <p:nvPr/>
        </p:nvSpPr>
        <p:spPr>
          <a:xfrm>
            <a:off x="925228" y="3594572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591780" y="3594572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cxnSp>
        <p:nvCxnSpPr>
          <p:cNvPr id="45" name="Connecteur en angle 44"/>
          <p:cNvCxnSpPr/>
          <p:nvPr/>
        </p:nvCxnSpPr>
        <p:spPr bwMode="auto">
          <a:xfrm rot="16200000" flipV="1">
            <a:off x="-268299" y="2931612"/>
            <a:ext cx="2058974" cy="680969"/>
          </a:xfrm>
          <a:prstGeom prst="bentConnector3">
            <a:avLst>
              <a:gd name="adj1" fmla="val 519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6" name="Groupe 45"/>
          <p:cNvGrpSpPr/>
          <p:nvPr/>
        </p:nvGrpSpPr>
        <p:grpSpPr>
          <a:xfrm>
            <a:off x="420703" y="1844823"/>
            <a:ext cx="1730976" cy="449523"/>
            <a:chOff x="-108520" y="908720"/>
            <a:chExt cx="1886694" cy="1714138"/>
          </a:xfrm>
        </p:grpSpPr>
        <p:cxnSp>
          <p:nvCxnSpPr>
            <p:cNvPr id="47" name="Connecteur droit 46"/>
            <p:cNvCxnSpPr/>
            <p:nvPr/>
          </p:nvCxnSpPr>
          <p:spPr bwMode="auto">
            <a:xfrm flipV="1">
              <a:off x="-108520" y="908720"/>
              <a:ext cx="0" cy="171413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Connecteur droit 47"/>
            <p:cNvCxnSpPr/>
            <p:nvPr/>
          </p:nvCxnSpPr>
          <p:spPr bwMode="auto">
            <a:xfrm>
              <a:off x="-108520" y="908720"/>
              <a:ext cx="1886694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0" name="ZoneTexte 49"/>
          <p:cNvSpPr txBox="1"/>
          <p:nvPr/>
        </p:nvSpPr>
        <p:spPr>
          <a:xfrm>
            <a:off x="1863309" y="2333393"/>
            <a:ext cx="396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solidFill>
                  <a:srgbClr val="FF9900"/>
                </a:solidFill>
              </a:rPr>
              <a:t>•</a:t>
            </a:r>
            <a:endParaRPr lang="fr-FR" sz="2200" dirty="0">
              <a:solidFill>
                <a:srgbClr val="FF9900"/>
              </a:solidFill>
            </a:endParaRPr>
          </a:p>
        </p:txBody>
      </p:sp>
      <p:sp>
        <p:nvSpPr>
          <p:cNvPr id="56" name="ZoneTexte 67"/>
          <p:cNvSpPr txBox="1">
            <a:spLocks noChangeArrowheads="1"/>
          </p:cNvSpPr>
          <p:nvPr/>
        </p:nvSpPr>
        <p:spPr bwMode="auto">
          <a:xfrm>
            <a:off x="2123728" y="2730406"/>
            <a:ext cx="76524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err="1" smtClean="0">
                <a:solidFill>
                  <a:schemeClr val="tx1"/>
                </a:solidFill>
              </a:rPr>
              <a:t>dcy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60" name="Connecteur droit 59"/>
          <p:cNvCxnSpPr/>
          <p:nvPr/>
        </p:nvCxnSpPr>
        <p:spPr bwMode="auto">
          <a:xfrm rot="5400000">
            <a:off x="2038098" y="2811363"/>
            <a:ext cx="0" cy="227162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Connecteur droit 61"/>
          <p:cNvCxnSpPr/>
          <p:nvPr/>
        </p:nvCxnSpPr>
        <p:spPr bwMode="auto">
          <a:xfrm rot="5400000">
            <a:off x="1108502" y="3973180"/>
            <a:ext cx="0" cy="227162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Connecteur droit 63"/>
          <p:cNvCxnSpPr/>
          <p:nvPr/>
        </p:nvCxnSpPr>
        <p:spPr bwMode="auto">
          <a:xfrm rot="5400000">
            <a:off x="2775054" y="3973180"/>
            <a:ext cx="0" cy="227162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Rectangle 15"/>
          <p:cNvSpPr>
            <a:spLocks noChangeAspect="1"/>
          </p:cNvSpPr>
          <p:nvPr/>
        </p:nvSpPr>
        <p:spPr bwMode="auto">
          <a:xfrm>
            <a:off x="1604229" y="3393004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FF9900"/>
                </a:solidFill>
              </a:rPr>
              <a:t>A</a:t>
            </a:r>
            <a:endParaRPr lang="fr-FR" dirty="0">
              <a:solidFill>
                <a:srgbClr val="FF9900"/>
              </a:solidFill>
            </a:endParaRPr>
          </a:p>
        </p:txBody>
      </p:sp>
      <p:sp>
        <p:nvSpPr>
          <p:cNvPr id="69" name="Rectangle 15"/>
          <p:cNvSpPr>
            <a:spLocks noChangeAspect="1"/>
          </p:cNvSpPr>
          <p:nvPr/>
        </p:nvSpPr>
        <p:spPr bwMode="auto">
          <a:xfrm>
            <a:off x="3287001" y="3382339"/>
            <a:ext cx="648072" cy="4896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FF9900"/>
                </a:solidFill>
              </a:rPr>
              <a:t>B</a:t>
            </a:r>
            <a:endParaRPr lang="fr-FR" dirty="0">
              <a:solidFill>
                <a:srgbClr val="FF9900"/>
              </a:solidFill>
            </a:endParaRPr>
          </a:p>
        </p:txBody>
      </p:sp>
      <p:sp>
        <p:nvSpPr>
          <p:cNvPr id="70" name="ZoneTexte 67"/>
          <p:cNvSpPr txBox="1">
            <a:spLocks noChangeArrowheads="1"/>
          </p:cNvSpPr>
          <p:nvPr/>
        </p:nvSpPr>
        <p:spPr bwMode="auto">
          <a:xfrm>
            <a:off x="1259632" y="3882534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a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71" name="ZoneTexte 67"/>
          <p:cNvSpPr txBox="1">
            <a:spLocks noChangeArrowheads="1"/>
          </p:cNvSpPr>
          <p:nvPr/>
        </p:nvSpPr>
        <p:spPr bwMode="auto">
          <a:xfrm>
            <a:off x="2924010" y="3882534"/>
            <a:ext cx="351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b</a:t>
            </a: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13" name="Rectangle 15"/>
          <p:cNvSpPr>
            <a:spLocks noChangeAspect="1"/>
          </p:cNvSpPr>
          <p:nvPr/>
        </p:nvSpPr>
        <p:spPr bwMode="auto">
          <a:xfrm>
            <a:off x="1857806" y="2221879"/>
            <a:ext cx="360866" cy="402868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72" name="Rectangle 15"/>
          <p:cNvSpPr>
            <a:spLocks noChangeAspect="1"/>
          </p:cNvSpPr>
          <p:nvPr/>
        </p:nvSpPr>
        <p:spPr bwMode="auto">
          <a:xfrm>
            <a:off x="1778064" y="2132856"/>
            <a:ext cx="520350" cy="580913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b="0" dirty="0" smtClean="0">
                <a:solidFill>
                  <a:schemeClr val="tx1"/>
                </a:solidFill>
              </a:rPr>
              <a:t>20</a:t>
            </a:r>
            <a:endParaRPr lang="fr-FR" b="0" dirty="0">
              <a:solidFill>
                <a:schemeClr val="tx1"/>
              </a:solidFill>
            </a:endParaRPr>
          </a:p>
        </p:txBody>
      </p:sp>
      <p:cxnSp>
        <p:nvCxnSpPr>
          <p:cNvPr id="79" name="Connecteur en angle 78"/>
          <p:cNvCxnSpPr/>
          <p:nvPr/>
        </p:nvCxnSpPr>
        <p:spPr bwMode="auto">
          <a:xfrm rot="5400000" flipH="1" flipV="1">
            <a:off x="2364057" y="2654417"/>
            <a:ext cx="2042805" cy="1220947"/>
          </a:xfrm>
          <a:prstGeom prst="bentConnector3">
            <a:avLst>
              <a:gd name="adj1" fmla="val -3113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3" name="Groupe 82"/>
          <p:cNvGrpSpPr/>
          <p:nvPr/>
        </p:nvGrpSpPr>
        <p:grpSpPr>
          <a:xfrm>
            <a:off x="2051719" y="1844823"/>
            <a:ext cx="1944217" cy="301521"/>
            <a:chOff x="-108520" y="908720"/>
            <a:chExt cx="1886694" cy="1714138"/>
          </a:xfrm>
        </p:grpSpPr>
        <p:cxnSp>
          <p:nvCxnSpPr>
            <p:cNvPr id="84" name="Connecteur droit 83"/>
            <p:cNvCxnSpPr/>
            <p:nvPr/>
          </p:nvCxnSpPr>
          <p:spPr bwMode="auto">
            <a:xfrm flipV="1">
              <a:off x="-108520" y="908720"/>
              <a:ext cx="0" cy="171413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Connecteur droit 84"/>
            <p:cNvCxnSpPr/>
            <p:nvPr/>
          </p:nvCxnSpPr>
          <p:spPr bwMode="auto">
            <a:xfrm>
              <a:off x="-108520" y="908720"/>
              <a:ext cx="1886694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7" name="Connecteur droit 86"/>
          <p:cNvCxnSpPr/>
          <p:nvPr/>
        </p:nvCxnSpPr>
        <p:spPr bwMode="auto">
          <a:xfrm flipH="1" flipV="1">
            <a:off x="3995935" y="1844823"/>
            <a:ext cx="1" cy="48857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ZoneTexte 95"/>
          <p:cNvSpPr txBox="1"/>
          <p:nvPr/>
        </p:nvSpPr>
        <p:spPr>
          <a:xfrm>
            <a:off x="4062593" y="1683965"/>
            <a:ext cx="49320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>
                <a:solidFill>
                  <a:srgbClr val="FF9900"/>
                </a:solidFill>
              </a:rPr>
              <a:t>Ici on est dans le cas d’une structure </a:t>
            </a:r>
            <a:r>
              <a:rPr lang="fr-FR" sz="2000" dirty="0" smtClean="0">
                <a:solidFill>
                  <a:srgbClr val="FF9900"/>
                </a:solidFill>
              </a:rPr>
              <a:t>ouverte.</a:t>
            </a:r>
          </a:p>
          <a:p>
            <a:pPr algn="just"/>
            <a:r>
              <a:rPr lang="fr-FR" sz="2000" b="0" dirty="0" smtClean="0">
                <a:solidFill>
                  <a:schemeClr val="tx1"/>
                </a:solidFill>
              </a:rPr>
              <a:t>Le tracé </a:t>
            </a:r>
            <a:r>
              <a:rPr lang="fr-FR" sz="2000" b="0" dirty="0">
                <a:solidFill>
                  <a:schemeClr val="tx1"/>
                </a:solidFill>
              </a:rPr>
              <a:t>du grafcet </a:t>
            </a:r>
            <a:r>
              <a:rPr lang="fr-FR" sz="2000" b="0" dirty="0" smtClean="0">
                <a:solidFill>
                  <a:schemeClr val="tx1"/>
                </a:solidFill>
              </a:rPr>
              <a:t>ne comporte </a:t>
            </a:r>
            <a:r>
              <a:rPr lang="fr-FR" sz="2000" dirty="0">
                <a:solidFill>
                  <a:schemeClr val="tx1"/>
                </a:solidFill>
              </a:rPr>
              <a:t>qu’une seule fois le symbole « 2 traits ».</a:t>
            </a:r>
          </a:p>
          <a:p>
            <a:pPr algn="just">
              <a:spcBef>
                <a:spcPts val="0"/>
              </a:spcBef>
            </a:pPr>
            <a:endParaRPr lang="fr-FR" sz="2000" b="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endParaRPr lang="fr-FR" sz="2000" dirty="0"/>
          </a:p>
        </p:txBody>
      </p:sp>
      <p:sp>
        <p:nvSpPr>
          <p:cNvPr id="97" name="ZoneTexte 96"/>
          <p:cNvSpPr txBox="1"/>
          <p:nvPr/>
        </p:nvSpPr>
        <p:spPr>
          <a:xfrm>
            <a:off x="4085496" y="3412713"/>
            <a:ext cx="493204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et b vraies en même temps.</a:t>
            </a:r>
          </a:p>
          <a:p>
            <a:pPr algn="just"/>
            <a:r>
              <a:rPr lang="fr-FR" sz="20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Wingdings 3"/>
              </a:rPr>
              <a:t> </a:t>
            </a:r>
            <a:r>
              <a:rPr lang="fr-FR" sz="20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Sortie du parallélisme structural comme dans le cas 1</a:t>
            </a:r>
            <a:endParaRPr lang="fr-FR" sz="20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spcBef>
                <a:spcPts val="0"/>
              </a:spcBef>
            </a:pPr>
            <a:endParaRPr lang="fr-FR" sz="20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spcBef>
                <a:spcPts val="0"/>
              </a:spcBef>
            </a:pPr>
            <a:endParaRPr lang="fr-FR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49" name="Espace réservé du contenu 4"/>
          <p:cNvSpPr txBox="1">
            <a:spLocks/>
          </p:cNvSpPr>
          <p:nvPr/>
        </p:nvSpPr>
        <p:spPr>
          <a:xfrm>
            <a:off x="2483769" y="-27384"/>
            <a:ext cx="6696744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200" dirty="0" smtClean="0">
                <a:ea typeface="Segoe UI" panose="020B0502040204020203" pitchFamily="34" charset="0"/>
              </a:rPr>
              <a:t> </a:t>
            </a:r>
            <a:r>
              <a:rPr lang="fr-FR" sz="3200" b="1" dirty="0" smtClean="0">
                <a:ea typeface="Segoe UI" panose="020B0502040204020203" pitchFamily="34" charset="0"/>
              </a:rPr>
              <a:t>STRUCTURES DE BASE</a:t>
            </a:r>
            <a:endParaRPr lang="fr-FR" sz="2000" b="1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 smtClean="0">
                <a:ea typeface="Segoe UI" panose="020B0502040204020203" pitchFamily="34" charset="0"/>
              </a:rPr>
              <a:t> séquences simultanées</a:t>
            </a: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24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2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0" grpId="2"/>
      <p:bldP spid="20" grpId="3"/>
      <p:bldP spid="24" grpId="0"/>
      <p:bldP spid="24" grpId="1"/>
      <p:bldP spid="24" grpId="2"/>
      <p:bldP spid="24" grpId="3"/>
      <p:bldP spid="27" grpId="0"/>
      <p:bldP spid="27" grpId="1"/>
      <p:bldP spid="40" grpId="0"/>
      <p:bldP spid="40" grpId="1"/>
      <p:bldP spid="40" grpId="2"/>
      <p:bldP spid="40" grpId="3"/>
      <p:bldP spid="41" grpId="0"/>
      <p:bldP spid="41" grpId="1"/>
      <p:bldP spid="50" grpId="0"/>
      <p:bldP spid="50" grpId="1"/>
      <p:bldP spid="50" grpId="2"/>
      <p:bldP spid="50" grpId="3"/>
      <p:bldP spid="50" grpId="4"/>
      <p:bldP spid="56" grpId="0"/>
      <p:bldP spid="56" grpId="1"/>
      <p:bldP spid="56" grpId="2"/>
      <p:bldP spid="56" grpId="3"/>
      <p:bldP spid="56" grpId="4"/>
      <p:bldP spid="68" grpId="0" animBg="1"/>
      <p:bldP spid="68" grpId="1" animBg="1"/>
      <p:bldP spid="68" grpId="2" animBg="1"/>
      <p:bldP spid="68" grpId="3" animBg="1"/>
      <p:bldP spid="69" grpId="0" animBg="1"/>
      <p:bldP spid="69" grpId="1" animBg="1"/>
      <p:bldP spid="70" grpId="0"/>
      <p:bldP spid="70" grpId="1"/>
      <p:bldP spid="70" grpId="2"/>
      <p:bldP spid="70" grpId="3"/>
      <p:bldP spid="70" grpId="4"/>
      <p:bldP spid="71" grpId="0"/>
      <p:bldP spid="71" grpId="1"/>
      <p:bldP spid="96" grpId="0"/>
      <p:bldP spid="97" grpId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3443</TotalTime>
  <Words>668</Words>
  <Application>Microsoft Office PowerPoint</Application>
  <PresentationFormat>Affichage à l'écran (4:3)</PresentationFormat>
  <Paragraphs>254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Segoe UI</vt:lpstr>
      <vt:lpstr>Wingdings 3</vt:lpstr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135</dc:creator>
  <cp:lastModifiedBy>ENIB</cp:lastModifiedBy>
  <cp:revision>188</cp:revision>
  <cp:lastPrinted>2020-12-11T20:50:53Z</cp:lastPrinted>
  <dcterms:created xsi:type="dcterms:W3CDTF">2009-02-18T20:06:47Z</dcterms:created>
  <dcterms:modified xsi:type="dcterms:W3CDTF">2020-12-11T20:50:56Z</dcterms:modified>
</cp:coreProperties>
</file>