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09" r:id="rId2"/>
    <p:sldId id="310" r:id="rId3"/>
    <p:sldId id="293" r:id="rId4"/>
    <p:sldId id="294" r:id="rId5"/>
    <p:sldId id="285" r:id="rId6"/>
    <p:sldId id="295" r:id="rId7"/>
    <p:sldId id="296" r:id="rId8"/>
    <p:sldId id="297" r:id="rId9"/>
    <p:sldId id="298" r:id="rId10"/>
    <p:sldId id="300" r:id="rId11"/>
    <p:sldId id="301" r:id="rId12"/>
    <p:sldId id="303" r:id="rId13"/>
    <p:sldId id="302" r:id="rId14"/>
    <p:sldId id="307" r:id="rId15"/>
    <p:sldId id="308" r:id="rId16"/>
    <p:sldId id="304" r:id="rId17"/>
    <p:sldId id="299" r:id="rId18"/>
    <p:sldId id="305" r:id="rId19"/>
    <p:sldId id="306" r:id="rId20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5000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accent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accent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accent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accent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D4E5"/>
    <a:srgbClr val="9B9FCF"/>
    <a:srgbClr val="969FCF"/>
    <a:srgbClr val="EE8A1C"/>
    <a:srgbClr val="FF9900"/>
    <a:srgbClr val="FFFF99"/>
    <a:srgbClr val="3399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7" autoAdjust="0"/>
    <p:restoredTop sz="94660" autoAdjust="0"/>
  </p:normalViewPr>
  <p:slideViewPr>
    <p:cSldViewPr>
      <p:cViewPr varScale="1">
        <p:scale>
          <a:sx n="92" d="100"/>
          <a:sy n="92" d="100"/>
        </p:scale>
        <p:origin x="-1224" y="-10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336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spcBef>
                <a:spcPct val="0"/>
              </a:spcBef>
              <a:defRPr sz="13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spcBef>
                <a:spcPct val="0"/>
              </a:spcBef>
              <a:defRPr sz="13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spcBef>
                <a:spcPct val="0"/>
              </a:spcBef>
              <a:defRPr sz="13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spcBef>
                <a:spcPct val="0"/>
              </a:spcBef>
              <a:defRPr sz="13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F473509-093E-49E2-91AB-EA3CA0E9EE1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32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65F48D6-4B8E-4AE5-AC6E-62497EFF7649}" type="datetimeFigureOut">
              <a:rPr lang="fr-FR"/>
              <a:pPr>
                <a:defRPr/>
              </a:pPr>
              <a:t>24/02/2015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D1932A3-9557-4C32-929A-ACFFCDBEE5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2503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91880" y="486916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8D31E-C80C-4ACE-B11B-58A8D56CCD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42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FDEE3-71C8-4F2A-9371-B9F927A98A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366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05CCE-A85A-41AD-A931-751B26DE105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3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000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52D89-AF26-4F4C-B734-6FC93253279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46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3DE1F-2559-464E-BF1F-96C4FB88B8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19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6117F-9487-4697-A88F-A6295CA02F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9760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5004F-DC95-4DA3-9D97-C4DB69DBA9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48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DDF3E-EE36-4765-9C95-A3257F6E70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041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F376A-4C58-4EDA-B0AE-E9328A4176E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98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07487-DFCD-4266-9117-CD636501F5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23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10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4"/>
          <a:stretch/>
        </p:blipFill>
        <p:spPr bwMode="auto">
          <a:xfrm>
            <a:off x="2" y="0"/>
            <a:ext cx="8774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 descr="C:\Users\stephane\_travail\- elle &amp; lui -\ENIB\ENIB PTT JPG\LOGO ENIB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309563"/>
            <a:ext cx="142081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Connecteur droit 24"/>
          <p:cNvCxnSpPr/>
          <p:nvPr userDrawn="1"/>
        </p:nvCxnSpPr>
        <p:spPr bwMode="auto">
          <a:xfrm>
            <a:off x="1577977" y="908720"/>
            <a:ext cx="7566025" cy="0"/>
          </a:xfrm>
          <a:prstGeom prst="line">
            <a:avLst/>
          </a:prstGeom>
          <a:noFill/>
          <a:ln w="28575" cap="flat" cmpd="sng" algn="ctr">
            <a:solidFill>
              <a:srgbClr val="EE8A1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ZoneTexte 25"/>
          <p:cNvSpPr txBox="1"/>
          <p:nvPr userDrawn="1"/>
        </p:nvSpPr>
        <p:spPr>
          <a:xfrm>
            <a:off x="8244408" y="654683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7A5C73C-0524-459F-A087-CD5FF8683565}" type="slidenum">
              <a:rPr lang="fr-FR" sz="1600" smtClean="0">
                <a:solidFill>
                  <a:srgbClr val="FF99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r"/>
              <a:t>‹N°›</a:t>
            </a:fld>
            <a:endParaRPr lang="fr-FR" sz="1600" dirty="0">
              <a:solidFill>
                <a:srgbClr val="FF99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4.jpeg"/><Relationship Id="rId7" Type="http://schemas.openxmlformats.org/officeDocument/2006/relationships/slide" Target="slide8.xml"/><Relationship Id="rId12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slide" Target="slide18.xml"/><Relationship Id="rId5" Type="http://schemas.openxmlformats.org/officeDocument/2006/relationships/image" Target="../media/image6.jpeg"/><Relationship Id="rId10" Type="http://schemas.openxmlformats.org/officeDocument/2006/relationships/slide" Target="slide13.xml"/><Relationship Id="rId4" Type="http://schemas.openxmlformats.org/officeDocument/2006/relationships/image" Target="../media/image5.jpeg"/><Relationship Id="rId9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 txBox="1">
            <a:spLocks/>
          </p:cNvSpPr>
          <p:nvPr/>
        </p:nvSpPr>
        <p:spPr>
          <a:xfrm>
            <a:off x="5580112" y="188640"/>
            <a:ext cx="3430040" cy="50404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fr-FR" sz="3200" b="1" dirty="0" smtClean="0">
                <a:ea typeface="Segoe UI" panose="020B0502040204020203" pitchFamily="34" charset="0"/>
              </a:rPr>
              <a:t> C4 - REGLES</a:t>
            </a:r>
            <a:endParaRPr lang="fr-FR" sz="3200" dirty="0" smtClean="0"/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216024" y="1340768"/>
            <a:ext cx="8927976" cy="43924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200" dirty="0" smtClean="0">
                <a:ea typeface="Segoe UI" panose="020B0502040204020203" pitchFamily="34" charset="0"/>
              </a:rPr>
              <a:t> </a:t>
            </a:r>
            <a:r>
              <a:rPr lang="fr-FR" sz="2300" dirty="0" smtClean="0">
                <a:ea typeface="Segoe UI" panose="020B0502040204020203" pitchFamily="34" charset="0"/>
              </a:rPr>
              <a:t>INTRODUCTION</a:t>
            </a:r>
          </a:p>
          <a:p>
            <a:pPr lvl="1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r>
              <a:rPr lang="fr-FR" sz="2300" dirty="0" smtClean="0">
                <a:ea typeface="Segoe UI" panose="020B0502040204020203" pitchFamily="34" charset="0"/>
              </a:rPr>
              <a:t> REGLE 1: Situation initiale</a:t>
            </a:r>
          </a:p>
          <a:p>
            <a:pPr lvl="1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r>
              <a:rPr lang="fr-FR" sz="2300" dirty="0" smtClean="0">
                <a:ea typeface="Segoe UI" panose="020B0502040204020203" pitchFamily="34" charset="0"/>
              </a:rPr>
              <a:t> REGLE </a:t>
            </a:r>
            <a:r>
              <a:rPr lang="fr-FR" sz="2300" dirty="0">
                <a:ea typeface="Segoe UI" panose="020B0502040204020203" pitchFamily="34" charset="0"/>
              </a:rPr>
              <a:t>2: Franchissement d’une </a:t>
            </a:r>
            <a:r>
              <a:rPr lang="fr-FR" sz="2300" dirty="0" smtClean="0">
                <a:ea typeface="Segoe UI" panose="020B0502040204020203" pitchFamily="34" charset="0"/>
              </a:rPr>
              <a:t>transition</a:t>
            </a:r>
          </a:p>
          <a:p>
            <a:pPr lvl="1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r>
              <a:rPr lang="fr-FR" sz="2300" dirty="0" smtClean="0">
                <a:ea typeface="Segoe UI" panose="020B0502040204020203" pitchFamily="34" charset="0"/>
              </a:rPr>
              <a:t> REGLE </a:t>
            </a:r>
            <a:r>
              <a:rPr lang="fr-FR" sz="2300" dirty="0">
                <a:ea typeface="Segoe UI" panose="020B0502040204020203" pitchFamily="34" charset="0"/>
              </a:rPr>
              <a:t>3: Evolution des étapes </a:t>
            </a:r>
            <a:r>
              <a:rPr lang="fr-FR" sz="2300" dirty="0" smtClean="0">
                <a:ea typeface="Segoe UI" panose="020B0502040204020203" pitchFamily="34" charset="0"/>
              </a:rPr>
              <a:t>actives</a:t>
            </a:r>
          </a:p>
          <a:p>
            <a:pPr lvl="1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r>
              <a:rPr lang="fr-FR" sz="2300" dirty="0" smtClean="0">
                <a:ea typeface="Segoe UI" panose="020B0502040204020203" pitchFamily="34" charset="0"/>
              </a:rPr>
              <a:t> REGLE </a:t>
            </a:r>
            <a:r>
              <a:rPr lang="fr-FR" sz="2300" dirty="0">
                <a:ea typeface="Segoe UI" panose="020B0502040204020203" pitchFamily="34" charset="0"/>
              </a:rPr>
              <a:t>4: Evolutions </a:t>
            </a:r>
            <a:r>
              <a:rPr lang="fr-FR" sz="2300" dirty="0" smtClean="0">
                <a:ea typeface="Segoe UI" panose="020B0502040204020203" pitchFamily="34" charset="0"/>
              </a:rPr>
              <a:t>simultanées</a:t>
            </a:r>
          </a:p>
          <a:p>
            <a:pPr lvl="1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r>
              <a:rPr lang="fr-FR" sz="2300" dirty="0" smtClean="0">
                <a:ea typeface="Segoe UI" panose="020B0502040204020203" pitchFamily="34" charset="0"/>
              </a:rPr>
              <a:t> REGLE </a:t>
            </a:r>
            <a:r>
              <a:rPr lang="fr-FR" sz="2300" dirty="0">
                <a:ea typeface="Segoe UI" panose="020B0502040204020203" pitchFamily="34" charset="0"/>
              </a:rPr>
              <a:t>5: Activation et désactivation simultanée d’une </a:t>
            </a:r>
            <a:r>
              <a:rPr lang="fr-FR" sz="2300" dirty="0" smtClean="0">
                <a:ea typeface="Segoe UI" panose="020B0502040204020203" pitchFamily="34" charset="0"/>
              </a:rPr>
              <a:t>étape</a:t>
            </a:r>
          </a:p>
          <a:p>
            <a:pPr lvl="1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r>
              <a:rPr lang="fr-FR" sz="2300" dirty="0" smtClean="0">
                <a:ea typeface="Segoe UI" panose="020B0502040204020203" pitchFamily="34" charset="0"/>
              </a:rPr>
              <a:t> CAS PARTICULIER</a:t>
            </a:r>
            <a:endParaRPr lang="fr-FR" sz="2300" dirty="0">
              <a:ea typeface="Segoe UI" panose="020B0502040204020203" pitchFamily="34" charset="0"/>
            </a:endParaRPr>
          </a:p>
          <a:p>
            <a:pPr marL="247650" lvl="1" indent="0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lang="fr-FR" sz="2400" dirty="0">
              <a:ea typeface="Segoe UI" panose="020B0502040204020203" pitchFamily="34" charset="0"/>
            </a:endParaRPr>
          </a:p>
          <a:p>
            <a:pPr lvl="1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endParaRPr lang="fr-FR" sz="2400" dirty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endParaRPr lang="fr-FR" sz="2400" dirty="0">
              <a:ea typeface="Segoe UI" panose="020B0502040204020203" pitchFamily="34" charset="0"/>
            </a:endParaRP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400" dirty="0" smtClean="0">
              <a:ea typeface="Segoe UI" panose="020B0502040204020203" pitchFamily="34" charset="0"/>
            </a:endParaRPr>
          </a:p>
        </p:txBody>
      </p:sp>
      <p:sp>
        <p:nvSpPr>
          <p:cNvPr id="8" name="ZoneTexte 7">
            <a:hlinkClick r:id="rId6" action="ppaction://hlinksldjump"/>
          </p:cNvPr>
          <p:cNvSpPr txBox="1"/>
          <p:nvPr/>
        </p:nvSpPr>
        <p:spPr>
          <a:xfrm>
            <a:off x="724372" y="2082334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9" name="ZoneTexte 8">
            <a:hlinkClick r:id="rId7" action="ppaction://hlinksldjump"/>
          </p:cNvPr>
          <p:cNvSpPr txBox="1"/>
          <p:nvPr/>
        </p:nvSpPr>
        <p:spPr>
          <a:xfrm>
            <a:off x="724372" y="2658398"/>
            <a:ext cx="5719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0" name="ZoneTexte 9">
            <a:hlinkClick r:id="rId8" action="ppaction://hlinksldjump"/>
          </p:cNvPr>
          <p:cNvSpPr txBox="1"/>
          <p:nvPr/>
        </p:nvSpPr>
        <p:spPr>
          <a:xfrm>
            <a:off x="724372" y="3367735"/>
            <a:ext cx="5215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>
            <a:hlinkClick r:id="rId9" action="ppaction://hlinksldjump"/>
          </p:cNvPr>
          <p:cNvSpPr txBox="1"/>
          <p:nvPr/>
        </p:nvSpPr>
        <p:spPr>
          <a:xfrm>
            <a:off x="724372" y="4437112"/>
            <a:ext cx="8259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2" name="ZoneTexte 11">
            <a:hlinkClick r:id="rId10" action="ppaction://hlinksldjump"/>
          </p:cNvPr>
          <p:cNvSpPr txBox="1"/>
          <p:nvPr/>
        </p:nvSpPr>
        <p:spPr>
          <a:xfrm>
            <a:off x="724372" y="3861048"/>
            <a:ext cx="4495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3" name="ZoneTexte 12">
            <a:hlinkClick r:id="rId11" action="ppaction://hlinksldjump"/>
          </p:cNvPr>
          <p:cNvSpPr txBox="1"/>
          <p:nvPr/>
        </p:nvSpPr>
        <p:spPr>
          <a:xfrm>
            <a:off x="724372" y="5085184"/>
            <a:ext cx="2551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4" name="ZoneTexte 13">
            <a:hlinkClick r:id="rId12" action="ppaction://hlinksldjump"/>
          </p:cNvPr>
          <p:cNvSpPr txBox="1"/>
          <p:nvPr/>
        </p:nvSpPr>
        <p:spPr>
          <a:xfrm>
            <a:off x="724372" y="1484784"/>
            <a:ext cx="2551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263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5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500" dirty="0" smtClean="0">
                <a:ea typeface="Segoe UI" panose="020B0502040204020203" pitchFamily="34" charset="0"/>
              </a:rPr>
              <a:t> </a:t>
            </a:r>
            <a:r>
              <a:rPr lang="fr-FR" sz="3500" b="1" dirty="0" smtClean="0">
                <a:ea typeface="Segoe UI" panose="020B0502040204020203" pitchFamily="34" charset="0"/>
              </a:rPr>
              <a:t>Règle 3</a:t>
            </a: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3500" dirty="0" smtClean="0">
              <a:ea typeface="Segoe UI" panose="020B0502040204020203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16138" y="1674961"/>
            <a:ext cx="8620358" cy="3400931"/>
          </a:xfrm>
          <a:prstGeom prst="rect">
            <a:avLst/>
          </a:prstGeom>
          <a:noFill/>
          <a:ln w="88900" cmpd="dbl">
            <a:solidFill>
              <a:srgbClr val="96D4E5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5000"/>
              </a:spcBef>
            </a:pPr>
            <a:endParaRPr lang="fr-FR" sz="120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spcBef>
                <a:spcPts val="0"/>
              </a:spcBef>
            </a:pPr>
            <a:r>
              <a:rPr lang="fr-FR" sz="32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Règle 3 :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EVOLUTION DES ETAPES ACTIVES</a:t>
            </a:r>
            <a:endParaRPr lang="fr-FR" sz="24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44000" algn="just">
              <a:spcAft>
                <a:spcPts val="600"/>
              </a:spcAft>
            </a:pP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 franchissement d’une transition entraîne simultanément:</a:t>
            </a:r>
          </a:p>
          <a:p>
            <a:pPr marL="486900" indent="-342900" algn="just">
              <a:spcAft>
                <a:spcPts val="600"/>
              </a:spcAft>
              <a:buFontTx/>
              <a:buChar char="-"/>
            </a:pP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l’activation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de toutes les étapes immédiatement suivantes,</a:t>
            </a:r>
          </a:p>
          <a:p>
            <a:pPr marL="486900" indent="-342900" algn="just">
              <a:spcAft>
                <a:spcPts val="600"/>
              </a:spcAft>
              <a:buFontTx/>
              <a:buChar char="-"/>
            </a:pP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 la désactivation de toutes les étapes immédiatement précédentes.</a:t>
            </a:r>
          </a:p>
          <a:p>
            <a:pPr marL="144000" algn="just">
              <a:spcAft>
                <a:spcPts val="600"/>
              </a:spcAft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001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7"/>
          <p:cNvSpPr>
            <a:spLocks noChangeShapeType="1"/>
          </p:cNvSpPr>
          <p:nvPr/>
        </p:nvSpPr>
        <p:spPr bwMode="auto">
          <a:xfrm flipV="1">
            <a:off x="7260145" y="2753331"/>
            <a:ext cx="7540" cy="73802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7035315" y="3122342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6259679" y="2870781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(t1)</a:t>
            </a:r>
            <a:endParaRPr lang="fr-FR" sz="2600" b="0" dirty="0">
              <a:solidFill>
                <a:schemeClr val="tx1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5755623" y="4067418"/>
            <a:ext cx="914400" cy="914400"/>
            <a:chOff x="1738417" y="4005064"/>
            <a:chExt cx="914400" cy="914400"/>
          </a:xfrm>
        </p:grpSpPr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1738417" y="4005064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1993781" y="4172545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3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8" name="Connecteur droit 7"/>
          <p:cNvCxnSpPr/>
          <p:nvPr/>
        </p:nvCxnSpPr>
        <p:spPr bwMode="auto">
          <a:xfrm>
            <a:off x="5788521" y="2753331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5755623" y="1259107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6060423" y="1320264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sz="3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7834064" y="1259106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8089428" y="1320264"/>
            <a:ext cx="3317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32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3" name="Connecteur droit 12"/>
          <p:cNvCxnSpPr/>
          <p:nvPr/>
        </p:nvCxnSpPr>
        <p:spPr bwMode="auto">
          <a:xfrm>
            <a:off x="5788521" y="2640445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Connecteur droit 13"/>
          <p:cNvCxnSpPr/>
          <p:nvPr/>
        </p:nvCxnSpPr>
        <p:spPr bwMode="auto">
          <a:xfrm>
            <a:off x="8315331" y="2173506"/>
            <a:ext cx="0" cy="46693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Connecteur droit 14"/>
          <p:cNvCxnSpPr/>
          <p:nvPr/>
        </p:nvCxnSpPr>
        <p:spPr bwMode="auto">
          <a:xfrm flipH="1" flipV="1">
            <a:off x="5788521" y="3607075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Connecteur droit 15"/>
          <p:cNvCxnSpPr/>
          <p:nvPr/>
        </p:nvCxnSpPr>
        <p:spPr bwMode="auto">
          <a:xfrm flipH="1" flipV="1">
            <a:off x="5788521" y="3494189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" name="Groupe 16"/>
          <p:cNvGrpSpPr/>
          <p:nvPr/>
        </p:nvGrpSpPr>
        <p:grpSpPr>
          <a:xfrm flipH="1" flipV="1">
            <a:off x="6188756" y="3589894"/>
            <a:ext cx="2102508" cy="466939"/>
            <a:chOff x="5389240" y="3720241"/>
            <a:chExt cx="2102508" cy="860888"/>
          </a:xfrm>
        </p:grpSpPr>
        <p:cxnSp>
          <p:nvCxnSpPr>
            <p:cNvPr id="18" name="Connecteur droit 17"/>
            <p:cNvCxnSpPr/>
            <p:nvPr/>
          </p:nvCxnSpPr>
          <p:spPr bwMode="auto">
            <a:xfrm>
              <a:off x="5389240" y="3720247"/>
              <a:ext cx="0" cy="860882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Connecteur droit 18"/>
            <p:cNvCxnSpPr/>
            <p:nvPr/>
          </p:nvCxnSpPr>
          <p:spPr bwMode="auto">
            <a:xfrm>
              <a:off x="7491748" y="3720241"/>
              <a:ext cx="0" cy="860886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" name="Groupe 19"/>
          <p:cNvGrpSpPr/>
          <p:nvPr/>
        </p:nvGrpSpPr>
        <p:grpSpPr>
          <a:xfrm>
            <a:off x="7834064" y="4067418"/>
            <a:ext cx="914400" cy="914400"/>
            <a:chOff x="1738417" y="4005064"/>
            <a:chExt cx="914400" cy="914400"/>
          </a:xfrm>
        </p:grpSpPr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1738417" y="4005064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2" name="Text Box 16"/>
            <p:cNvSpPr txBox="1">
              <a:spLocks noChangeArrowheads="1"/>
            </p:cNvSpPr>
            <p:nvPr/>
          </p:nvSpPr>
          <p:spPr bwMode="auto">
            <a:xfrm>
              <a:off x="1993781" y="4172545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4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ZoneTexte 22"/>
          <p:cNvSpPr txBox="1"/>
          <p:nvPr/>
        </p:nvSpPr>
        <p:spPr>
          <a:xfrm>
            <a:off x="7267791" y="2845334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a</a:t>
            </a:r>
            <a:endParaRPr lang="fr-FR" sz="2600" b="0" dirty="0">
              <a:solidFill>
                <a:schemeClr val="tx1"/>
              </a:solidFill>
            </a:endParaRP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854274" y="1885474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1109638" y="1919010"/>
            <a:ext cx="3317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3200" dirty="0" smtClean="0">
                <a:solidFill>
                  <a:schemeClr val="tx1"/>
                </a:solidFill>
              </a:rPr>
              <a:t>1</a:t>
            </a:r>
            <a:endParaRPr lang="fr-FR" sz="3200" dirty="0">
              <a:solidFill>
                <a:schemeClr val="tx1"/>
              </a:solidFill>
            </a:endParaRPr>
          </a:p>
        </p:txBody>
      </p:sp>
      <p:grpSp>
        <p:nvGrpSpPr>
          <p:cNvPr id="28" name="Groupe 27"/>
          <p:cNvGrpSpPr/>
          <p:nvPr/>
        </p:nvGrpSpPr>
        <p:grpSpPr>
          <a:xfrm>
            <a:off x="854274" y="3469650"/>
            <a:ext cx="914400" cy="914400"/>
            <a:chOff x="1738417" y="4005064"/>
            <a:chExt cx="914400" cy="914400"/>
          </a:xfrm>
        </p:grpSpPr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1738417" y="4005064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" name="Text Box 16"/>
            <p:cNvSpPr txBox="1">
              <a:spLocks noChangeArrowheads="1"/>
            </p:cNvSpPr>
            <p:nvPr/>
          </p:nvSpPr>
          <p:spPr bwMode="auto">
            <a:xfrm>
              <a:off x="1993781" y="4172545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2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Line 9"/>
          <p:cNvSpPr>
            <a:spLocks noChangeShapeType="1"/>
          </p:cNvSpPr>
          <p:nvPr/>
        </p:nvSpPr>
        <p:spPr bwMode="auto">
          <a:xfrm>
            <a:off x="1070298" y="312052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1286322" y="2868791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a</a:t>
            </a:r>
            <a:endParaRPr lang="fr-FR" sz="2600" b="0" dirty="0">
              <a:solidFill>
                <a:schemeClr val="tx1"/>
              </a:solidFill>
            </a:endParaRPr>
          </a:p>
        </p:txBody>
      </p:sp>
      <p:cxnSp>
        <p:nvCxnSpPr>
          <p:cNvPr id="33" name="Connecteur droit 32"/>
          <p:cNvCxnSpPr/>
          <p:nvPr/>
        </p:nvCxnSpPr>
        <p:spPr bwMode="auto">
          <a:xfrm>
            <a:off x="1286322" y="2799874"/>
            <a:ext cx="0" cy="669776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ZoneTexte 33"/>
          <p:cNvSpPr txBox="1"/>
          <p:nvPr/>
        </p:nvSpPr>
        <p:spPr>
          <a:xfrm>
            <a:off x="1095450" y="3807986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7267791" y="2845334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FF9900"/>
                </a:solidFill>
              </a:rPr>
              <a:t>a</a:t>
            </a:r>
            <a:endParaRPr lang="fr-FR" sz="2600" b="0" dirty="0">
              <a:solidFill>
                <a:srgbClr val="FF99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286322" y="2868791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FF9900"/>
                </a:solidFill>
              </a:rPr>
              <a:t>a</a:t>
            </a:r>
            <a:endParaRPr lang="fr-FR" sz="2600" b="0" dirty="0">
              <a:solidFill>
                <a:srgbClr val="FF99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23528" y="2883495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(t1)</a:t>
            </a:r>
            <a:endParaRPr lang="fr-FR" sz="2600" b="0" dirty="0">
              <a:solidFill>
                <a:schemeClr val="tx1"/>
              </a:solidFill>
            </a:endParaRPr>
          </a:p>
        </p:txBody>
      </p:sp>
      <p:cxnSp>
        <p:nvCxnSpPr>
          <p:cNvPr id="38" name="Connecteur droit 37"/>
          <p:cNvCxnSpPr/>
          <p:nvPr/>
        </p:nvCxnSpPr>
        <p:spPr bwMode="auto">
          <a:xfrm>
            <a:off x="6259679" y="2173507"/>
            <a:ext cx="0" cy="44366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Line 9"/>
          <p:cNvSpPr>
            <a:spLocks noChangeShapeType="1"/>
          </p:cNvSpPr>
          <p:nvPr/>
        </p:nvSpPr>
        <p:spPr bwMode="auto">
          <a:xfrm>
            <a:off x="7035315" y="3122342"/>
            <a:ext cx="4572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8059879" y="1536288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1095450" y="2223810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42" name="Line 9"/>
          <p:cNvSpPr>
            <a:spLocks noChangeShapeType="1"/>
          </p:cNvSpPr>
          <p:nvPr/>
        </p:nvSpPr>
        <p:spPr bwMode="auto">
          <a:xfrm>
            <a:off x="1070298" y="3120525"/>
            <a:ext cx="4572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6043655" y="1572340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6259679" y="2870781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FF9900"/>
                </a:solidFill>
              </a:rPr>
              <a:t>(t1)</a:t>
            </a:r>
            <a:endParaRPr lang="fr-FR" sz="2600" b="0" dirty="0">
              <a:solidFill>
                <a:srgbClr val="FF9900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5996799" y="4408076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8131887" y="4410770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23528" y="2883495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FF9900"/>
                </a:solidFill>
              </a:rPr>
              <a:t>(t1)</a:t>
            </a:r>
            <a:endParaRPr lang="fr-FR" sz="2600" b="0" dirty="0">
              <a:solidFill>
                <a:srgbClr val="FF990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2056460" y="2901559"/>
            <a:ext cx="3955700" cy="46166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chemeClr val="tx1"/>
                </a:solidFill>
              </a:rPr>
              <a:t>Transitions (t1) </a:t>
            </a:r>
            <a:r>
              <a:rPr lang="fr-FR" sz="2400" i="1" dirty="0" smtClean="0">
                <a:solidFill>
                  <a:srgbClr val="FF9900"/>
                </a:solidFill>
              </a:rPr>
              <a:t>franchies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258319" y="4669760"/>
            <a:ext cx="40861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0" dirty="0">
                <a:solidFill>
                  <a:schemeClr val="tx1"/>
                </a:solidFill>
              </a:rPr>
              <a:t>L’étape 1 est désactivée et simultanément l’étape 2 est activée</a:t>
            </a:r>
            <a:r>
              <a:rPr lang="fr-FR" sz="2000" b="0" dirty="0" smtClean="0">
                <a:solidFill>
                  <a:schemeClr val="tx1"/>
                </a:solidFill>
              </a:rPr>
              <a:t>.</a:t>
            </a:r>
            <a:endParaRPr lang="fr-FR" sz="2000" dirty="0"/>
          </a:p>
        </p:txBody>
      </p:sp>
      <p:sp>
        <p:nvSpPr>
          <p:cNvPr id="52" name="ZoneTexte 51"/>
          <p:cNvSpPr txBox="1"/>
          <p:nvPr/>
        </p:nvSpPr>
        <p:spPr>
          <a:xfrm>
            <a:off x="5364088" y="5149641"/>
            <a:ext cx="3829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0" dirty="0">
                <a:solidFill>
                  <a:schemeClr val="tx1"/>
                </a:solidFill>
              </a:rPr>
              <a:t>Les étapes 1 et 2 sont désactivées et simultanément les étapes 3 et 4 sont activées</a:t>
            </a:r>
          </a:p>
        </p:txBody>
      </p:sp>
      <p:sp>
        <p:nvSpPr>
          <p:cNvPr id="53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54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500" dirty="0" smtClean="0">
                <a:ea typeface="Segoe UI" panose="020B0502040204020203" pitchFamily="34" charset="0"/>
              </a:rPr>
              <a:t> </a:t>
            </a:r>
            <a:r>
              <a:rPr lang="fr-FR" sz="3500" b="1" dirty="0" smtClean="0">
                <a:ea typeface="Segoe UI" panose="020B0502040204020203" pitchFamily="34" charset="0"/>
              </a:rPr>
              <a:t>Règle 3</a:t>
            </a: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35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88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/>
      <p:bldP spid="4" grpId="1"/>
      <p:bldP spid="23" grpId="0"/>
      <p:bldP spid="23" grpId="1"/>
      <p:bldP spid="31" grpId="0" animBg="1"/>
      <p:bldP spid="31" grpId="1" animBg="1"/>
      <p:bldP spid="32" grpId="0"/>
      <p:bldP spid="32" grpId="1"/>
      <p:bldP spid="34" grpId="0"/>
      <p:bldP spid="35" grpId="0"/>
      <p:bldP spid="35" grpId="1"/>
      <p:bldP spid="36" grpId="0"/>
      <p:bldP spid="36" grpId="1"/>
      <p:bldP spid="37" grpId="0"/>
      <p:bldP spid="37" grpId="1"/>
      <p:bldP spid="39" grpId="1" animBg="1"/>
      <p:bldP spid="40" grpId="1"/>
      <p:bldP spid="41" grpId="1"/>
      <p:bldP spid="42" grpId="1" animBg="1"/>
      <p:bldP spid="43" grpId="1"/>
      <p:bldP spid="44" grpId="0"/>
      <p:bldP spid="44" grpId="1"/>
      <p:bldP spid="45" grpId="0"/>
      <p:bldP spid="46" grpId="0"/>
      <p:bldP spid="47" grpId="0"/>
      <p:bldP spid="47" grpId="1"/>
      <p:bldP spid="50" grpId="0" animBg="1"/>
      <p:bldP spid="51" grpId="0"/>
      <p:bldP spid="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071953"/>
              </p:ext>
            </p:extLst>
          </p:nvPr>
        </p:nvGraphicFramePr>
        <p:xfrm>
          <a:off x="1043608" y="1196752"/>
          <a:ext cx="7378408" cy="914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24000"/>
                <a:gridCol w="2196000"/>
                <a:gridCol w="1126228"/>
                <a:gridCol w="1416090"/>
                <a:gridCol w="14160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</a:t>
                      </a:r>
                      <a:r>
                        <a:rPr lang="fr-FR" sz="2400" baseline="-250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  <a:endParaRPr lang="fr-FR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  <a:sym typeface="Symbol"/>
                        </a:rPr>
                        <a:t></a:t>
                      </a:r>
                      <a:r>
                        <a:rPr lang="fr-FR" sz="2400" baseline="-25000" dirty="0" smtClean="0">
                          <a:solidFill>
                            <a:schemeClr val="tx1"/>
                          </a:solidFill>
                          <a:sym typeface="Symbol"/>
                        </a:rPr>
                        <a:t>entrée</a:t>
                      </a:r>
                      <a:endParaRPr lang="fr-FR" sz="240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</a:t>
                      </a:r>
                      <a:r>
                        <a:rPr lang="fr-FR" sz="2400" baseline="-250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smtClean="0">
                          <a:solidFill>
                            <a:schemeClr val="tx1"/>
                          </a:solidFill>
                        </a:rPr>
                        <a:t>1, 2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2236377" y="162880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chemeClr val="tx1"/>
                </a:solidFill>
              </a:rPr>
              <a:t>a = 0  </a:t>
            </a:r>
            <a:r>
              <a:rPr lang="fr-FR" sz="2400" b="0" dirty="0" smtClean="0">
                <a:solidFill>
                  <a:schemeClr val="tx1"/>
                </a:solidFill>
                <a:sym typeface="Wingdings 3"/>
              </a:rPr>
              <a:t> </a:t>
            </a:r>
            <a:r>
              <a:rPr lang="fr-FR" sz="2400" b="0" dirty="0" smtClean="0">
                <a:solidFill>
                  <a:schemeClr val="tx1"/>
                </a:solidFill>
              </a:rPr>
              <a:t>a = 1</a:t>
            </a:r>
            <a:endParaRPr lang="fr-FR" sz="2400" b="0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819391" y="1628800"/>
            <a:ext cx="544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</a:t>
            </a:r>
            <a:r>
              <a:rPr lang="fr-FR" sz="2400" b="0" baseline="-250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fr-FR" sz="2400" b="0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012160" y="1628800"/>
            <a:ext cx="544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</a:t>
            </a:r>
            <a:r>
              <a:rPr lang="fr-FR" sz="2400" b="0" baseline="-250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fr-FR" sz="2400" b="0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308304" y="1628800"/>
            <a:ext cx="823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chemeClr val="tx1"/>
                </a:solidFill>
              </a:rPr>
              <a:t>3, 4</a:t>
            </a:r>
            <a:endParaRPr lang="fr-FR" sz="2400" b="0" dirty="0">
              <a:solidFill>
                <a:schemeClr val="tx1"/>
              </a:solidFill>
            </a:endParaRPr>
          </a:p>
        </p:txBody>
      </p:sp>
      <p:sp>
        <p:nvSpPr>
          <p:cNvPr id="8" name="Line 17"/>
          <p:cNvSpPr>
            <a:spLocks noChangeShapeType="1"/>
          </p:cNvSpPr>
          <p:nvPr/>
        </p:nvSpPr>
        <p:spPr bwMode="auto">
          <a:xfrm flipV="1">
            <a:off x="4724697" y="3771097"/>
            <a:ext cx="7540" cy="73802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4499867" y="4140108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825230" y="3874191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(t</a:t>
            </a:r>
            <a:r>
              <a:rPr lang="fr-FR" sz="2600" b="0" baseline="-25000" dirty="0" smtClean="0">
                <a:solidFill>
                  <a:schemeClr val="tx1"/>
                </a:solidFill>
              </a:rPr>
              <a:t>1</a:t>
            </a:r>
            <a:r>
              <a:rPr lang="fr-FR" sz="2600" b="0" dirty="0" smtClean="0">
                <a:solidFill>
                  <a:schemeClr val="tx1"/>
                </a:solidFill>
              </a:rPr>
              <a:t>)</a:t>
            </a:r>
            <a:endParaRPr lang="fr-FR" sz="2600" b="0" dirty="0">
              <a:solidFill>
                <a:schemeClr val="tx1"/>
              </a:solidFill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3220175" y="5085184"/>
            <a:ext cx="914400" cy="914400"/>
            <a:chOff x="1738417" y="4005064"/>
            <a:chExt cx="914400" cy="914400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1738417" y="4005064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1993781" y="4172545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3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Connecteur droit 13"/>
          <p:cNvCxnSpPr/>
          <p:nvPr/>
        </p:nvCxnSpPr>
        <p:spPr bwMode="auto">
          <a:xfrm>
            <a:off x="3253073" y="3771097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3220175" y="2276873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524975" y="2338030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sz="3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5298616" y="2276872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5553980" y="2338030"/>
            <a:ext cx="3317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32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9" name="Connecteur droit 18"/>
          <p:cNvCxnSpPr/>
          <p:nvPr/>
        </p:nvCxnSpPr>
        <p:spPr bwMode="auto">
          <a:xfrm>
            <a:off x="3253073" y="3658211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Connecteur droit 19"/>
          <p:cNvCxnSpPr/>
          <p:nvPr/>
        </p:nvCxnSpPr>
        <p:spPr bwMode="auto">
          <a:xfrm>
            <a:off x="5779883" y="3191272"/>
            <a:ext cx="0" cy="46693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Connecteur droit 20"/>
          <p:cNvCxnSpPr/>
          <p:nvPr/>
        </p:nvCxnSpPr>
        <p:spPr bwMode="auto">
          <a:xfrm flipH="1" flipV="1">
            <a:off x="3253073" y="4624841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Connecteur droit 21"/>
          <p:cNvCxnSpPr/>
          <p:nvPr/>
        </p:nvCxnSpPr>
        <p:spPr bwMode="auto">
          <a:xfrm flipH="1" flipV="1">
            <a:off x="3253073" y="4511955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" name="Groupe 22"/>
          <p:cNvGrpSpPr/>
          <p:nvPr/>
        </p:nvGrpSpPr>
        <p:grpSpPr>
          <a:xfrm flipH="1" flipV="1">
            <a:off x="3653308" y="4607660"/>
            <a:ext cx="2102508" cy="466939"/>
            <a:chOff x="5389240" y="3720241"/>
            <a:chExt cx="2102508" cy="860888"/>
          </a:xfrm>
        </p:grpSpPr>
        <p:cxnSp>
          <p:nvCxnSpPr>
            <p:cNvPr id="24" name="Connecteur droit 23"/>
            <p:cNvCxnSpPr/>
            <p:nvPr/>
          </p:nvCxnSpPr>
          <p:spPr bwMode="auto">
            <a:xfrm>
              <a:off x="5389240" y="3720247"/>
              <a:ext cx="0" cy="860882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Connecteur droit 24"/>
            <p:cNvCxnSpPr/>
            <p:nvPr/>
          </p:nvCxnSpPr>
          <p:spPr bwMode="auto">
            <a:xfrm>
              <a:off x="7491748" y="3720241"/>
              <a:ext cx="0" cy="860886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6" name="Groupe 25"/>
          <p:cNvGrpSpPr/>
          <p:nvPr/>
        </p:nvGrpSpPr>
        <p:grpSpPr>
          <a:xfrm>
            <a:off x="5298616" y="5085184"/>
            <a:ext cx="914400" cy="914400"/>
            <a:chOff x="1738417" y="4005064"/>
            <a:chExt cx="914400" cy="914400"/>
          </a:xfrm>
        </p:grpSpPr>
        <p:sp>
          <p:nvSpPr>
            <p:cNvPr id="27" name="Rectangle 15"/>
            <p:cNvSpPr>
              <a:spLocks noChangeArrowheads="1"/>
            </p:cNvSpPr>
            <p:nvPr/>
          </p:nvSpPr>
          <p:spPr bwMode="auto">
            <a:xfrm>
              <a:off x="1738417" y="4005064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" name="Text Box 16"/>
            <p:cNvSpPr txBox="1">
              <a:spLocks noChangeArrowheads="1"/>
            </p:cNvSpPr>
            <p:nvPr/>
          </p:nvSpPr>
          <p:spPr bwMode="auto">
            <a:xfrm>
              <a:off x="1993781" y="4172545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4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ZoneTexte 28"/>
          <p:cNvSpPr txBox="1"/>
          <p:nvPr/>
        </p:nvSpPr>
        <p:spPr>
          <a:xfrm>
            <a:off x="4732343" y="3863100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a</a:t>
            </a:r>
            <a:endParaRPr lang="fr-FR" sz="2600" b="0" dirty="0">
              <a:solidFill>
                <a:schemeClr val="tx1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4732343" y="3863100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FF9900"/>
                </a:solidFill>
              </a:rPr>
              <a:t>a</a:t>
            </a:r>
            <a:endParaRPr lang="fr-FR" sz="2600" b="0" dirty="0">
              <a:solidFill>
                <a:srgbClr val="FF9900"/>
              </a:solidFill>
            </a:endParaRPr>
          </a:p>
        </p:txBody>
      </p:sp>
      <p:cxnSp>
        <p:nvCxnSpPr>
          <p:cNvPr id="31" name="Connecteur droit 30"/>
          <p:cNvCxnSpPr/>
          <p:nvPr/>
        </p:nvCxnSpPr>
        <p:spPr bwMode="auto">
          <a:xfrm>
            <a:off x="3724231" y="3191273"/>
            <a:ext cx="0" cy="44366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Line 9"/>
          <p:cNvSpPr>
            <a:spLocks noChangeShapeType="1"/>
          </p:cNvSpPr>
          <p:nvPr/>
        </p:nvSpPr>
        <p:spPr bwMode="auto">
          <a:xfrm>
            <a:off x="4499867" y="4140108"/>
            <a:ext cx="4572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5524431" y="2554054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508207" y="2590106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825230" y="3874191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FF9900"/>
                </a:solidFill>
              </a:rPr>
              <a:t>(t</a:t>
            </a:r>
            <a:r>
              <a:rPr lang="fr-FR" sz="2600" b="0" baseline="-25000" dirty="0" smtClean="0">
                <a:solidFill>
                  <a:srgbClr val="FF9900"/>
                </a:solidFill>
              </a:rPr>
              <a:t>1</a:t>
            </a:r>
            <a:r>
              <a:rPr lang="fr-FR" sz="2600" b="0" dirty="0" smtClean="0">
                <a:solidFill>
                  <a:srgbClr val="FF9900"/>
                </a:solidFill>
              </a:rPr>
              <a:t>)</a:t>
            </a:r>
            <a:endParaRPr lang="fr-FR" sz="2600" b="0" dirty="0">
              <a:solidFill>
                <a:srgbClr val="FF99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445024" y="5444852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5580112" y="5447546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39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40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500" dirty="0" smtClean="0">
                <a:ea typeface="Segoe UI" panose="020B0502040204020203" pitchFamily="34" charset="0"/>
              </a:rPr>
              <a:t> </a:t>
            </a:r>
            <a:r>
              <a:rPr lang="fr-FR" sz="3500" b="1" dirty="0" smtClean="0">
                <a:ea typeface="Segoe UI" panose="020B0502040204020203" pitchFamily="34" charset="0"/>
              </a:rPr>
              <a:t>Règle 3</a:t>
            </a: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35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80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 animBg="1"/>
      <p:bldP spid="9" grpId="1" animBg="1"/>
      <p:bldP spid="10" grpId="0"/>
      <p:bldP spid="10" grpId="1"/>
      <p:bldP spid="29" grpId="0"/>
      <p:bldP spid="29" grpId="1"/>
      <p:bldP spid="30" grpId="0"/>
      <p:bldP spid="30" grpId="1"/>
      <p:bldP spid="30" grpId="2"/>
      <p:bldP spid="32" grpId="0" animBg="1"/>
      <p:bldP spid="33" grpId="0"/>
      <p:bldP spid="34" grpId="0"/>
      <p:bldP spid="35" grpId="0"/>
      <p:bldP spid="35" grpId="1"/>
      <p:bldP spid="35" grpId="2"/>
      <p:bldP spid="36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500" dirty="0" smtClean="0">
                <a:ea typeface="Segoe UI" panose="020B0502040204020203" pitchFamily="34" charset="0"/>
              </a:rPr>
              <a:t> </a:t>
            </a:r>
            <a:r>
              <a:rPr lang="fr-FR" sz="3500" b="1" dirty="0" smtClean="0">
                <a:ea typeface="Segoe UI" panose="020B0502040204020203" pitchFamily="34" charset="0"/>
              </a:rPr>
              <a:t>Règle 4</a:t>
            </a: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3500" dirty="0" smtClean="0">
              <a:ea typeface="Segoe UI" panose="020B0502040204020203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95536" y="2132856"/>
            <a:ext cx="8620358" cy="1908215"/>
          </a:xfrm>
          <a:prstGeom prst="rect">
            <a:avLst/>
          </a:prstGeom>
          <a:noFill/>
          <a:ln w="88900" cmpd="dbl">
            <a:solidFill>
              <a:srgbClr val="96D4E5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5000"/>
              </a:spcBef>
            </a:pPr>
            <a:endParaRPr lang="fr-FR" sz="120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spcBef>
                <a:spcPts val="0"/>
              </a:spcBef>
            </a:pPr>
            <a:r>
              <a:rPr lang="fr-FR" sz="32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Règle 4 :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EVOLUTIONS SIMULTANEES</a:t>
            </a:r>
            <a:endParaRPr lang="fr-FR" sz="24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44000" algn="just"/>
            <a:r>
              <a:rPr lang="fr-FR" sz="20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Plusieurs transitions </a:t>
            </a:r>
            <a:r>
              <a:rPr lang="fr-FR" sz="20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simultanément franchissables </a:t>
            </a:r>
            <a:r>
              <a:rPr lang="fr-FR" sz="20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sont </a:t>
            </a:r>
            <a:r>
              <a:rPr lang="fr-FR" sz="20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simultanément franchies.</a:t>
            </a:r>
            <a:endParaRPr lang="fr-FR" sz="20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309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7"/>
          <p:cNvSpPr>
            <a:spLocks noChangeShapeType="1"/>
          </p:cNvSpPr>
          <p:nvPr/>
        </p:nvSpPr>
        <p:spPr bwMode="auto">
          <a:xfrm flipV="1">
            <a:off x="2127255" y="2503248"/>
            <a:ext cx="7540" cy="73802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1902425" y="2872259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160934" y="2620698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(t</a:t>
            </a:r>
            <a:r>
              <a:rPr lang="fr-FR" sz="2600" b="0" baseline="-25000" dirty="0" smtClean="0">
                <a:solidFill>
                  <a:schemeClr val="tx1"/>
                </a:solidFill>
              </a:rPr>
              <a:t>1</a:t>
            </a:r>
            <a:r>
              <a:rPr lang="fr-FR" sz="2600" b="0" dirty="0" smtClean="0">
                <a:solidFill>
                  <a:schemeClr val="tx1"/>
                </a:solidFill>
              </a:rPr>
              <a:t>)</a:t>
            </a:r>
            <a:endParaRPr lang="fr-FR" sz="2600" b="0" dirty="0">
              <a:solidFill>
                <a:schemeClr val="tx1"/>
              </a:solidFill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622733" y="3817335"/>
            <a:ext cx="914400" cy="914400"/>
            <a:chOff x="1738417" y="4005064"/>
            <a:chExt cx="914400" cy="914400"/>
          </a:xfrm>
        </p:grpSpPr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1738417" y="4005064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1993781" y="4172545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3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Connecteur droit 8"/>
          <p:cNvCxnSpPr/>
          <p:nvPr/>
        </p:nvCxnSpPr>
        <p:spPr bwMode="auto">
          <a:xfrm>
            <a:off x="655631" y="2503248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622733" y="1009024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927533" y="1070181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sz="3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2701174" y="1009023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2956538" y="1070181"/>
            <a:ext cx="3317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32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4" name="Connecteur droit 13"/>
          <p:cNvCxnSpPr/>
          <p:nvPr/>
        </p:nvCxnSpPr>
        <p:spPr bwMode="auto">
          <a:xfrm>
            <a:off x="655631" y="2390362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Connecteur droit 14"/>
          <p:cNvCxnSpPr/>
          <p:nvPr/>
        </p:nvCxnSpPr>
        <p:spPr bwMode="auto">
          <a:xfrm>
            <a:off x="3182441" y="1923423"/>
            <a:ext cx="0" cy="46693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Connecteur droit 15"/>
          <p:cNvCxnSpPr/>
          <p:nvPr/>
        </p:nvCxnSpPr>
        <p:spPr bwMode="auto">
          <a:xfrm flipH="1" flipV="1">
            <a:off x="655631" y="3356992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Connecteur droit 16"/>
          <p:cNvCxnSpPr/>
          <p:nvPr/>
        </p:nvCxnSpPr>
        <p:spPr bwMode="auto">
          <a:xfrm flipH="1" flipV="1">
            <a:off x="655631" y="3244106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onnecteur droit 18"/>
          <p:cNvCxnSpPr/>
          <p:nvPr/>
        </p:nvCxnSpPr>
        <p:spPr bwMode="auto">
          <a:xfrm flipV="1">
            <a:off x="3158374" y="3356992"/>
            <a:ext cx="0" cy="449756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Connecteur droit 19"/>
          <p:cNvCxnSpPr/>
          <p:nvPr/>
        </p:nvCxnSpPr>
        <p:spPr bwMode="auto">
          <a:xfrm flipH="1" flipV="1">
            <a:off x="1055866" y="3339812"/>
            <a:ext cx="0" cy="46693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" name="Groupe 20"/>
          <p:cNvGrpSpPr/>
          <p:nvPr/>
        </p:nvGrpSpPr>
        <p:grpSpPr>
          <a:xfrm>
            <a:off x="2701174" y="3817335"/>
            <a:ext cx="914400" cy="914400"/>
            <a:chOff x="1738417" y="4005064"/>
            <a:chExt cx="914400" cy="914400"/>
          </a:xfrm>
        </p:grpSpPr>
        <p:sp>
          <p:nvSpPr>
            <p:cNvPr id="22" name="Rectangle 15"/>
            <p:cNvSpPr>
              <a:spLocks noChangeArrowheads="1"/>
            </p:cNvSpPr>
            <p:nvPr/>
          </p:nvSpPr>
          <p:spPr bwMode="auto">
            <a:xfrm>
              <a:off x="1738417" y="4005064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 b="0"/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1993781" y="4172545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4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ZoneTexte 23"/>
          <p:cNvSpPr txBox="1"/>
          <p:nvPr/>
        </p:nvSpPr>
        <p:spPr>
          <a:xfrm>
            <a:off x="2134901" y="2595251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a</a:t>
            </a:r>
            <a:endParaRPr lang="fr-FR" sz="2600" b="0" dirty="0">
              <a:solidFill>
                <a:schemeClr val="tx1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134901" y="2595251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FF9900"/>
                </a:solidFill>
              </a:rPr>
              <a:t>a</a:t>
            </a:r>
            <a:endParaRPr lang="fr-FR" sz="2600" b="0" dirty="0">
              <a:solidFill>
                <a:srgbClr val="FF9900"/>
              </a:solidFill>
            </a:endParaRPr>
          </a:p>
        </p:txBody>
      </p:sp>
      <p:cxnSp>
        <p:nvCxnSpPr>
          <p:cNvPr id="26" name="Connecteur droit 25"/>
          <p:cNvCxnSpPr/>
          <p:nvPr/>
        </p:nvCxnSpPr>
        <p:spPr bwMode="auto">
          <a:xfrm>
            <a:off x="1126789" y="1923424"/>
            <a:ext cx="0" cy="46693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Line 9"/>
          <p:cNvSpPr>
            <a:spLocks noChangeShapeType="1"/>
          </p:cNvSpPr>
          <p:nvPr/>
        </p:nvSpPr>
        <p:spPr bwMode="auto">
          <a:xfrm>
            <a:off x="1902425" y="2872259"/>
            <a:ext cx="457200" cy="0"/>
          </a:xfrm>
          <a:prstGeom prst="line">
            <a:avLst/>
          </a:prstGeom>
          <a:noFill/>
          <a:ln w="38100">
            <a:solidFill>
              <a:srgbClr val="EE8A1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2926989" y="1286205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910765" y="1322257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160934" y="2620698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EE8A1C"/>
                </a:solidFill>
              </a:rPr>
              <a:t>(t</a:t>
            </a:r>
            <a:r>
              <a:rPr lang="fr-FR" sz="2600" b="0" baseline="-25000" dirty="0" smtClean="0">
                <a:solidFill>
                  <a:srgbClr val="EE8A1C"/>
                </a:solidFill>
              </a:rPr>
              <a:t>1</a:t>
            </a:r>
            <a:r>
              <a:rPr lang="fr-FR" sz="2600" b="0" dirty="0" smtClean="0">
                <a:solidFill>
                  <a:srgbClr val="EE8A1C"/>
                </a:solidFill>
              </a:rPr>
              <a:t>)</a:t>
            </a:r>
            <a:endParaRPr lang="fr-FR" sz="2600" b="0" dirty="0">
              <a:solidFill>
                <a:srgbClr val="EE8A1C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847582" y="4177003"/>
            <a:ext cx="432048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982670" y="4179697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833342" y="1988840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(t</a:t>
            </a:r>
            <a:r>
              <a:rPr lang="fr-FR" sz="2600" b="0" baseline="-25000" dirty="0" smtClean="0">
                <a:solidFill>
                  <a:schemeClr val="tx1"/>
                </a:solidFill>
              </a:rPr>
              <a:t>2</a:t>
            </a:r>
            <a:r>
              <a:rPr lang="fr-FR" sz="2600" b="0" dirty="0" smtClean="0">
                <a:solidFill>
                  <a:schemeClr val="tx1"/>
                </a:solidFill>
              </a:rPr>
              <a:t>)</a:t>
            </a:r>
            <a:endParaRPr lang="fr-FR" sz="2600" b="0" dirty="0">
              <a:solidFill>
                <a:schemeClr val="tx1"/>
              </a:solidFill>
            </a:endParaRPr>
          </a:p>
        </p:txBody>
      </p:sp>
      <p:grpSp>
        <p:nvGrpSpPr>
          <p:cNvPr id="34" name="Groupe 33"/>
          <p:cNvGrpSpPr/>
          <p:nvPr/>
        </p:nvGrpSpPr>
        <p:grpSpPr>
          <a:xfrm>
            <a:off x="5318770" y="2595251"/>
            <a:ext cx="914400" cy="914400"/>
            <a:chOff x="1738417" y="4005064"/>
            <a:chExt cx="914400" cy="914400"/>
          </a:xfrm>
        </p:grpSpPr>
        <p:sp>
          <p:nvSpPr>
            <p:cNvPr id="35" name="Rectangle 15"/>
            <p:cNvSpPr>
              <a:spLocks noChangeArrowheads="1"/>
            </p:cNvSpPr>
            <p:nvPr/>
          </p:nvSpPr>
          <p:spPr bwMode="auto">
            <a:xfrm>
              <a:off x="1738417" y="4005064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6" name="Text Box 16"/>
            <p:cNvSpPr txBox="1">
              <a:spLocks noChangeArrowheads="1"/>
            </p:cNvSpPr>
            <p:nvPr/>
          </p:nvSpPr>
          <p:spPr bwMode="auto">
            <a:xfrm>
              <a:off x="1993781" y="4172545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3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Rectangle 13"/>
          <p:cNvSpPr>
            <a:spLocks noChangeArrowheads="1"/>
          </p:cNvSpPr>
          <p:nvPr/>
        </p:nvSpPr>
        <p:spPr bwMode="auto">
          <a:xfrm>
            <a:off x="5318770" y="1029580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5623570" y="1090737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sz="3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5590475" y="2954919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4833342" y="1988840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EE8A1C"/>
                </a:solidFill>
              </a:rPr>
              <a:t>(t</a:t>
            </a:r>
            <a:r>
              <a:rPr lang="fr-FR" sz="2600" b="0" baseline="-25000" dirty="0" smtClean="0">
                <a:solidFill>
                  <a:srgbClr val="EE8A1C"/>
                </a:solidFill>
              </a:rPr>
              <a:t>2</a:t>
            </a:r>
            <a:r>
              <a:rPr lang="fr-FR" sz="2600" b="0" dirty="0" smtClean="0">
                <a:solidFill>
                  <a:srgbClr val="EE8A1C"/>
                </a:solidFill>
              </a:rPr>
              <a:t>)</a:t>
            </a:r>
            <a:endParaRPr lang="fr-FR" sz="2600" b="0" dirty="0">
              <a:solidFill>
                <a:srgbClr val="EE8A1C"/>
              </a:solidFill>
            </a:endParaRPr>
          </a:p>
        </p:txBody>
      </p:sp>
      <p:cxnSp>
        <p:nvCxnSpPr>
          <p:cNvPr id="47" name="Connecteur droit 46"/>
          <p:cNvCxnSpPr/>
          <p:nvPr/>
        </p:nvCxnSpPr>
        <p:spPr bwMode="auto">
          <a:xfrm>
            <a:off x="5799125" y="1943980"/>
            <a:ext cx="0" cy="6512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ZoneTexte 48"/>
          <p:cNvSpPr txBox="1"/>
          <p:nvPr/>
        </p:nvSpPr>
        <p:spPr>
          <a:xfrm>
            <a:off x="5582304" y="1342813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cxnSp>
        <p:nvCxnSpPr>
          <p:cNvPr id="51" name="Connecteur droit 50"/>
          <p:cNvCxnSpPr/>
          <p:nvPr/>
        </p:nvCxnSpPr>
        <p:spPr bwMode="auto">
          <a:xfrm>
            <a:off x="5574134" y="2276872"/>
            <a:ext cx="438026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ZoneTexte 51"/>
          <p:cNvSpPr txBox="1"/>
          <p:nvPr/>
        </p:nvSpPr>
        <p:spPr>
          <a:xfrm>
            <a:off x="5890310" y="1988840"/>
            <a:ext cx="11299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EE8A1C"/>
                </a:solidFill>
              </a:rPr>
              <a:t>a. X2</a:t>
            </a:r>
            <a:endParaRPr lang="fr-FR" sz="2600" b="0" dirty="0">
              <a:solidFill>
                <a:srgbClr val="EE8A1C"/>
              </a:solidFill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849566" y="1988840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(t</a:t>
            </a:r>
            <a:r>
              <a:rPr lang="fr-FR" sz="2600" b="0" baseline="-25000" dirty="0" smtClean="0">
                <a:solidFill>
                  <a:schemeClr val="tx1"/>
                </a:solidFill>
              </a:rPr>
              <a:t>3</a:t>
            </a:r>
            <a:r>
              <a:rPr lang="fr-FR" sz="2600" b="0" dirty="0" smtClean="0">
                <a:solidFill>
                  <a:schemeClr val="tx1"/>
                </a:solidFill>
              </a:rPr>
              <a:t>)</a:t>
            </a:r>
            <a:endParaRPr lang="fr-FR" sz="2600" b="0" dirty="0">
              <a:solidFill>
                <a:schemeClr val="tx1"/>
              </a:solidFill>
            </a:endParaRPr>
          </a:p>
        </p:txBody>
      </p:sp>
      <p:grpSp>
        <p:nvGrpSpPr>
          <p:cNvPr id="68" name="Groupe 67"/>
          <p:cNvGrpSpPr/>
          <p:nvPr/>
        </p:nvGrpSpPr>
        <p:grpSpPr>
          <a:xfrm>
            <a:off x="7472010" y="2595251"/>
            <a:ext cx="914400" cy="914400"/>
            <a:chOff x="1738417" y="4005064"/>
            <a:chExt cx="914400" cy="914400"/>
          </a:xfrm>
        </p:grpSpPr>
        <p:sp>
          <p:nvSpPr>
            <p:cNvPr id="77" name="Rectangle 15"/>
            <p:cNvSpPr>
              <a:spLocks noChangeArrowheads="1"/>
            </p:cNvSpPr>
            <p:nvPr/>
          </p:nvSpPr>
          <p:spPr bwMode="auto">
            <a:xfrm>
              <a:off x="1738417" y="4005064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8" name="Text Box 16"/>
            <p:cNvSpPr txBox="1">
              <a:spLocks noChangeArrowheads="1"/>
            </p:cNvSpPr>
            <p:nvPr/>
          </p:nvSpPr>
          <p:spPr bwMode="auto">
            <a:xfrm>
              <a:off x="1993781" y="4172545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4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69" name="Rectangle 13"/>
          <p:cNvSpPr>
            <a:spLocks noChangeArrowheads="1"/>
          </p:cNvSpPr>
          <p:nvPr/>
        </p:nvSpPr>
        <p:spPr bwMode="auto">
          <a:xfrm>
            <a:off x="7472010" y="1029580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0" name="Text Box 14"/>
          <p:cNvSpPr txBox="1">
            <a:spLocks noChangeArrowheads="1"/>
          </p:cNvSpPr>
          <p:nvPr/>
        </p:nvSpPr>
        <p:spPr bwMode="auto">
          <a:xfrm>
            <a:off x="7776810" y="1090737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sz="3200" dirty="0" smtClean="0">
                <a:solidFill>
                  <a:schemeClr val="tx1"/>
                </a:solidFill>
              </a:rPr>
              <a:t>2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7740352" y="2924944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6849566" y="1988840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EE8A1C"/>
                </a:solidFill>
              </a:rPr>
              <a:t>(t</a:t>
            </a:r>
            <a:r>
              <a:rPr lang="fr-FR" sz="2600" b="0" baseline="-25000" dirty="0" smtClean="0">
                <a:solidFill>
                  <a:srgbClr val="EE8A1C"/>
                </a:solidFill>
              </a:rPr>
              <a:t>3</a:t>
            </a:r>
            <a:r>
              <a:rPr lang="fr-FR" sz="2600" b="0" dirty="0" smtClean="0">
                <a:solidFill>
                  <a:srgbClr val="EE8A1C"/>
                </a:solidFill>
              </a:rPr>
              <a:t>)</a:t>
            </a:r>
            <a:endParaRPr lang="fr-FR" sz="2600" b="0" dirty="0">
              <a:solidFill>
                <a:srgbClr val="EE8A1C"/>
              </a:solidFill>
            </a:endParaRPr>
          </a:p>
        </p:txBody>
      </p:sp>
      <p:cxnSp>
        <p:nvCxnSpPr>
          <p:cNvPr id="73" name="Connecteur droit 72"/>
          <p:cNvCxnSpPr/>
          <p:nvPr/>
        </p:nvCxnSpPr>
        <p:spPr bwMode="auto">
          <a:xfrm>
            <a:off x="7911239" y="1943980"/>
            <a:ext cx="0" cy="651271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ZoneTexte 73"/>
          <p:cNvSpPr txBox="1"/>
          <p:nvPr/>
        </p:nvSpPr>
        <p:spPr>
          <a:xfrm>
            <a:off x="7743715" y="1342813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8028384" y="1988840"/>
            <a:ext cx="11299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EE8A1C"/>
                </a:solidFill>
              </a:rPr>
              <a:t>a. X1</a:t>
            </a:r>
            <a:endParaRPr lang="fr-FR" sz="2600" b="0" dirty="0">
              <a:solidFill>
                <a:srgbClr val="EE8A1C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35497" y="5007659"/>
            <a:ext cx="23703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 smtClean="0">
                <a:solidFill>
                  <a:schemeClr val="tx1"/>
                </a:solidFill>
              </a:rPr>
              <a:t>Règle 2</a:t>
            </a:r>
            <a:endParaRPr lang="fr-FR" sz="3000" dirty="0">
              <a:solidFill>
                <a:schemeClr val="tx1"/>
              </a:solidFill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35496" y="5199801"/>
            <a:ext cx="46938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b="0" dirty="0">
                <a:solidFill>
                  <a:schemeClr val="tx1"/>
                </a:solidFill>
              </a:rPr>
              <a:t>Les séquences </a:t>
            </a:r>
            <a:r>
              <a:rPr lang="fr-FR" sz="2200" dirty="0">
                <a:solidFill>
                  <a:schemeClr val="tx1"/>
                </a:solidFill>
              </a:rPr>
              <a:t>1, 3 </a:t>
            </a:r>
            <a:r>
              <a:rPr lang="fr-FR" sz="2200" b="0" dirty="0">
                <a:solidFill>
                  <a:schemeClr val="tx1"/>
                </a:solidFill>
              </a:rPr>
              <a:t>et </a:t>
            </a:r>
            <a:r>
              <a:rPr lang="fr-FR" sz="2200" dirty="0">
                <a:solidFill>
                  <a:schemeClr val="tx1"/>
                </a:solidFill>
              </a:rPr>
              <a:t>2, 4 </a:t>
            </a:r>
            <a:r>
              <a:rPr lang="fr-FR" sz="2200" b="0" dirty="0">
                <a:solidFill>
                  <a:schemeClr val="tx1"/>
                </a:solidFill>
              </a:rPr>
              <a:t>sont des séquences parallèles synchronisées par la </a:t>
            </a:r>
            <a:r>
              <a:rPr lang="fr-FR" sz="2200" dirty="0">
                <a:solidFill>
                  <a:schemeClr val="tx1"/>
                </a:solidFill>
              </a:rPr>
              <a:t>structure du grafcet.</a:t>
            </a:r>
          </a:p>
        </p:txBody>
      </p:sp>
      <p:sp>
        <p:nvSpPr>
          <p:cNvPr id="83" name="ZoneTexte 82"/>
          <p:cNvSpPr txBox="1"/>
          <p:nvPr/>
        </p:nvSpPr>
        <p:spPr>
          <a:xfrm>
            <a:off x="35497" y="5007659"/>
            <a:ext cx="23703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 smtClean="0">
                <a:solidFill>
                  <a:schemeClr val="tx1"/>
                </a:solidFill>
              </a:rPr>
              <a:t>Règle 3</a:t>
            </a:r>
            <a:endParaRPr lang="fr-FR" sz="3000" dirty="0">
              <a:solidFill>
                <a:schemeClr val="tx1"/>
              </a:solidFill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260632" y="5191889"/>
            <a:ext cx="46938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b="0" dirty="0" smtClean="0">
                <a:solidFill>
                  <a:schemeClr val="tx1"/>
                </a:solidFill>
              </a:rPr>
              <a:t>C’est un </a:t>
            </a:r>
            <a:r>
              <a:rPr lang="fr-FR" sz="2200" dirty="0" smtClean="0">
                <a:solidFill>
                  <a:srgbClr val="EE8A1C"/>
                </a:solidFill>
              </a:rPr>
              <a:t>parallélisme structural.</a:t>
            </a:r>
            <a:endParaRPr lang="fr-FR" sz="2200" dirty="0">
              <a:solidFill>
                <a:srgbClr val="EE8A1C"/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4788024" y="5191889"/>
            <a:ext cx="46938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b="0" dirty="0" smtClean="0">
                <a:solidFill>
                  <a:schemeClr val="tx1"/>
                </a:solidFill>
              </a:rPr>
              <a:t>C’est un </a:t>
            </a:r>
            <a:r>
              <a:rPr lang="fr-FR" sz="2200" dirty="0" smtClean="0">
                <a:solidFill>
                  <a:srgbClr val="EE8A1C"/>
                </a:solidFill>
              </a:rPr>
              <a:t>parallélisme interprété.</a:t>
            </a:r>
            <a:endParaRPr lang="fr-FR" sz="2200" dirty="0">
              <a:solidFill>
                <a:srgbClr val="EE8A1C"/>
              </a:solidFill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4486647" y="3933056"/>
            <a:ext cx="46938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b="0" dirty="0">
                <a:solidFill>
                  <a:schemeClr val="tx1"/>
                </a:solidFill>
              </a:rPr>
              <a:t>Les séquences </a:t>
            </a:r>
            <a:r>
              <a:rPr lang="fr-FR" sz="2200" dirty="0">
                <a:solidFill>
                  <a:schemeClr val="tx1"/>
                </a:solidFill>
              </a:rPr>
              <a:t>1, 3 </a:t>
            </a:r>
            <a:r>
              <a:rPr lang="fr-FR" sz="2200" b="0" dirty="0">
                <a:solidFill>
                  <a:schemeClr val="tx1"/>
                </a:solidFill>
              </a:rPr>
              <a:t>et </a:t>
            </a:r>
            <a:r>
              <a:rPr lang="fr-FR" sz="2200" dirty="0">
                <a:solidFill>
                  <a:schemeClr val="tx1"/>
                </a:solidFill>
              </a:rPr>
              <a:t>2, 4 </a:t>
            </a:r>
            <a:r>
              <a:rPr lang="fr-FR" sz="2200" b="0" dirty="0">
                <a:solidFill>
                  <a:schemeClr val="tx1"/>
                </a:solidFill>
              </a:rPr>
              <a:t>sont des séquences parallèles synchronisées par </a:t>
            </a:r>
            <a:r>
              <a:rPr lang="fr-FR" sz="2200" dirty="0" smtClean="0">
                <a:solidFill>
                  <a:schemeClr val="tx1"/>
                </a:solidFill>
              </a:rPr>
              <a:t>l’interprétation du grafcet (réceptivité).</a:t>
            </a:r>
            <a:endParaRPr lang="fr-FR" sz="2200" dirty="0">
              <a:solidFill>
                <a:schemeClr val="tx1"/>
              </a:solidFill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5220072" y="4106724"/>
            <a:ext cx="23703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 smtClean="0">
                <a:solidFill>
                  <a:schemeClr val="tx1"/>
                </a:solidFill>
              </a:rPr>
              <a:t>Règle 2</a:t>
            </a:r>
            <a:endParaRPr lang="fr-FR" sz="3000" dirty="0">
              <a:solidFill>
                <a:schemeClr val="tx1"/>
              </a:solidFill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5220072" y="4106724"/>
            <a:ext cx="23703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 smtClean="0">
                <a:solidFill>
                  <a:schemeClr val="tx1"/>
                </a:solidFill>
              </a:rPr>
              <a:t>Règle 3</a:t>
            </a:r>
            <a:endParaRPr lang="fr-FR" sz="3000" dirty="0">
              <a:solidFill>
                <a:schemeClr val="tx1"/>
              </a:solidFill>
            </a:endParaRPr>
          </a:p>
        </p:txBody>
      </p:sp>
      <p:cxnSp>
        <p:nvCxnSpPr>
          <p:cNvPr id="97" name="Connecteur droit 96"/>
          <p:cNvCxnSpPr/>
          <p:nvPr/>
        </p:nvCxnSpPr>
        <p:spPr bwMode="auto">
          <a:xfrm>
            <a:off x="5574134" y="2276872"/>
            <a:ext cx="438026" cy="0"/>
          </a:xfrm>
          <a:prstGeom prst="line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Connecteur droit 97"/>
          <p:cNvCxnSpPr/>
          <p:nvPr/>
        </p:nvCxnSpPr>
        <p:spPr bwMode="auto">
          <a:xfrm>
            <a:off x="7690510" y="2276872"/>
            <a:ext cx="438026" cy="0"/>
          </a:xfrm>
          <a:prstGeom prst="line">
            <a:avLst/>
          </a:prstGeom>
          <a:noFill/>
          <a:ln w="28575" cap="flat" cmpd="sng" algn="ctr">
            <a:solidFill>
              <a:srgbClr val="EE8A1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Connecteur droit 98"/>
          <p:cNvCxnSpPr/>
          <p:nvPr/>
        </p:nvCxnSpPr>
        <p:spPr bwMode="auto">
          <a:xfrm>
            <a:off x="7668344" y="2276872"/>
            <a:ext cx="438026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ZoneTexte 99"/>
          <p:cNvSpPr txBox="1"/>
          <p:nvPr/>
        </p:nvSpPr>
        <p:spPr>
          <a:xfrm>
            <a:off x="5890310" y="1988840"/>
            <a:ext cx="11299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a. </a:t>
            </a:r>
            <a:r>
              <a:rPr lang="fr-FR" sz="2600" b="0" dirty="0" smtClean="0">
                <a:solidFill>
                  <a:srgbClr val="EE8A1C"/>
                </a:solidFill>
              </a:rPr>
              <a:t>X2</a:t>
            </a:r>
            <a:endParaRPr lang="fr-FR" sz="2600" b="0" dirty="0">
              <a:solidFill>
                <a:srgbClr val="EE8A1C"/>
              </a:solidFill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8028384" y="1988840"/>
            <a:ext cx="11299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a. </a:t>
            </a:r>
            <a:r>
              <a:rPr lang="fr-FR" sz="2600" b="0" dirty="0" smtClean="0">
                <a:solidFill>
                  <a:srgbClr val="EE8A1C"/>
                </a:solidFill>
              </a:rPr>
              <a:t>X1</a:t>
            </a:r>
            <a:endParaRPr lang="fr-FR" sz="2600" b="0" dirty="0">
              <a:solidFill>
                <a:srgbClr val="EE8A1C"/>
              </a:solidFill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8028384" y="1988840"/>
            <a:ext cx="11299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a. X1</a:t>
            </a:r>
            <a:endParaRPr lang="fr-FR" sz="2600" b="0" dirty="0">
              <a:solidFill>
                <a:schemeClr val="tx1"/>
              </a:solidFill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5890310" y="1988840"/>
            <a:ext cx="11299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a. X2</a:t>
            </a:r>
            <a:endParaRPr lang="fr-FR" sz="2600" b="0" dirty="0">
              <a:solidFill>
                <a:schemeClr val="tx1"/>
              </a:solidFill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7203259" y="4106724"/>
            <a:ext cx="11851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>
                <a:solidFill>
                  <a:srgbClr val="EE8A1C"/>
                </a:solidFill>
              </a:rPr>
              <a:t>a</a:t>
            </a:r>
            <a:r>
              <a:rPr lang="fr-FR" sz="3000" dirty="0" smtClean="0">
                <a:solidFill>
                  <a:srgbClr val="EE8A1C"/>
                </a:solidFill>
              </a:rPr>
              <a:t> = 1</a:t>
            </a:r>
            <a:endParaRPr lang="fr-FR" sz="3000" dirty="0">
              <a:solidFill>
                <a:srgbClr val="EE8A1C"/>
              </a:solidFill>
            </a:endParaRPr>
          </a:p>
        </p:txBody>
      </p:sp>
      <p:sp>
        <p:nvSpPr>
          <p:cNvPr id="79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75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500" dirty="0" smtClean="0">
                <a:ea typeface="Segoe UI" panose="020B0502040204020203" pitchFamily="34" charset="0"/>
              </a:rPr>
              <a:t> </a:t>
            </a:r>
            <a:r>
              <a:rPr lang="fr-FR" sz="3500" b="1" dirty="0" smtClean="0">
                <a:ea typeface="Segoe UI" panose="020B0502040204020203" pitchFamily="34" charset="0"/>
              </a:rPr>
              <a:t>Règle 4</a:t>
            </a: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35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08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 animBg="1"/>
      <p:bldP spid="28" grpId="0"/>
      <p:bldP spid="29" grpId="0"/>
      <p:bldP spid="30" grpId="0"/>
      <p:bldP spid="31" grpId="0"/>
      <p:bldP spid="31" grpId="1"/>
      <p:bldP spid="32" grpId="0"/>
      <p:bldP spid="32" grpId="1"/>
      <p:bldP spid="33" grpId="0"/>
      <p:bldP spid="33" grpId="1"/>
      <p:bldP spid="42" grpId="0"/>
      <p:bldP spid="43" grpId="0"/>
      <p:bldP spid="43" grpId="1"/>
      <p:bldP spid="49" grpId="0"/>
      <p:bldP spid="49" grpId="1"/>
      <p:bldP spid="52" grpId="0"/>
      <p:bldP spid="67" grpId="0"/>
      <p:bldP spid="67" grpId="1"/>
      <p:bldP spid="71" grpId="0"/>
      <p:bldP spid="72" grpId="0"/>
      <p:bldP spid="72" grpId="1"/>
      <p:bldP spid="74" grpId="0"/>
      <p:bldP spid="74" grpId="1"/>
      <p:bldP spid="76" grpId="0"/>
      <p:bldP spid="80" grpId="0"/>
      <p:bldP spid="80" grpId="1"/>
      <p:bldP spid="82" grpId="0"/>
      <p:bldP spid="82" grpId="1"/>
      <p:bldP spid="83" grpId="0"/>
      <p:bldP spid="83" grpId="1"/>
      <p:bldP spid="85" grpId="0"/>
      <p:bldP spid="90" grpId="0"/>
      <p:bldP spid="92" grpId="0"/>
      <p:bldP spid="92" grpId="1"/>
      <p:bldP spid="93" grpId="1"/>
      <p:bldP spid="93" grpId="2"/>
      <p:bldP spid="94" grpId="0"/>
      <p:bldP spid="94" grpId="1"/>
      <p:bldP spid="100" grpId="0"/>
      <p:bldP spid="100" grpId="1"/>
      <p:bldP spid="101" grpId="0"/>
      <p:bldP spid="101" grpId="1"/>
      <p:bldP spid="102" grpId="0"/>
      <p:bldP spid="102" grpId="1" build="allAtOnce"/>
      <p:bldP spid="103" grpId="0"/>
      <p:bldP spid="103" grpId="1"/>
      <p:bldP spid="104" grpId="0"/>
      <p:bldP spid="10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1340768"/>
            <a:ext cx="86409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Conclusion </a:t>
            </a:r>
            <a:r>
              <a:rPr lang="fr-FR" sz="32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algn="just"/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RÈGLE 4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permet l’équivalence entre les deux solutions et permet de décomposer un grafcet complexe en plusieurs grafcets de structures simplifiées. </a:t>
            </a:r>
            <a:endParaRPr lang="fr-FR" sz="2400" b="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fr-FR" sz="24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synchronisation des différents grafcets est alors réalisée uniquement par les 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variables d’étapes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algn="just"/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 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principe sera utilisé par la suite dans les </a:t>
            </a:r>
            <a:r>
              <a:rPr lang="fr-FR" sz="2400" u="sng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structures hiérarchisées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 grafcets.</a:t>
            </a:r>
          </a:p>
          <a:p>
            <a:pPr algn="just"/>
            <a:endParaRPr lang="fr-FR" sz="24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500" dirty="0" smtClean="0">
                <a:ea typeface="Segoe UI" panose="020B0502040204020203" pitchFamily="34" charset="0"/>
              </a:rPr>
              <a:t> </a:t>
            </a:r>
            <a:r>
              <a:rPr lang="fr-FR" sz="3500" b="1" dirty="0" smtClean="0">
                <a:ea typeface="Segoe UI" panose="020B0502040204020203" pitchFamily="34" charset="0"/>
              </a:rPr>
              <a:t>Règle 4</a:t>
            </a: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35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50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500" dirty="0" smtClean="0">
                <a:ea typeface="Segoe UI" panose="020B0502040204020203" pitchFamily="34" charset="0"/>
              </a:rPr>
              <a:t> </a:t>
            </a:r>
            <a:r>
              <a:rPr lang="fr-FR" sz="3500" b="1" dirty="0" smtClean="0">
                <a:ea typeface="Segoe UI" panose="020B0502040204020203" pitchFamily="34" charset="0"/>
              </a:rPr>
              <a:t>Règle 5</a:t>
            </a: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3500" dirty="0" smtClean="0">
              <a:ea typeface="Segoe UI" panose="020B0502040204020203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5536" y="2132856"/>
            <a:ext cx="8620358" cy="2985433"/>
          </a:xfrm>
          <a:prstGeom prst="rect">
            <a:avLst/>
          </a:prstGeom>
          <a:noFill/>
          <a:ln w="88900" cmpd="dbl">
            <a:solidFill>
              <a:srgbClr val="96D4E5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5000"/>
              </a:spcBef>
            </a:pPr>
            <a:endParaRPr lang="fr-FR" sz="120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spcBef>
                <a:spcPts val="0"/>
              </a:spcBef>
            </a:pPr>
            <a:r>
              <a:rPr lang="fr-FR" sz="32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Règle 5 :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ACTIVATION 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ET DESACTIVATION SIMULTANEE D’UNE ETAPE</a:t>
            </a:r>
          </a:p>
          <a:p>
            <a:pPr marL="144000" algn="just"/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 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même étape est simultanément activée et désactivée 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alors elle reste 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active.</a:t>
            </a:r>
          </a:p>
          <a:p>
            <a:pPr marL="144000" algn="just"/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priorité est donnée à </a:t>
            </a:r>
            <a:r>
              <a:rPr lang="fr-FR" sz="2400" b="0" u="sng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l’activation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de l’étape.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803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7"/>
          <p:cNvSpPr>
            <a:spLocks noChangeShapeType="1"/>
          </p:cNvSpPr>
          <p:nvPr/>
        </p:nvSpPr>
        <p:spPr bwMode="auto">
          <a:xfrm flipV="1">
            <a:off x="4436665" y="4105459"/>
            <a:ext cx="7540" cy="73802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211835" y="447447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436199" y="4222909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(t1)</a:t>
            </a:r>
            <a:endParaRPr lang="fr-FR" sz="2600" b="0" dirty="0">
              <a:solidFill>
                <a:schemeClr val="tx1"/>
              </a:solidFill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2932143" y="5419546"/>
            <a:ext cx="914400" cy="914400"/>
            <a:chOff x="1738417" y="4005064"/>
            <a:chExt cx="914400" cy="914400"/>
          </a:xfrm>
        </p:grpSpPr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1738417" y="4005064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1993781" y="4172545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3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Connecteur droit 8"/>
          <p:cNvCxnSpPr/>
          <p:nvPr/>
        </p:nvCxnSpPr>
        <p:spPr bwMode="auto">
          <a:xfrm>
            <a:off x="2965041" y="4105459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2932143" y="2658616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3236943" y="2672392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sz="3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5010584" y="2611234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5265948" y="2672392"/>
            <a:ext cx="3317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32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4" name="Connecteur droit 13"/>
          <p:cNvCxnSpPr/>
          <p:nvPr/>
        </p:nvCxnSpPr>
        <p:spPr bwMode="auto">
          <a:xfrm>
            <a:off x="2965041" y="3992573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Connecteur droit 14"/>
          <p:cNvCxnSpPr/>
          <p:nvPr/>
        </p:nvCxnSpPr>
        <p:spPr bwMode="auto">
          <a:xfrm>
            <a:off x="5491851" y="3525634"/>
            <a:ext cx="0" cy="46693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Connecteur droit 15"/>
          <p:cNvCxnSpPr/>
          <p:nvPr/>
        </p:nvCxnSpPr>
        <p:spPr bwMode="auto">
          <a:xfrm flipH="1" flipV="1">
            <a:off x="2965041" y="4959203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Connecteur droit 16"/>
          <p:cNvCxnSpPr/>
          <p:nvPr/>
        </p:nvCxnSpPr>
        <p:spPr bwMode="auto">
          <a:xfrm flipH="1" flipV="1">
            <a:off x="2965041" y="4846317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onnecteur droit 18"/>
          <p:cNvCxnSpPr/>
          <p:nvPr/>
        </p:nvCxnSpPr>
        <p:spPr bwMode="auto">
          <a:xfrm flipH="1" flipV="1">
            <a:off x="5467784" y="4942022"/>
            <a:ext cx="0" cy="466936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Connecteur droit 19"/>
          <p:cNvCxnSpPr/>
          <p:nvPr/>
        </p:nvCxnSpPr>
        <p:spPr bwMode="auto">
          <a:xfrm flipH="1" flipV="1">
            <a:off x="3365276" y="4942023"/>
            <a:ext cx="0" cy="46693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ZoneTexte 23"/>
          <p:cNvSpPr txBox="1"/>
          <p:nvPr/>
        </p:nvSpPr>
        <p:spPr>
          <a:xfrm>
            <a:off x="4444311" y="4197462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a</a:t>
            </a:r>
            <a:endParaRPr lang="fr-FR" sz="2600" b="0" dirty="0">
              <a:solidFill>
                <a:schemeClr val="tx1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444311" y="4197462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FF9900"/>
                </a:solidFill>
              </a:rPr>
              <a:t>a</a:t>
            </a:r>
            <a:endParaRPr lang="fr-FR" sz="2600" b="0" dirty="0">
              <a:solidFill>
                <a:srgbClr val="FF9900"/>
              </a:solidFill>
            </a:endParaRPr>
          </a:p>
        </p:txBody>
      </p:sp>
      <p:cxnSp>
        <p:nvCxnSpPr>
          <p:cNvPr id="26" name="Connecteur droit 25"/>
          <p:cNvCxnSpPr/>
          <p:nvPr/>
        </p:nvCxnSpPr>
        <p:spPr bwMode="auto">
          <a:xfrm>
            <a:off x="3436199" y="3561404"/>
            <a:ext cx="0" cy="44366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Line 9"/>
          <p:cNvSpPr>
            <a:spLocks noChangeShapeType="1"/>
          </p:cNvSpPr>
          <p:nvPr/>
        </p:nvSpPr>
        <p:spPr bwMode="auto">
          <a:xfrm>
            <a:off x="4211835" y="4474470"/>
            <a:ext cx="4572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5236399" y="2888416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173319" y="2924468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436199" y="4222909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FF9900"/>
                </a:solidFill>
              </a:rPr>
              <a:t>(t1)</a:t>
            </a:r>
            <a:endParaRPr lang="fr-FR" sz="2600" b="0" dirty="0">
              <a:solidFill>
                <a:srgbClr val="FF9900"/>
              </a:solidFill>
            </a:endParaRPr>
          </a:p>
        </p:txBody>
      </p:sp>
      <p:cxnSp>
        <p:nvCxnSpPr>
          <p:cNvPr id="33" name="Connecteur en angle 32"/>
          <p:cNvCxnSpPr/>
          <p:nvPr/>
        </p:nvCxnSpPr>
        <p:spPr bwMode="auto">
          <a:xfrm rot="5400000" flipH="1" flipV="1">
            <a:off x="4076601" y="4002418"/>
            <a:ext cx="2797727" cy="15361"/>
          </a:xfrm>
          <a:prstGeom prst="bentConnector5">
            <a:avLst>
              <a:gd name="adj1" fmla="val -8682"/>
              <a:gd name="adj2" fmla="val 7743858"/>
              <a:gd name="adj3" fmla="val 10817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Connecteur droit avec flèche 36"/>
          <p:cNvCxnSpPr/>
          <p:nvPr/>
        </p:nvCxnSpPr>
        <p:spPr bwMode="auto">
          <a:xfrm flipV="1">
            <a:off x="6660232" y="3969295"/>
            <a:ext cx="0" cy="697275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9" name="Tableau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077614"/>
              </p:ext>
            </p:extLst>
          </p:nvPr>
        </p:nvGraphicFramePr>
        <p:xfrm>
          <a:off x="1043608" y="1192778"/>
          <a:ext cx="7378408" cy="914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24000"/>
                <a:gridCol w="2196000"/>
                <a:gridCol w="1126228"/>
                <a:gridCol w="1416090"/>
                <a:gridCol w="14160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S1</a:t>
                      </a:r>
                      <a:endParaRPr lang="fr-FR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  <a:sym typeface="Symbol"/>
                        </a:rPr>
                        <a:t></a:t>
                      </a:r>
                      <a:r>
                        <a:rPr lang="fr-FR" sz="2400" baseline="-25000" dirty="0" smtClean="0">
                          <a:solidFill>
                            <a:schemeClr val="tx1"/>
                          </a:solidFill>
                          <a:sym typeface="Symbol"/>
                        </a:rPr>
                        <a:t>entrée</a:t>
                      </a:r>
                      <a:endParaRPr lang="fr-FR" sz="240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S2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1, </a:t>
                      </a:r>
                      <a:r>
                        <a:rPr lang="fr-FR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" name="ZoneTexte 39"/>
          <p:cNvSpPr txBox="1"/>
          <p:nvPr/>
        </p:nvSpPr>
        <p:spPr>
          <a:xfrm>
            <a:off x="2236377" y="1603122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chemeClr val="tx1"/>
                </a:solidFill>
              </a:rPr>
              <a:t>a = 0  </a:t>
            </a:r>
            <a:r>
              <a:rPr lang="fr-FR" sz="2400" b="0" dirty="0" smtClean="0">
                <a:solidFill>
                  <a:schemeClr val="tx1"/>
                </a:solidFill>
                <a:sym typeface="Wingdings 3"/>
              </a:rPr>
              <a:t> </a:t>
            </a:r>
            <a:r>
              <a:rPr lang="fr-FR" sz="2400" b="0" dirty="0" smtClean="0">
                <a:solidFill>
                  <a:schemeClr val="tx1"/>
                </a:solidFill>
              </a:rPr>
              <a:t>a = 1</a:t>
            </a:r>
            <a:endParaRPr lang="fr-FR" sz="2400" b="0" dirty="0">
              <a:solidFill>
                <a:schemeClr val="tx1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4819391" y="1603122"/>
            <a:ext cx="544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chemeClr val="tx1"/>
                </a:solidFill>
              </a:rPr>
              <a:t>t1</a:t>
            </a:r>
            <a:endParaRPr lang="fr-FR" sz="2400" b="0" dirty="0">
              <a:solidFill>
                <a:schemeClr val="tx1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012160" y="1603122"/>
            <a:ext cx="544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chemeClr val="tx1"/>
                </a:solidFill>
              </a:rPr>
              <a:t>t1</a:t>
            </a:r>
            <a:endParaRPr lang="fr-FR" sz="2400" b="0" dirty="0">
              <a:solidFill>
                <a:schemeClr val="tx1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308304" y="1603122"/>
            <a:ext cx="823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1"/>
                </a:solidFill>
              </a:rPr>
              <a:t>2</a:t>
            </a:r>
            <a:r>
              <a:rPr lang="fr-FR" sz="2400" b="0" dirty="0" smtClean="0">
                <a:solidFill>
                  <a:schemeClr val="tx1"/>
                </a:solidFill>
              </a:rPr>
              <a:t>, </a:t>
            </a:r>
            <a:r>
              <a:rPr lang="fr-FR" sz="2400" b="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3173319" y="5735578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36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38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500" dirty="0" smtClean="0">
                <a:ea typeface="Segoe UI" panose="020B0502040204020203" pitchFamily="34" charset="0"/>
              </a:rPr>
              <a:t> </a:t>
            </a:r>
            <a:r>
              <a:rPr lang="fr-FR" sz="3500" b="1" dirty="0" smtClean="0">
                <a:ea typeface="Segoe UI" panose="020B0502040204020203" pitchFamily="34" charset="0"/>
              </a:rPr>
              <a:t>Règle 5</a:t>
            </a: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35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  <p:bldP spid="24" grpId="0"/>
      <p:bldP spid="24" grpId="1"/>
      <p:bldP spid="25" grpId="0"/>
      <p:bldP spid="25" grpId="1"/>
      <p:bldP spid="25" grpId="2"/>
      <p:bldP spid="25" grpId="3"/>
      <p:bldP spid="25" grpId="4"/>
      <p:bldP spid="27" grpId="0" animBg="1"/>
      <p:bldP spid="29" grpId="0"/>
      <p:bldP spid="30" grpId="0"/>
      <p:bldP spid="30" grpId="1"/>
      <p:bldP spid="30" grpId="2"/>
      <p:bldP spid="30" grpId="3"/>
      <p:bldP spid="30" grpId="4"/>
      <p:bldP spid="40" grpId="0"/>
      <p:bldP spid="41" grpId="0"/>
      <p:bldP spid="42" grpId="0"/>
      <p:bldP spid="43" grpId="0"/>
      <p:bldP spid="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67544" y="1124744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appelle 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transition source 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une transition non reliée à une étape amont. Par convention, cette transition est toujours validée.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67544" y="3956863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appelle 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transition puits 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une transition non reliée à une étape aval. Le franchissement de cette transition entraîne uniquement la désactivation de l’étape amont.</a:t>
            </a:r>
          </a:p>
        </p:txBody>
      </p:sp>
      <p:grpSp>
        <p:nvGrpSpPr>
          <p:cNvPr id="13" name="Groupe 12"/>
          <p:cNvGrpSpPr/>
          <p:nvPr/>
        </p:nvGrpSpPr>
        <p:grpSpPr>
          <a:xfrm>
            <a:off x="3280048" y="2348880"/>
            <a:ext cx="2160240" cy="1224136"/>
            <a:chOff x="2915816" y="2564904"/>
            <a:chExt cx="2160240" cy="1224136"/>
          </a:xfrm>
        </p:grpSpPr>
        <p:cxnSp>
          <p:nvCxnSpPr>
            <p:cNvPr id="8" name="Connecteur droit 7"/>
            <p:cNvCxnSpPr/>
            <p:nvPr/>
          </p:nvCxnSpPr>
          <p:spPr bwMode="auto">
            <a:xfrm flipV="1">
              <a:off x="3779912" y="3068960"/>
              <a:ext cx="0" cy="432048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Connecteur droit 9"/>
            <p:cNvCxnSpPr/>
            <p:nvPr/>
          </p:nvCxnSpPr>
          <p:spPr bwMode="auto">
            <a:xfrm>
              <a:off x="3419872" y="3068960"/>
              <a:ext cx="72008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ZoneTexte 10"/>
            <p:cNvSpPr txBox="1"/>
            <p:nvPr/>
          </p:nvSpPr>
          <p:spPr>
            <a:xfrm>
              <a:off x="4158014" y="2802994"/>
              <a:ext cx="73191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000" b="0" dirty="0" smtClean="0">
                  <a:solidFill>
                    <a:schemeClr val="tx1"/>
                  </a:solidFill>
                  <a:sym typeface="Symbol"/>
                </a:rPr>
                <a:t>a</a:t>
              </a:r>
              <a:endParaRPr lang="fr-FR" sz="3000" b="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915816" y="2564904"/>
              <a:ext cx="2160240" cy="1224136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3280048" y="5301208"/>
            <a:ext cx="2160240" cy="1224136"/>
            <a:chOff x="2915816" y="5061377"/>
            <a:chExt cx="2160240" cy="1224136"/>
          </a:xfrm>
        </p:grpSpPr>
        <p:grpSp>
          <p:nvGrpSpPr>
            <p:cNvPr id="19" name="Groupe 18"/>
            <p:cNvGrpSpPr/>
            <p:nvPr/>
          </p:nvGrpSpPr>
          <p:grpSpPr>
            <a:xfrm flipV="1">
              <a:off x="3419872" y="5565433"/>
              <a:ext cx="720080" cy="432048"/>
              <a:chOff x="3419872" y="5565433"/>
              <a:chExt cx="720080" cy="432048"/>
            </a:xfrm>
          </p:grpSpPr>
          <p:cxnSp>
            <p:nvCxnSpPr>
              <p:cNvPr id="15" name="Connecteur droit 14"/>
              <p:cNvCxnSpPr/>
              <p:nvPr/>
            </p:nvCxnSpPr>
            <p:spPr bwMode="auto">
              <a:xfrm flipV="1">
                <a:off x="3779912" y="5565433"/>
                <a:ext cx="0" cy="432048"/>
              </a:xfrm>
              <a:prstGeom prst="lin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" name="Connecteur droit 15"/>
              <p:cNvCxnSpPr/>
              <p:nvPr/>
            </p:nvCxnSpPr>
            <p:spPr bwMode="auto">
              <a:xfrm>
                <a:off x="3419872" y="5565433"/>
                <a:ext cx="720080" cy="0"/>
              </a:xfrm>
              <a:prstGeom prst="lin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7" name="ZoneTexte 16"/>
            <p:cNvSpPr txBox="1"/>
            <p:nvPr/>
          </p:nvSpPr>
          <p:spPr>
            <a:xfrm>
              <a:off x="4158014" y="5611306"/>
              <a:ext cx="73191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000" b="0" dirty="0" smtClean="0">
                  <a:solidFill>
                    <a:schemeClr val="tx1"/>
                  </a:solidFill>
                  <a:sym typeface="Symbol"/>
                </a:rPr>
                <a:t>b</a:t>
              </a:r>
              <a:endParaRPr lang="fr-FR" sz="3000" b="0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915816" y="5061377"/>
              <a:ext cx="2160240" cy="1224136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3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22" name="Espace réservé du contenu 4"/>
          <p:cNvSpPr txBox="1">
            <a:spLocks/>
          </p:cNvSpPr>
          <p:nvPr/>
        </p:nvSpPr>
        <p:spPr>
          <a:xfrm>
            <a:off x="2483769" y="-27384"/>
            <a:ext cx="6696744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200" dirty="0" smtClean="0">
                <a:ea typeface="Segoe UI" panose="020B0502040204020203" pitchFamily="34" charset="0"/>
              </a:rPr>
              <a:t> </a:t>
            </a:r>
            <a:r>
              <a:rPr lang="fr-FR" sz="3200" b="1" dirty="0" smtClean="0">
                <a:ea typeface="Segoe UI" panose="020B0502040204020203" pitchFamily="34" charset="0"/>
              </a:rPr>
              <a:t>Cas particuliers</a:t>
            </a:r>
            <a:endParaRPr lang="fr-FR" sz="2000" b="1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000" dirty="0">
                <a:ea typeface="Segoe UI" panose="020B0502040204020203" pitchFamily="34" charset="0"/>
              </a:rPr>
              <a:t> </a:t>
            </a:r>
            <a:r>
              <a:rPr lang="fr-FR" sz="2000" dirty="0" smtClean="0">
                <a:ea typeface="Segoe UI" panose="020B0502040204020203" pitchFamily="34" charset="0"/>
              </a:rPr>
              <a:t>transition source/ transition puits</a:t>
            </a: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24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97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67544" y="1196752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appelle 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étape source 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une étape non reliée à une transition amont. L’activation d’une étape source ne peut être obtenue que par initialisation ou par forçage.</a:t>
            </a:r>
          </a:p>
        </p:txBody>
      </p:sp>
      <p:grpSp>
        <p:nvGrpSpPr>
          <p:cNvPr id="27" name="Groupe 26"/>
          <p:cNvGrpSpPr/>
          <p:nvPr/>
        </p:nvGrpSpPr>
        <p:grpSpPr>
          <a:xfrm>
            <a:off x="3820108" y="2636912"/>
            <a:ext cx="792088" cy="1008112"/>
            <a:chOff x="3599892" y="2708920"/>
            <a:chExt cx="792088" cy="1008112"/>
          </a:xfrm>
        </p:grpSpPr>
        <p:sp>
          <p:nvSpPr>
            <p:cNvPr id="18" name="Rectangle 17"/>
            <p:cNvSpPr/>
            <p:nvPr/>
          </p:nvSpPr>
          <p:spPr bwMode="auto">
            <a:xfrm>
              <a:off x="3599892" y="2708920"/>
              <a:ext cx="792088" cy="792088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3</a:t>
              </a:r>
            </a:p>
          </p:txBody>
        </p:sp>
        <p:cxnSp>
          <p:nvCxnSpPr>
            <p:cNvPr id="23" name="Connecteur droit 22"/>
            <p:cNvCxnSpPr>
              <a:stCxn id="18" idx="2"/>
            </p:cNvCxnSpPr>
            <p:nvPr/>
          </p:nvCxnSpPr>
          <p:spPr bwMode="auto">
            <a:xfrm>
              <a:off x="3995936" y="3501008"/>
              <a:ext cx="0" cy="216024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8" name="Groupe 27"/>
          <p:cNvGrpSpPr/>
          <p:nvPr/>
        </p:nvGrpSpPr>
        <p:grpSpPr>
          <a:xfrm>
            <a:off x="467544" y="4005064"/>
            <a:ext cx="8568952" cy="2376264"/>
            <a:chOff x="247328" y="3861048"/>
            <a:chExt cx="8568952" cy="2376264"/>
          </a:xfrm>
        </p:grpSpPr>
        <p:sp>
          <p:nvSpPr>
            <p:cNvPr id="6" name="ZoneTexte 5"/>
            <p:cNvSpPr txBox="1"/>
            <p:nvPr/>
          </p:nvSpPr>
          <p:spPr>
            <a:xfrm>
              <a:off x="247328" y="3861048"/>
              <a:ext cx="856895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2400" b="0" dirty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On appelle </a:t>
              </a:r>
              <a:r>
                <a:rPr lang="fr-FR" sz="2400" dirty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étape puits </a:t>
              </a:r>
              <a:r>
                <a:rPr lang="fr-FR" sz="2400" b="0" dirty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une étape non reliée à une transition aval. La désactivation d’une étape puits ne peut être obtenue que par mise en situation vide de son grafcet ou par forçage à 0.</a:t>
              </a:r>
            </a:p>
          </p:txBody>
        </p:sp>
        <p:grpSp>
          <p:nvGrpSpPr>
            <p:cNvPr id="26" name="Groupe 25"/>
            <p:cNvGrpSpPr/>
            <p:nvPr/>
          </p:nvGrpSpPr>
          <p:grpSpPr>
            <a:xfrm>
              <a:off x="3599892" y="5229200"/>
              <a:ext cx="792088" cy="1008112"/>
              <a:chOff x="3739716" y="5229200"/>
              <a:chExt cx="792088" cy="1008112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3739716" y="5445224"/>
                <a:ext cx="792088" cy="792088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8</a:t>
                </a:r>
              </a:p>
            </p:txBody>
          </p:sp>
          <p:cxnSp>
            <p:nvCxnSpPr>
              <p:cNvPr id="25" name="Connecteur droit 24"/>
              <p:cNvCxnSpPr/>
              <p:nvPr/>
            </p:nvCxnSpPr>
            <p:spPr bwMode="auto">
              <a:xfrm>
                <a:off x="4121193" y="5229200"/>
                <a:ext cx="0" cy="216024"/>
              </a:xfrm>
              <a:prstGeom prst="lin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4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15" name="Espace réservé du contenu 4"/>
          <p:cNvSpPr txBox="1">
            <a:spLocks/>
          </p:cNvSpPr>
          <p:nvPr/>
        </p:nvSpPr>
        <p:spPr>
          <a:xfrm>
            <a:off x="2483769" y="-27384"/>
            <a:ext cx="6696744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200" dirty="0" smtClean="0">
                <a:ea typeface="Segoe UI" panose="020B0502040204020203" pitchFamily="34" charset="0"/>
              </a:rPr>
              <a:t> </a:t>
            </a:r>
            <a:r>
              <a:rPr lang="fr-FR" sz="3200" b="1" dirty="0" smtClean="0">
                <a:ea typeface="Segoe UI" panose="020B0502040204020203" pitchFamily="34" charset="0"/>
              </a:rPr>
              <a:t>Cas particuliers</a:t>
            </a:r>
            <a:endParaRPr lang="fr-FR" sz="2000" b="1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000" dirty="0">
                <a:ea typeface="Segoe UI" panose="020B0502040204020203" pitchFamily="34" charset="0"/>
              </a:rPr>
              <a:t> </a:t>
            </a:r>
            <a:r>
              <a:rPr lang="fr-FR" sz="2000" dirty="0" smtClean="0">
                <a:ea typeface="Segoe UI" panose="020B0502040204020203" pitchFamily="34" charset="0"/>
              </a:rPr>
              <a:t>étape source/ étape puits</a:t>
            </a: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24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31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54150" y="1340768"/>
            <a:ext cx="85823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 GRAFCET est un langage de description 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dynamique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du comportement d’une PC : la logique de commande des E/S varie en fonction des étapes actives du grafcet appelé aussi 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 situation du grafcet 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».</a:t>
            </a:r>
            <a:endParaRPr lang="fr-FR" sz="24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4150" y="3659540"/>
            <a:ext cx="85823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L’aspect dynamique est obtenue 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 faisant évoluer la situation stable de départ S</a:t>
            </a:r>
            <a:r>
              <a:rPr lang="fr-FR" sz="2400" baseline="-250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vers une deuxième situation stable S</a:t>
            </a:r>
            <a:r>
              <a:rPr lang="fr-FR" sz="2400" baseline="-250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à partir du changement d’état d’</a:t>
            </a:r>
            <a:r>
              <a:rPr lang="fr-FR" sz="24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une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variable 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d’entrée.</a:t>
            </a:r>
            <a:endParaRPr lang="fr-FR" sz="24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600" dirty="0" smtClean="0">
                <a:ea typeface="Segoe UI" panose="020B0502040204020203" pitchFamily="34" charset="0"/>
              </a:rPr>
              <a:t> </a:t>
            </a:r>
            <a:r>
              <a:rPr lang="fr-FR" sz="3600" b="1" dirty="0" smtClean="0">
                <a:ea typeface="Segoe UI" panose="020B0502040204020203" pitchFamily="34" charset="0"/>
              </a:rPr>
              <a:t>Introduction</a:t>
            </a: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36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27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 bwMode="auto">
          <a:xfrm>
            <a:off x="395536" y="4509120"/>
            <a:ext cx="4140568" cy="100811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fr-FR" sz="32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FR" sz="32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</a:t>
            </a:r>
            <a:r>
              <a:rPr lang="fr-FR" sz="3200" baseline="-250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 </a:t>
            </a:r>
            <a:r>
              <a:rPr lang="fr-FR" sz="3200" baseline="-250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stable</a:t>
            </a:r>
            <a:r>
              <a:rPr lang="fr-FR" sz="32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FR" sz="32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+ </a:t>
            </a:r>
            <a:r>
              <a:rPr lang="fr-FR" sz="32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Symbol"/>
              </a:rPr>
              <a:t></a:t>
            </a:r>
            <a:r>
              <a:rPr lang="fr-FR" sz="3200" baseline="-250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Symbol"/>
              </a:rPr>
              <a:t>entrée</a:t>
            </a:r>
            <a:endParaRPr lang="fr-FR" sz="3200" baseline="-250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5634064" y="4509120"/>
            <a:ext cx="3330424" cy="100811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32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</a:t>
            </a:r>
            <a:r>
              <a:rPr lang="fr-FR" sz="3200" baseline="-250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 stable</a:t>
            </a:r>
            <a:endParaRPr lang="fr-FR" sz="3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619672" y="3606115"/>
            <a:ext cx="6354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fr-FR" sz="2400" dirty="0">
                <a:solidFill>
                  <a:srgbClr val="EE8A1C"/>
                </a:solidFill>
                <a:latin typeface="Calibri" pitchFamily="34" charset="0"/>
                <a:cs typeface="Calibri" pitchFamily="34" charset="0"/>
              </a:rPr>
              <a:t>Evolution du grafcet dans le respect des 5 règles </a:t>
            </a:r>
            <a:r>
              <a:rPr lang="fr-FR" sz="2400" dirty="0" smtClean="0">
                <a:solidFill>
                  <a:srgbClr val="EE8A1C"/>
                </a:solidFill>
                <a:latin typeface="Calibri" pitchFamily="34" charset="0"/>
                <a:cs typeface="Calibri" pitchFamily="34" charset="0"/>
              </a:rPr>
              <a:t>d’évolution</a:t>
            </a:r>
            <a:endParaRPr lang="fr-FR" sz="2400" dirty="0">
              <a:solidFill>
                <a:srgbClr val="EE8A1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Flèche droite 11"/>
          <p:cNvSpPr/>
          <p:nvPr/>
        </p:nvSpPr>
        <p:spPr bwMode="auto">
          <a:xfrm>
            <a:off x="4601704" y="4770860"/>
            <a:ext cx="978408" cy="484632"/>
          </a:xfrm>
          <a:prstGeom prst="rightArrow">
            <a:avLst/>
          </a:prstGeom>
          <a:solidFill>
            <a:srgbClr val="EE8A1C"/>
          </a:solidFill>
          <a:ln w="1905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i="0" u="none" strike="noStrike" normalizeH="0" baseline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51520" y="1467941"/>
            <a:ext cx="8640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Définition: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La situation d’un grafcet est l’ensemble des étapes actives à un instant donné, elle est noté :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S={i, j, k,…} avec i, j, k… 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numéros des étapes actives</a:t>
            </a:r>
            <a:endParaRPr lang="fr-FR" sz="24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10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500" dirty="0" smtClean="0">
                <a:ea typeface="Segoe UI" panose="020B0502040204020203" pitchFamily="34" charset="0"/>
              </a:rPr>
              <a:t> </a:t>
            </a:r>
            <a:r>
              <a:rPr lang="fr-FR" sz="3500" b="1" dirty="0" smtClean="0">
                <a:ea typeface="Segoe UI" panose="020B0502040204020203" pitchFamily="34" charset="0"/>
              </a:rPr>
              <a:t>Introduction</a:t>
            </a: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35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64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1471335" y="1191853"/>
            <a:ext cx="448307" cy="447394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43" name="ZoneTexte 11"/>
          <p:cNvSpPr txBox="1">
            <a:spLocks noChangeArrowheads="1"/>
          </p:cNvSpPr>
          <p:nvPr/>
        </p:nvSpPr>
        <p:spPr bwMode="auto">
          <a:xfrm>
            <a:off x="1430480" y="1124744"/>
            <a:ext cx="5300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4" name="Rectangle 12"/>
          <p:cNvSpPr>
            <a:spLocks noChangeAspect="1"/>
          </p:cNvSpPr>
          <p:nvPr/>
        </p:nvSpPr>
        <p:spPr bwMode="auto">
          <a:xfrm>
            <a:off x="1404089" y="1124744"/>
            <a:ext cx="582799" cy="581611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67" name="ZoneTexte 14"/>
          <p:cNvSpPr txBox="1">
            <a:spLocks noChangeArrowheads="1"/>
          </p:cNvSpPr>
          <p:nvPr/>
        </p:nvSpPr>
        <p:spPr bwMode="auto">
          <a:xfrm>
            <a:off x="1430480" y="2132856"/>
            <a:ext cx="5300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8" name="Rectangle 15"/>
          <p:cNvSpPr>
            <a:spLocks noChangeAspect="1"/>
          </p:cNvSpPr>
          <p:nvPr/>
        </p:nvSpPr>
        <p:spPr bwMode="auto">
          <a:xfrm>
            <a:off x="1404089" y="2087921"/>
            <a:ext cx="582799" cy="581611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65" name="ZoneTexte 18"/>
          <p:cNvSpPr txBox="1">
            <a:spLocks noChangeArrowheads="1"/>
          </p:cNvSpPr>
          <p:nvPr/>
        </p:nvSpPr>
        <p:spPr bwMode="auto">
          <a:xfrm>
            <a:off x="1430480" y="3212976"/>
            <a:ext cx="5300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6" name="Rectangle 19"/>
          <p:cNvSpPr>
            <a:spLocks noChangeAspect="1"/>
          </p:cNvSpPr>
          <p:nvPr/>
        </p:nvSpPr>
        <p:spPr bwMode="auto">
          <a:xfrm>
            <a:off x="1404089" y="3180757"/>
            <a:ext cx="582799" cy="582846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cxnSp>
        <p:nvCxnSpPr>
          <p:cNvPr id="47" name="Connecteur droit 34"/>
          <p:cNvCxnSpPr>
            <a:cxnSpLocks noChangeShapeType="1"/>
          </p:cNvCxnSpPr>
          <p:nvPr/>
        </p:nvCxnSpPr>
        <p:spPr bwMode="auto">
          <a:xfrm>
            <a:off x="1695488" y="2669532"/>
            <a:ext cx="0" cy="5112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Connecteur droit 42"/>
          <p:cNvCxnSpPr>
            <a:cxnSpLocks noChangeShapeType="1"/>
          </p:cNvCxnSpPr>
          <p:nvPr/>
        </p:nvCxnSpPr>
        <p:spPr bwMode="auto">
          <a:xfrm>
            <a:off x="1583127" y="1898991"/>
            <a:ext cx="22472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Connecteur droit 45"/>
          <p:cNvCxnSpPr>
            <a:cxnSpLocks noChangeShapeType="1"/>
          </p:cNvCxnSpPr>
          <p:nvPr/>
        </p:nvCxnSpPr>
        <p:spPr bwMode="auto">
          <a:xfrm>
            <a:off x="1583127" y="2915266"/>
            <a:ext cx="22472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Connecteur droit 47"/>
          <p:cNvCxnSpPr>
            <a:cxnSpLocks noChangeShapeType="1"/>
          </p:cNvCxnSpPr>
          <p:nvPr/>
        </p:nvCxnSpPr>
        <p:spPr bwMode="auto">
          <a:xfrm>
            <a:off x="1583127" y="4005064"/>
            <a:ext cx="22472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ZoneTexte 67"/>
          <p:cNvSpPr txBox="1">
            <a:spLocks noChangeArrowheads="1"/>
          </p:cNvSpPr>
          <p:nvPr/>
        </p:nvSpPr>
        <p:spPr bwMode="auto">
          <a:xfrm>
            <a:off x="1796099" y="1767318"/>
            <a:ext cx="9779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>
                <a:solidFill>
                  <a:schemeClr val="tx1"/>
                </a:solidFill>
              </a:rPr>
              <a:t>dcy.1S1</a:t>
            </a:r>
          </a:p>
        </p:txBody>
      </p:sp>
      <p:cxnSp>
        <p:nvCxnSpPr>
          <p:cNvPr id="52" name="Connecteur droit 69"/>
          <p:cNvCxnSpPr>
            <a:cxnSpLocks noChangeShapeType="1"/>
          </p:cNvCxnSpPr>
          <p:nvPr/>
        </p:nvCxnSpPr>
        <p:spPr bwMode="auto">
          <a:xfrm>
            <a:off x="1695488" y="1706355"/>
            <a:ext cx="0" cy="381566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ZoneTexte 67"/>
          <p:cNvSpPr txBox="1">
            <a:spLocks noChangeArrowheads="1"/>
          </p:cNvSpPr>
          <p:nvPr/>
        </p:nvSpPr>
        <p:spPr bwMode="auto">
          <a:xfrm>
            <a:off x="1796099" y="2783593"/>
            <a:ext cx="840108" cy="263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>
                <a:solidFill>
                  <a:schemeClr val="tx1"/>
                </a:solidFill>
              </a:rPr>
              <a:t>1S2</a:t>
            </a:r>
          </a:p>
        </p:txBody>
      </p:sp>
      <p:sp>
        <p:nvSpPr>
          <p:cNvPr id="54" name="ZoneTexte 67"/>
          <p:cNvSpPr txBox="1">
            <a:spLocks noChangeArrowheads="1"/>
          </p:cNvSpPr>
          <p:nvPr/>
        </p:nvSpPr>
        <p:spPr bwMode="auto">
          <a:xfrm>
            <a:off x="1796099" y="3878899"/>
            <a:ext cx="840108" cy="263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600" b="1"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b="0" dirty="0" smtClean="0">
                <a:solidFill>
                  <a:schemeClr val="tx1"/>
                </a:solidFill>
              </a:rPr>
              <a:t>1S1</a:t>
            </a:r>
            <a:endParaRPr lang="fr-FR" b="0" dirty="0">
              <a:solidFill>
                <a:schemeClr val="tx1"/>
              </a:solidFill>
            </a:endParaRPr>
          </a:p>
        </p:txBody>
      </p:sp>
      <p:grpSp>
        <p:nvGrpSpPr>
          <p:cNvPr id="55" name="Groupe 16"/>
          <p:cNvGrpSpPr>
            <a:grpSpLocks/>
          </p:cNvGrpSpPr>
          <p:nvPr/>
        </p:nvGrpSpPr>
        <p:grpSpPr bwMode="auto">
          <a:xfrm>
            <a:off x="2186010" y="2087921"/>
            <a:ext cx="1176150" cy="581611"/>
            <a:chOff x="3670074" y="4077072"/>
            <a:chExt cx="748800" cy="748883"/>
          </a:xfrm>
        </p:grpSpPr>
        <p:sp>
          <p:nvSpPr>
            <p:cNvPr id="63" name="ZoneTexte 14"/>
            <p:cNvSpPr txBox="1">
              <a:spLocks noChangeArrowheads="1"/>
            </p:cNvSpPr>
            <p:nvPr/>
          </p:nvSpPr>
          <p:spPr bwMode="auto">
            <a:xfrm>
              <a:off x="3703982" y="4174514"/>
              <a:ext cx="680984" cy="594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fr-FR" sz="2400" dirty="0">
                  <a:solidFill>
                    <a:schemeClr val="tx1"/>
                  </a:solidFill>
                </a:rPr>
                <a:t>1Y14</a:t>
              </a:r>
            </a:p>
          </p:txBody>
        </p:sp>
        <p:sp>
          <p:nvSpPr>
            <p:cNvPr id="64" name="Rectangle 15"/>
            <p:cNvSpPr>
              <a:spLocks noChangeAspect="1"/>
            </p:cNvSpPr>
            <p:nvPr/>
          </p:nvSpPr>
          <p:spPr bwMode="auto">
            <a:xfrm>
              <a:off x="3670074" y="4077072"/>
              <a:ext cx="748800" cy="748883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spcBef>
                  <a:spcPct val="50000"/>
                </a:spcBef>
              </a:pPr>
              <a:endParaRPr lang="fr-FR"/>
            </a:p>
          </p:txBody>
        </p:sp>
      </p:grpSp>
      <p:cxnSp>
        <p:nvCxnSpPr>
          <p:cNvPr id="56" name="Connecteur droit 35"/>
          <p:cNvCxnSpPr>
            <a:cxnSpLocks noChangeShapeType="1"/>
            <a:stCxn id="64" idx="1"/>
            <a:endCxn id="68" idx="3"/>
          </p:cNvCxnSpPr>
          <p:nvPr/>
        </p:nvCxnSpPr>
        <p:spPr bwMode="auto">
          <a:xfrm flipH="1">
            <a:off x="1986888" y="2378727"/>
            <a:ext cx="199121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Connecteur droit 37"/>
          <p:cNvCxnSpPr>
            <a:cxnSpLocks noChangeShapeType="1"/>
            <a:stCxn id="66" idx="3"/>
          </p:cNvCxnSpPr>
          <p:nvPr/>
        </p:nvCxnSpPr>
        <p:spPr bwMode="auto">
          <a:xfrm flipV="1">
            <a:off x="1986888" y="3471563"/>
            <a:ext cx="199121" cy="61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8" name="Groupe 16"/>
          <p:cNvGrpSpPr>
            <a:grpSpLocks/>
          </p:cNvGrpSpPr>
          <p:nvPr/>
        </p:nvGrpSpPr>
        <p:grpSpPr bwMode="auto">
          <a:xfrm>
            <a:off x="2186009" y="3181992"/>
            <a:ext cx="1176150" cy="581611"/>
            <a:chOff x="3670074" y="4077072"/>
            <a:chExt cx="748800" cy="748883"/>
          </a:xfrm>
        </p:grpSpPr>
        <p:sp>
          <p:nvSpPr>
            <p:cNvPr id="61" name="ZoneTexte 14"/>
            <p:cNvSpPr txBox="1">
              <a:spLocks noChangeArrowheads="1"/>
            </p:cNvSpPr>
            <p:nvPr/>
          </p:nvSpPr>
          <p:spPr bwMode="auto">
            <a:xfrm>
              <a:off x="3703982" y="4174514"/>
              <a:ext cx="680984" cy="594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fr-FR" sz="2400" dirty="0" smtClean="0">
                  <a:solidFill>
                    <a:schemeClr val="tx1"/>
                  </a:solidFill>
                </a:rPr>
                <a:t>1Y12</a:t>
              </a:r>
              <a:endParaRPr lang="fr-FR" sz="2400" dirty="0">
                <a:solidFill>
                  <a:schemeClr val="tx1"/>
                </a:solidFill>
              </a:endParaRPr>
            </a:p>
          </p:txBody>
        </p:sp>
        <p:sp>
          <p:nvSpPr>
            <p:cNvPr id="62" name="Rectangle 15"/>
            <p:cNvSpPr>
              <a:spLocks noChangeAspect="1"/>
            </p:cNvSpPr>
            <p:nvPr/>
          </p:nvSpPr>
          <p:spPr bwMode="auto">
            <a:xfrm>
              <a:off x="3670074" y="4077072"/>
              <a:ext cx="748800" cy="748883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spcBef>
                  <a:spcPct val="50000"/>
                </a:spcBef>
              </a:pPr>
              <a:endParaRPr lang="fr-FR"/>
            </a:p>
          </p:txBody>
        </p:sp>
      </p:grpSp>
      <p:cxnSp>
        <p:nvCxnSpPr>
          <p:cNvPr id="59" name="Connecteur en angle 58"/>
          <p:cNvCxnSpPr>
            <a:stCxn id="66" idx="2"/>
          </p:cNvCxnSpPr>
          <p:nvPr/>
        </p:nvCxnSpPr>
        <p:spPr bwMode="auto">
          <a:xfrm rot="5400000" flipH="1">
            <a:off x="536366" y="2604480"/>
            <a:ext cx="1233963" cy="1084285"/>
          </a:xfrm>
          <a:prstGeom prst="bentConnector3">
            <a:avLst>
              <a:gd name="adj1" fmla="val -41914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Connecteur en angle 59"/>
          <p:cNvCxnSpPr/>
          <p:nvPr/>
        </p:nvCxnSpPr>
        <p:spPr bwMode="auto">
          <a:xfrm rot="5400000">
            <a:off x="428802" y="1311963"/>
            <a:ext cx="1449091" cy="1084285"/>
          </a:xfrm>
          <a:prstGeom prst="bentConnector3">
            <a:avLst>
              <a:gd name="adj1" fmla="val -10788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ZoneTexte 125"/>
          <p:cNvSpPr txBox="1"/>
          <p:nvPr/>
        </p:nvSpPr>
        <p:spPr>
          <a:xfrm>
            <a:off x="1515468" y="1260049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0" dirty="0" smtClean="0">
                <a:solidFill>
                  <a:srgbClr val="FFC000"/>
                </a:solidFill>
              </a:rPr>
              <a:t>•</a:t>
            </a:r>
            <a:endParaRPr lang="fr-FR" sz="3200" b="0" dirty="0">
              <a:solidFill>
                <a:srgbClr val="FFC000"/>
              </a:solidFill>
            </a:endParaRPr>
          </a:p>
        </p:txBody>
      </p:sp>
      <p:grpSp>
        <p:nvGrpSpPr>
          <p:cNvPr id="141" name="Groupe 140"/>
          <p:cNvGrpSpPr/>
          <p:nvPr/>
        </p:nvGrpSpPr>
        <p:grpSpPr>
          <a:xfrm>
            <a:off x="6213533" y="1124744"/>
            <a:ext cx="2750955" cy="3017500"/>
            <a:chOff x="6213533" y="1124744"/>
            <a:chExt cx="2750955" cy="3017500"/>
          </a:xfrm>
        </p:grpSpPr>
        <p:sp>
          <p:nvSpPr>
            <p:cNvPr id="99" name="Rectangle 10"/>
            <p:cNvSpPr>
              <a:spLocks noChangeArrowheads="1"/>
            </p:cNvSpPr>
            <p:nvPr/>
          </p:nvSpPr>
          <p:spPr bwMode="auto">
            <a:xfrm>
              <a:off x="7073663" y="1191853"/>
              <a:ext cx="448307" cy="447394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spcBef>
                  <a:spcPct val="50000"/>
                </a:spcBef>
              </a:pPr>
              <a:endParaRPr lang="fr-FR"/>
            </a:p>
          </p:txBody>
        </p:sp>
        <p:sp>
          <p:nvSpPr>
            <p:cNvPr id="100" name="ZoneTexte 11"/>
            <p:cNvSpPr txBox="1">
              <a:spLocks noChangeArrowheads="1"/>
            </p:cNvSpPr>
            <p:nvPr/>
          </p:nvSpPr>
          <p:spPr bwMode="auto">
            <a:xfrm>
              <a:off x="7032808" y="1124744"/>
              <a:ext cx="53001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fr-FR" sz="24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01" name="Rectangle 12"/>
            <p:cNvSpPr>
              <a:spLocks noChangeAspect="1"/>
            </p:cNvSpPr>
            <p:nvPr/>
          </p:nvSpPr>
          <p:spPr bwMode="auto">
            <a:xfrm>
              <a:off x="7006417" y="1124744"/>
              <a:ext cx="582799" cy="581611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spcBef>
                  <a:spcPct val="50000"/>
                </a:spcBef>
              </a:pPr>
              <a:endParaRPr lang="fr-FR"/>
            </a:p>
          </p:txBody>
        </p:sp>
        <p:sp>
          <p:nvSpPr>
            <p:cNvPr id="102" name="ZoneTexte 14"/>
            <p:cNvSpPr txBox="1">
              <a:spLocks noChangeArrowheads="1"/>
            </p:cNvSpPr>
            <p:nvPr/>
          </p:nvSpPr>
          <p:spPr bwMode="auto">
            <a:xfrm>
              <a:off x="7032808" y="2132856"/>
              <a:ext cx="53001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fr-FR" sz="24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3" name="Rectangle 15"/>
            <p:cNvSpPr>
              <a:spLocks noChangeAspect="1"/>
            </p:cNvSpPr>
            <p:nvPr/>
          </p:nvSpPr>
          <p:spPr bwMode="auto">
            <a:xfrm>
              <a:off x="7006417" y="2087921"/>
              <a:ext cx="582799" cy="581611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spcBef>
                  <a:spcPct val="50000"/>
                </a:spcBef>
              </a:pPr>
              <a:endParaRPr lang="fr-FR"/>
            </a:p>
          </p:txBody>
        </p:sp>
        <p:sp>
          <p:nvSpPr>
            <p:cNvPr id="104" name="ZoneTexte 18"/>
            <p:cNvSpPr txBox="1">
              <a:spLocks noChangeArrowheads="1"/>
            </p:cNvSpPr>
            <p:nvPr/>
          </p:nvSpPr>
          <p:spPr bwMode="auto">
            <a:xfrm>
              <a:off x="7032808" y="3212976"/>
              <a:ext cx="53001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fr-FR" sz="24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5" name="Rectangle 19"/>
            <p:cNvSpPr>
              <a:spLocks noChangeAspect="1"/>
            </p:cNvSpPr>
            <p:nvPr/>
          </p:nvSpPr>
          <p:spPr bwMode="auto">
            <a:xfrm>
              <a:off x="7006417" y="3180757"/>
              <a:ext cx="582799" cy="582846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spcBef>
                  <a:spcPct val="50000"/>
                </a:spcBef>
              </a:pPr>
              <a:endParaRPr lang="fr-FR"/>
            </a:p>
          </p:txBody>
        </p:sp>
        <p:cxnSp>
          <p:nvCxnSpPr>
            <p:cNvPr id="106" name="Connecteur droit 34"/>
            <p:cNvCxnSpPr>
              <a:cxnSpLocks noChangeShapeType="1"/>
            </p:cNvCxnSpPr>
            <p:nvPr/>
          </p:nvCxnSpPr>
          <p:spPr bwMode="auto">
            <a:xfrm>
              <a:off x="7297816" y="2669532"/>
              <a:ext cx="0" cy="51122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Connecteur droit 42"/>
            <p:cNvCxnSpPr>
              <a:cxnSpLocks noChangeShapeType="1"/>
            </p:cNvCxnSpPr>
            <p:nvPr/>
          </p:nvCxnSpPr>
          <p:spPr bwMode="auto">
            <a:xfrm>
              <a:off x="7185455" y="1898991"/>
              <a:ext cx="224723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Connecteur droit 45"/>
            <p:cNvCxnSpPr>
              <a:cxnSpLocks noChangeShapeType="1"/>
            </p:cNvCxnSpPr>
            <p:nvPr/>
          </p:nvCxnSpPr>
          <p:spPr bwMode="auto">
            <a:xfrm>
              <a:off x="7185455" y="2915266"/>
              <a:ext cx="224723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Connecteur droit 47"/>
            <p:cNvCxnSpPr>
              <a:cxnSpLocks noChangeShapeType="1"/>
            </p:cNvCxnSpPr>
            <p:nvPr/>
          </p:nvCxnSpPr>
          <p:spPr bwMode="auto">
            <a:xfrm>
              <a:off x="7185455" y="4005064"/>
              <a:ext cx="224723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0" name="ZoneTexte 67"/>
            <p:cNvSpPr txBox="1">
              <a:spLocks noChangeArrowheads="1"/>
            </p:cNvSpPr>
            <p:nvPr/>
          </p:nvSpPr>
          <p:spPr bwMode="auto">
            <a:xfrm>
              <a:off x="7398427" y="1767318"/>
              <a:ext cx="97798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fr-FR" b="0" dirty="0">
                  <a:solidFill>
                    <a:schemeClr val="tx1"/>
                  </a:solidFill>
                </a:rPr>
                <a:t>dcy.1S1</a:t>
              </a:r>
            </a:p>
          </p:txBody>
        </p:sp>
        <p:cxnSp>
          <p:nvCxnSpPr>
            <p:cNvPr id="111" name="Connecteur droit 69"/>
            <p:cNvCxnSpPr>
              <a:cxnSpLocks noChangeShapeType="1"/>
            </p:cNvCxnSpPr>
            <p:nvPr/>
          </p:nvCxnSpPr>
          <p:spPr bwMode="auto">
            <a:xfrm>
              <a:off x="7297816" y="1706355"/>
              <a:ext cx="0" cy="381566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2" name="ZoneTexte 67"/>
            <p:cNvSpPr txBox="1">
              <a:spLocks noChangeArrowheads="1"/>
            </p:cNvSpPr>
            <p:nvPr/>
          </p:nvSpPr>
          <p:spPr bwMode="auto">
            <a:xfrm>
              <a:off x="7398427" y="2783593"/>
              <a:ext cx="840108" cy="263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fr-FR" b="0">
                  <a:solidFill>
                    <a:schemeClr val="tx1"/>
                  </a:solidFill>
                </a:rPr>
                <a:t>1S2</a:t>
              </a:r>
            </a:p>
          </p:txBody>
        </p:sp>
        <p:sp>
          <p:nvSpPr>
            <p:cNvPr id="113" name="ZoneTexte 67"/>
            <p:cNvSpPr txBox="1">
              <a:spLocks noChangeArrowheads="1"/>
            </p:cNvSpPr>
            <p:nvPr/>
          </p:nvSpPr>
          <p:spPr bwMode="auto">
            <a:xfrm>
              <a:off x="7398427" y="3878899"/>
              <a:ext cx="840108" cy="263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50000"/>
                </a:spcBef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fr-FR" b="0" dirty="0" smtClean="0">
                  <a:solidFill>
                    <a:schemeClr val="tx1"/>
                  </a:solidFill>
                </a:rPr>
                <a:t>1S1</a:t>
              </a:r>
              <a:endParaRPr lang="fr-FR" b="0" dirty="0">
                <a:solidFill>
                  <a:schemeClr val="tx1"/>
                </a:solidFill>
              </a:endParaRPr>
            </a:p>
          </p:txBody>
        </p:sp>
        <p:grpSp>
          <p:nvGrpSpPr>
            <p:cNvPr id="114" name="Groupe 16"/>
            <p:cNvGrpSpPr>
              <a:grpSpLocks/>
            </p:cNvGrpSpPr>
            <p:nvPr/>
          </p:nvGrpSpPr>
          <p:grpSpPr bwMode="auto">
            <a:xfrm>
              <a:off x="7788338" y="2087921"/>
              <a:ext cx="1176150" cy="581611"/>
              <a:chOff x="3670074" y="4077072"/>
              <a:chExt cx="748800" cy="748883"/>
            </a:xfrm>
          </p:grpSpPr>
          <p:sp>
            <p:nvSpPr>
              <p:cNvPr id="122" name="ZoneTexte 14"/>
              <p:cNvSpPr txBox="1">
                <a:spLocks noChangeArrowheads="1"/>
              </p:cNvSpPr>
              <p:nvPr/>
            </p:nvSpPr>
            <p:spPr bwMode="auto">
              <a:xfrm>
                <a:off x="3703982" y="4174514"/>
                <a:ext cx="680984" cy="594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fr-FR" sz="2400" dirty="0">
                    <a:solidFill>
                      <a:schemeClr val="tx1"/>
                    </a:solidFill>
                  </a:rPr>
                  <a:t>1Y14</a:t>
                </a:r>
              </a:p>
            </p:txBody>
          </p:sp>
          <p:sp>
            <p:nvSpPr>
              <p:cNvPr id="123" name="Rectangle 15"/>
              <p:cNvSpPr>
                <a:spLocks noChangeAspect="1"/>
              </p:cNvSpPr>
              <p:nvPr/>
            </p:nvSpPr>
            <p:spPr bwMode="auto">
              <a:xfrm>
                <a:off x="3670074" y="4077072"/>
                <a:ext cx="748800" cy="748883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>
                  <a:spcBef>
                    <a:spcPct val="50000"/>
                  </a:spcBef>
                </a:pPr>
                <a:endParaRPr lang="fr-FR"/>
              </a:p>
            </p:txBody>
          </p:sp>
        </p:grpSp>
        <p:cxnSp>
          <p:nvCxnSpPr>
            <p:cNvPr id="115" name="Connecteur droit 35"/>
            <p:cNvCxnSpPr>
              <a:cxnSpLocks noChangeShapeType="1"/>
              <a:stCxn id="123" idx="1"/>
              <a:endCxn id="103" idx="3"/>
            </p:cNvCxnSpPr>
            <p:nvPr/>
          </p:nvCxnSpPr>
          <p:spPr bwMode="auto">
            <a:xfrm flipH="1">
              <a:off x="7589216" y="2378727"/>
              <a:ext cx="199121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Connecteur droit 37"/>
            <p:cNvCxnSpPr>
              <a:cxnSpLocks noChangeShapeType="1"/>
              <a:stCxn id="105" idx="3"/>
            </p:cNvCxnSpPr>
            <p:nvPr/>
          </p:nvCxnSpPr>
          <p:spPr bwMode="auto">
            <a:xfrm flipV="1">
              <a:off x="7589216" y="3471563"/>
              <a:ext cx="199121" cy="61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17" name="Groupe 16"/>
            <p:cNvGrpSpPr>
              <a:grpSpLocks/>
            </p:cNvGrpSpPr>
            <p:nvPr/>
          </p:nvGrpSpPr>
          <p:grpSpPr bwMode="auto">
            <a:xfrm>
              <a:off x="7788337" y="3181992"/>
              <a:ext cx="1176150" cy="581611"/>
              <a:chOff x="3670074" y="4077072"/>
              <a:chExt cx="748800" cy="748883"/>
            </a:xfrm>
          </p:grpSpPr>
          <p:sp>
            <p:nvSpPr>
              <p:cNvPr id="120" name="ZoneTexte 14"/>
              <p:cNvSpPr txBox="1">
                <a:spLocks noChangeArrowheads="1"/>
              </p:cNvSpPr>
              <p:nvPr/>
            </p:nvSpPr>
            <p:spPr bwMode="auto">
              <a:xfrm>
                <a:off x="3703982" y="4174514"/>
                <a:ext cx="680984" cy="594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50000"/>
                  </a:spcBef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 b="1">
                    <a:solidFill>
                      <a:schemeClr val="accent2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fr-FR" sz="2400" dirty="0" smtClean="0">
                    <a:solidFill>
                      <a:schemeClr val="tx1"/>
                    </a:solidFill>
                  </a:rPr>
                  <a:t>1Y12</a:t>
                </a:r>
                <a:endParaRPr lang="fr-FR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Rectangle 15"/>
              <p:cNvSpPr>
                <a:spLocks noChangeAspect="1"/>
              </p:cNvSpPr>
              <p:nvPr/>
            </p:nvSpPr>
            <p:spPr bwMode="auto">
              <a:xfrm>
                <a:off x="3670074" y="4077072"/>
                <a:ext cx="748800" cy="748883"/>
              </a:xfrm>
              <a:prstGeom prst="rect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>
                  <a:spcBef>
                    <a:spcPct val="50000"/>
                  </a:spcBef>
                </a:pPr>
                <a:endParaRPr lang="fr-FR"/>
              </a:p>
            </p:txBody>
          </p:sp>
        </p:grpSp>
        <p:cxnSp>
          <p:nvCxnSpPr>
            <p:cNvPr id="118" name="Connecteur en angle 117"/>
            <p:cNvCxnSpPr>
              <a:stCxn id="105" idx="2"/>
            </p:cNvCxnSpPr>
            <p:nvPr/>
          </p:nvCxnSpPr>
          <p:spPr bwMode="auto">
            <a:xfrm rot="5400000" flipH="1">
              <a:off x="6138694" y="2604480"/>
              <a:ext cx="1233963" cy="1084285"/>
            </a:xfrm>
            <a:prstGeom prst="bentConnector3">
              <a:avLst>
                <a:gd name="adj1" fmla="val -41914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Connecteur en angle 118"/>
            <p:cNvCxnSpPr/>
            <p:nvPr/>
          </p:nvCxnSpPr>
          <p:spPr bwMode="auto">
            <a:xfrm rot="5400000">
              <a:off x="6031130" y="1311963"/>
              <a:ext cx="1449091" cy="1084285"/>
            </a:xfrm>
            <a:prstGeom prst="bentConnector3">
              <a:avLst>
                <a:gd name="adj1" fmla="val -10788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7" name="ZoneTexte 126"/>
            <p:cNvSpPr txBox="1"/>
            <p:nvPr/>
          </p:nvSpPr>
          <p:spPr>
            <a:xfrm>
              <a:off x="7117796" y="2276872"/>
              <a:ext cx="3600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0" dirty="0" smtClean="0">
                  <a:solidFill>
                    <a:srgbClr val="FFC000"/>
                  </a:solidFill>
                </a:rPr>
                <a:t>•</a:t>
              </a:r>
              <a:endParaRPr lang="fr-FR" sz="3200" b="0" dirty="0">
                <a:solidFill>
                  <a:srgbClr val="FFC000"/>
                </a:solidFill>
              </a:endParaRPr>
            </a:p>
          </p:txBody>
        </p:sp>
      </p:grpSp>
      <p:sp>
        <p:nvSpPr>
          <p:cNvPr id="129" name="ZoneTexte 128"/>
          <p:cNvSpPr txBox="1"/>
          <p:nvPr/>
        </p:nvSpPr>
        <p:spPr>
          <a:xfrm>
            <a:off x="2771800" y="5597465"/>
            <a:ext cx="1296144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fr-FR" sz="3000" baseline="-25000" dirty="0" err="1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sym typeface="Symbol"/>
              </a:rPr>
              <a:t>d</a:t>
            </a:r>
            <a:r>
              <a:rPr lang="fr-FR" sz="3000" baseline="-25000" dirty="0" err="1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sym typeface="Symbol"/>
              </a:rPr>
              <a:t>cy</a:t>
            </a:r>
            <a:r>
              <a:rPr lang="fr-FR" sz="3000" baseline="-250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sym typeface="Symbol"/>
              </a:rPr>
              <a:t> = 0</a:t>
            </a:r>
          </a:p>
          <a:p>
            <a:pPr>
              <a:lnSpc>
                <a:spcPts val="1000"/>
              </a:lnSpc>
            </a:pPr>
            <a:r>
              <a:rPr lang="fr-FR" sz="3000" baseline="-250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sym typeface="Symbol"/>
              </a:rPr>
              <a:t>1S1 = 1</a:t>
            </a:r>
          </a:p>
          <a:p>
            <a:pPr>
              <a:lnSpc>
                <a:spcPts val="1000"/>
              </a:lnSpc>
            </a:pPr>
            <a:r>
              <a:rPr lang="fr-FR" sz="3000" baseline="-250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sym typeface="Symbol"/>
              </a:rPr>
              <a:t>1S2 = 0</a:t>
            </a:r>
          </a:p>
          <a:p>
            <a:pPr>
              <a:lnSpc>
                <a:spcPts val="1000"/>
              </a:lnSpc>
            </a:pPr>
            <a:endParaRPr lang="fr-FR" sz="3000" b="0" dirty="0">
              <a:solidFill>
                <a:schemeClr val="tx1"/>
              </a:solidFill>
            </a:endParaRPr>
          </a:p>
        </p:txBody>
      </p:sp>
      <p:sp>
        <p:nvSpPr>
          <p:cNvPr id="131" name="ZoneTexte 130"/>
          <p:cNvSpPr txBox="1"/>
          <p:nvPr/>
        </p:nvSpPr>
        <p:spPr>
          <a:xfrm>
            <a:off x="2759669" y="5603755"/>
            <a:ext cx="1296144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fr-FR" sz="3000" baseline="-25000" dirty="0" err="1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sym typeface="Symbol"/>
              </a:rPr>
              <a:t>d</a:t>
            </a:r>
            <a:r>
              <a:rPr lang="fr-FR" sz="3000" baseline="-25000" dirty="0" err="1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sym typeface="Symbol"/>
              </a:rPr>
              <a:t>cy</a:t>
            </a:r>
            <a:r>
              <a:rPr lang="fr-FR" sz="3000" baseline="-250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sym typeface="Symbol"/>
              </a:rPr>
              <a:t> = </a:t>
            </a:r>
            <a:r>
              <a:rPr lang="fr-FR" sz="3000" baseline="-250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sym typeface="Symbol"/>
              </a:rPr>
              <a:t>1</a:t>
            </a:r>
          </a:p>
          <a:p>
            <a:pPr>
              <a:lnSpc>
                <a:spcPts val="1000"/>
              </a:lnSpc>
            </a:pPr>
            <a:r>
              <a:rPr lang="fr-FR" sz="3000" baseline="-250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sym typeface="Symbol"/>
              </a:rPr>
              <a:t>1S1 = 1</a:t>
            </a:r>
          </a:p>
          <a:p>
            <a:pPr>
              <a:lnSpc>
                <a:spcPts val="1000"/>
              </a:lnSpc>
            </a:pPr>
            <a:r>
              <a:rPr lang="fr-FR" sz="3000" baseline="-250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sym typeface="Symbol"/>
              </a:rPr>
              <a:t>1S2 = 0</a:t>
            </a:r>
          </a:p>
          <a:p>
            <a:pPr>
              <a:lnSpc>
                <a:spcPts val="1000"/>
              </a:lnSpc>
            </a:pPr>
            <a:endParaRPr lang="fr-FR" sz="3000" b="0" dirty="0">
              <a:solidFill>
                <a:schemeClr val="tx1"/>
              </a:solidFill>
            </a:endParaRPr>
          </a:p>
        </p:txBody>
      </p:sp>
      <p:sp>
        <p:nvSpPr>
          <p:cNvPr id="135" name="Ellipse 134"/>
          <p:cNvSpPr/>
          <p:nvPr/>
        </p:nvSpPr>
        <p:spPr bwMode="auto">
          <a:xfrm>
            <a:off x="5889391" y="4359596"/>
            <a:ext cx="2787065" cy="1296145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28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</a:t>
            </a:r>
            <a:r>
              <a:rPr lang="fr-FR" sz="2800" baseline="-250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kumimoji="0" lang="fr-FR" sz="2600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" charset="0"/>
              </a:rPr>
              <a:t>={1}</a:t>
            </a:r>
            <a:r>
              <a:rPr kumimoji="0" lang="fr-FR" sz="2600" i="0" u="none" strike="noStrike" cap="none" normalizeH="0" baseline="-250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" charset="0"/>
              </a:rPr>
              <a:t>stable</a:t>
            </a:r>
          </a:p>
        </p:txBody>
      </p:sp>
      <p:grpSp>
        <p:nvGrpSpPr>
          <p:cNvPr id="140" name="Groupe 139"/>
          <p:cNvGrpSpPr/>
          <p:nvPr/>
        </p:nvGrpSpPr>
        <p:grpSpPr>
          <a:xfrm>
            <a:off x="2684357" y="1250492"/>
            <a:ext cx="3547731" cy="4237240"/>
            <a:chOff x="2684357" y="1250492"/>
            <a:chExt cx="3547731" cy="4237240"/>
          </a:xfrm>
        </p:grpSpPr>
        <p:sp>
          <p:nvSpPr>
            <p:cNvPr id="124" name="Flèche droite 123"/>
            <p:cNvSpPr/>
            <p:nvPr/>
          </p:nvSpPr>
          <p:spPr bwMode="auto">
            <a:xfrm>
              <a:off x="3969019" y="2427216"/>
              <a:ext cx="978408" cy="484632"/>
            </a:xfrm>
            <a:prstGeom prst="rightArrow">
              <a:avLst/>
            </a:prstGeom>
            <a:solidFill>
              <a:srgbClr val="FF9900"/>
            </a:solidFill>
            <a:ln w="19050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i="0" u="none" strike="noStrike" normalizeH="0" baseline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25" name="ZoneTexte 124"/>
            <p:cNvSpPr txBox="1"/>
            <p:nvPr/>
          </p:nvSpPr>
          <p:spPr>
            <a:xfrm>
              <a:off x="2684357" y="1250492"/>
              <a:ext cx="354773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fr-FR" sz="2400" dirty="0">
                  <a:solidFill>
                    <a:srgbClr val="FF9900"/>
                  </a:solidFill>
                  <a:latin typeface="Calibri" pitchFamily="34" charset="0"/>
                  <a:cs typeface="Calibri" pitchFamily="34" charset="0"/>
                </a:rPr>
                <a:t>Evolution </a:t>
              </a:r>
              <a:r>
                <a:rPr lang="fr-FR" sz="2400" dirty="0" smtClean="0">
                  <a:solidFill>
                    <a:srgbClr val="FF9900"/>
                  </a:solidFill>
                  <a:latin typeface="Calibri" pitchFamily="34" charset="0"/>
                  <a:cs typeface="Calibri" pitchFamily="34" charset="0"/>
                </a:rPr>
                <a:t>de la situation du grafcet</a:t>
              </a:r>
              <a:endParaRPr lang="fr-FR" sz="2400" dirty="0">
                <a:solidFill>
                  <a:srgbClr val="FF99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33" name="ZoneTexte 132"/>
            <p:cNvSpPr txBox="1"/>
            <p:nvPr/>
          </p:nvSpPr>
          <p:spPr>
            <a:xfrm>
              <a:off x="4485139" y="4521385"/>
              <a:ext cx="924575" cy="2585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fr-FR" sz="2400" b="0" i="1" baseline="-250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  <a:sym typeface="Symbol"/>
                </a:rPr>
                <a:t>Règle 2</a:t>
              </a:r>
              <a:endParaRPr lang="fr-FR" sz="2400" b="0" i="1" dirty="0">
                <a:solidFill>
                  <a:schemeClr val="tx1"/>
                </a:solidFill>
              </a:endParaRPr>
            </a:p>
          </p:txBody>
        </p:sp>
        <p:sp>
          <p:nvSpPr>
            <p:cNvPr id="134" name="ZoneTexte 133"/>
            <p:cNvSpPr txBox="1"/>
            <p:nvPr/>
          </p:nvSpPr>
          <p:spPr>
            <a:xfrm>
              <a:off x="4512056" y="5229200"/>
              <a:ext cx="924575" cy="2585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fr-FR" sz="2400" b="0" i="1" baseline="-250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  <a:sym typeface="Symbol"/>
                </a:rPr>
                <a:t>Règle 3</a:t>
              </a:r>
              <a:endParaRPr lang="fr-FR" sz="2400" b="0" i="1" dirty="0">
                <a:solidFill>
                  <a:schemeClr val="tx1"/>
                </a:solidFill>
              </a:endParaRPr>
            </a:p>
          </p:txBody>
        </p:sp>
        <p:sp>
          <p:nvSpPr>
            <p:cNvPr id="136" name="Flèche droite 135"/>
            <p:cNvSpPr/>
            <p:nvPr/>
          </p:nvSpPr>
          <p:spPr bwMode="auto">
            <a:xfrm>
              <a:off x="4591762" y="4765352"/>
              <a:ext cx="978408" cy="484632"/>
            </a:xfrm>
            <a:prstGeom prst="rightArrow">
              <a:avLst/>
            </a:prstGeom>
            <a:solidFill>
              <a:srgbClr val="FF9900"/>
            </a:solidFill>
            <a:ln w="19050" cap="flat" cmpd="sng" algn="ctr">
              <a:solidFill>
                <a:srgbClr val="EE8A1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i="0" u="none" strike="noStrike" normalizeH="0" baseline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142" name="Groupe 141"/>
          <p:cNvGrpSpPr/>
          <p:nvPr/>
        </p:nvGrpSpPr>
        <p:grpSpPr>
          <a:xfrm>
            <a:off x="179512" y="4359596"/>
            <a:ext cx="4176464" cy="1296145"/>
            <a:chOff x="179512" y="4359596"/>
            <a:chExt cx="4176464" cy="1296145"/>
          </a:xfrm>
        </p:grpSpPr>
        <p:sp>
          <p:nvSpPr>
            <p:cNvPr id="130" name="Ellipse 129"/>
            <p:cNvSpPr/>
            <p:nvPr/>
          </p:nvSpPr>
          <p:spPr bwMode="auto">
            <a:xfrm>
              <a:off x="179512" y="4359596"/>
              <a:ext cx="4176464" cy="1296145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600" i="0" u="none" strike="noStrike" cap="none" normalizeH="0" baseline="-250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139" name="Groupe 138"/>
            <p:cNvGrpSpPr/>
            <p:nvPr/>
          </p:nvGrpSpPr>
          <p:grpSpPr>
            <a:xfrm>
              <a:off x="323528" y="4665209"/>
              <a:ext cx="2422891" cy="779057"/>
              <a:chOff x="484042" y="4670716"/>
              <a:chExt cx="2422891" cy="779057"/>
            </a:xfrm>
          </p:grpSpPr>
          <p:sp>
            <p:nvSpPr>
              <p:cNvPr id="132" name="ZoneTexte 131"/>
              <p:cNvSpPr txBox="1"/>
              <p:nvPr/>
            </p:nvSpPr>
            <p:spPr>
              <a:xfrm>
                <a:off x="1115616" y="5229200"/>
                <a:ext cx="924575" cy="220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000"/>
                  </a:lnSpc>
                </a:pPr>
                <a:r>
                  <a:rPr lang="fr-FR" sz="2400" b="0" i="1" baseline="-25000" dirty="0" smtClean="0">
                    <a:ln>
                      <a:solidFill>
                        <a:sysClr val="windowText" lastClr="000000"/>
                      </a:solidFill>
                    </a:ln>
                    <a:solidFill>
                      <a:schemeClr val="tx1"/>
                    </a:solidFill>
                    <a:sym typeface="Symbol"/>
                  </a:rPr>
                  <a:t>Règle 1</a:t>
                </a:r>
                <a:endParaRPr lang="fr-FR" sz="2400" b="0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ZoneTexte 136"/>
              <p:cNvSpPr txBox="1"/>
              <p:nvPr/>
            </p:nvSpPr>
            <p:spPr>
              <a:xfrm>
                <a:off x="484042" y="4670716"/>
                <a:ext cx="242289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>
                    <a:solidFill>
                      <a:schemeClr val="tx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S</a:t>
                </a:r>
                <a:r>
                  <a:rPr lang="fr-FR" sz="2800" baseline="-25000" dirty="0">
                    <a:solidFill>
                      <a:schemeClr val="tx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1 </a:t>
                </a:r>
                <a:r>
                  <a:rPr lang="fr-FR" sz="2800" dirty="0" smtClean="0">
                    <a:ln>
                      <a:solidFill>
                        <a:sysClr val="windowText" lastClr="000000"/>
                      </a:solidFill>
                    </a:ln>
                    <a:solidFill>
                      <a:schemeClr val="tx1"/>
                    </a:solidFill>
                  </a:rPr>
                  <a:t>={</a:t>
                </a:r>
                <a:r>
                  <a:rPr lang="fr-FR" sz="2800" dirty="0">
                    <a:ln>
                      <a:solidFill>
                        <a:sysClr val="windowText" lastClr="000000"/>
                      </a:solidFill>
                    </a:ln>
                    <a:solidFill>
                      <a:schemeClr val="tx1"/>
                    </a:solidFill>
                  </a:rPr>
                  <a:t>0}</a:t>
                </a:r>
                <a:r>
                  <a:rPr lang="fr-FR" sz="2800" baseline="-25000" dirty="0">
                    <a:ln>
                      <a:solidFill>
                        <a:sysClr val="windowText" lastClr="000000"/>
                      </a:solidFill>
                    </a:ln>
                    <a:solidFill>
                      <a:schemeClr val="tx1"/>
                    </a:solidFill>
                  </a:rPr>
                  <a:t>stable</a:t>
                </a:r>
                <a:endParaRPr lang="fr-FR" sz="2800" b="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38" name="ZoneTexte 137"/>
          <p:cNvSpPr txBox="1"/>
          <p:nvPr/>
        </p:nvSpPr>
        <p:spPr>
          <a:xfrm>
            <a:off x="2471999" y="4762350"/>
            <a:ext cx="17234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+ </a:t>
            </a:r>
            <a:r>
              <a:rPr lang="fr-FR" sz="3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sym typeface="Symbol"/>
              </a:rPr>
              <a:t></a:t>
            </a:r>
            <a:r>
              <a:rPr lang="fr-FR" sz="3200" baseline="-250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sym typeface="Symbol"/>
              </a:rPr>
              <a:t>entrée</a:t>
            </a:r>
            <a:endParaRPr lang="fr-FR" sz="3200" baseline="-250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2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73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500" dirty="0" smtClean="0">
                <a:ea typeface="Segoe UI" panose="020B0502040204020203" pitchFamily="34" charset="0"/>
              </a:rPr>
              <a:t> </a:t>
            </a:r>
            <a:r>
              <a:rPr lang="fr-FR" sz="3500" b="1" dirty="0" smtClean="0">
                <a:ea typeface="Segoe UI" panose="020B0502040204020203" pitchFamily="34" charset="0"/>
              </a:rPr>
              <a:t>Introduction</a:t>
            </a: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35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70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9" grpId="0"/>
      <p:bldP spid="129" grpId="1"/>
      <p:bldP spid="131" grpId="0"/>
      <p:bldP spid="135" grpId="0" animBg="1"/>
      <p:bldP spid="1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3140968"/>
            <a:ext cx="85689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</a:t>
            </a:r>
            <a:r>
              <a:rPr lang="fr-FR" sz="22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situation initiale </a:t>
            </a:r>
            <a:r>
              <a:rPr lang="fr-FR" sz="22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d’un grafcet caractérise le comportement initial de la partie commande vis-à-vis de la partie opérative, de l’opérateur et/ou des éléments extérieurs.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67544" y="4437112"/>
            <a:ext cx="85689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Elle correspond aux étapes actives au début du fonctionnement. Ces étapes particulières dites </a:t>
            </a:r>
            <a:r>
              <a:rPr lang="fr-FR" sz="22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étapes initiales </a:t>
            </a:r>
            <a:r>
              <a:rPr lang="fr-FR" sz="22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ont </a:t>
            </a:r>
            <a:r>
              <a:rPr lang="fr-FR" sz="22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pour symbole un double cadre. </a:t>
            </a:r>
            <a:endParaRPr lang="fr-FR" sz="2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4067944" y="5733256"/>
            <a:ext cx="927720" cy="927720"/>
            <a:chOff x="4288160" y="4237856"/>
            <a:chExt cx="927720" cy="927720"/>
          </a:xfrm>
        </p:grpSpPr>
        <p:sp>
          <p:nvSpPr>
            <p:cNvPr id="4" name="Rectangle 3"/>
            <p:cNvSpPr/>
            <p:nvPr/>
          </p:nvSpPr>
          <p:spPr bwMode="auto">
            <a:xfrm>
              <a:off x="4427984" y="4377680"/>
              <a:ext cx="648072" cy="648072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3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0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288160" y="4237856"/>
              <a:ext cx="927720" cy="92772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4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11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500" dirty="0" smtClean="0">
                <a:ea typeface="Segoe UI" panose="020B0502040204020203" pitchFamily="34" charset="0"/>
              </a:rPr>
              <a:t> </a:t>
            </a:r>
            <a:r>
              <a:rPr lang="fr-FR" sz="3500" b="1" dirty="0" smtClean="0">
                <a:ea typeface="Segoe UI" panose="020B0502040204020203" pitchFamily="34" charset="0"/>
              </a:rPr>
              <a:t>Règle 1</a:t>
            </a: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3500" dirty="0" smtClean="0">
              <a:ea typeface="Segoe UI" panose="020B0502040204020203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23528" y="1078865"/>
            <a:ext cx="8620358" cy="1692771"/>
          </a:xfrm>
          <a:prstGeom prst="rect">
            <a:avLst/>
          </a:prstGeom>
          <a:noFill/>
          <a:ln w="88900" cmpd="dbl">
            <a:solidFill>
              <a:srgbClr val="96D4E5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5000"/>
              </a:spcBef>
            </a:pPr>
            <a:endParaRPr lang="fr-FR" sz="120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spcBef>
                <a:spcPts val="0"/>
              </a:spcBef>
            </a:pPr>
            <a:r>
              <a:rPr lang="fr-FR" sz="32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Règle 1 :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SITUATION INITIALE</a:t>
            </a:r>
            <a:endParaRPr lang="fr-FR" sz="24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44000" algn="just">
              <a:spcAft>
                <a:spcPts val="600"/>
              </a:spcAft>
            </a:pP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Toutes les étapes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initiales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sont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actives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au début du fonctionnement.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95536" y="1124744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situation initiale doit avoir un comportement passif (non émission d’ordre) vis-à-vis de la 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celle-ci se trouvant dans une </a:t>
            </a:r>
            <a:r>
              <a:rPr lang="fr-FR" sz="24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position de repos</a:t>
            </a:r>
            <a:r>
              <a:rPr lang="fr-FR" sz="24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</p:txBody>
      </p:sp>
      <p:grpSp>
        <p:nvGrpSpPr>
          <p:cNvPr id="17" name="Groupe 16"/>
          <p:cNvGrpSpPr/>
          <p:nvPr/>
        </p:nvGrpSpPr>
        <p:grpSpPr>
          <a:xfrm>
            <a:off x="971600" y="2927266"/>
            <a:ext cx="7344816" cy="2733982"/>
            <a:chOff x="971600" y="2276872"/>
            <a:chExt cx="7344816" cy="2733982"/>
          </a:xfrm>
        </p:grpSpPr>
        <p:grpSp>
          <p:nvGrpSpPr>
            <p:cNvPr id="14" name="Groupe 13"/>
            <p:cNvGrpSpPr/>
            <p:nvPr/>
          </p:nvGrpSpPr>
          <p:grpSpPr>
            <a:xfrm>
              <a:off x="2302249" y="2409213"/>
              <a:ext cx="3672408" cy="1407447"/>
              <a:chOff x="2302249" y="2409213"/>
              <a:chExt cx="3672408" cy="1407447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2442073" y="3016828"/>
                <a:ext cx="648072" cy="648072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3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0</a:t>
                </a: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2302249" y="2888940"/>
                <a:ext cx="927720" cy="927720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600" b="1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3814417" y="2888940"/>
                <a:ext cx="2160240" cy="927720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3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C:=0</a:t>
                </a:r>
              </a:p>
            </p:txBody>
          </p:sp>
          <p:cxnSp>
            <p:nvCxnSpPr>
              <p:cNvPr id="11" name="Connecteur droit avec flèche 10"/>
              <p:cNvCxnSpPr/>
              <p:nvPr/>
            </p:nvCxnSpPr>
            <p:spPr bwMode="auto">
              <a:xfrm flipV="1">
                <a:off x="3814417" y="2409213"/>
                <a:ext cx="0" cy="467791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" name="Connecteur droit 12"/>
              <p:cNvCxnSpPr>
                <a:stCxn id="8" idx="3"/>
                <a:endCxn id="9" idx="1"/>
              </p:cNvCxnSpPr>
              <p:nvPr/>
            </p:nvCxnSpPr>
            <p:spPr bwMode="auto">
              <a:xfrm>
                <a:off x="3229969" y="3352800"/>
                <a:ext cx="584448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5" name="ZoneTexte 14"/>
            <p:cNvSpPr txBox="1"/>
            <p:nvPr/>
          </p:nvSpPr>
          <p:spPr>
            <a:xfrm>
              <a:off x="1115616" y="4149080"/>
              <a:ext cx="72008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0" i="1" dirty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Exemple d’initialisation de compteur à l’étape initiale</a:t>
              </a:r>
              <a:endParaRPr lang="fr-FR" sz="20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endParaRPr lang="fr-FR" sz="20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971600" y="2276872"/>
              <a:ext cx="6840760" cy="2592288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0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19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500" dirty="0" smtClean="0">
                <a:ea typeface="Segoe UI" panose="020B0502040204020203" pitchFamily="34" charset="0"/>
              </a:rPr>
              <a:t> </a:t>
            </a:r>
            <a:r>
              <a:rPr lang="fr-FR" sz="3500" b="1" dirty="0" smtClean="0">
                <a:ea typeface="Segoe UI" panose="020B0502040204020203" pitchFamily="34" charset="0"/>
              </a:rPr>
              <a:t>Règle 1</a:t>
            </a: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35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90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tructure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1" t="1817" r="2245" b="1099"/>
          <a:stretch>
            <a:fillRect/>
          </a:stretch>
        </p:blipFill>
        <p:spPr bwMode="auto">
          <a:xfrm>
            <a:off x="1691680" y="1980595"/>
            <a:ext cx="6048672" cy="4256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980728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0" dirty="0">
                <a:solidFill>
                  <a:schemeClr val="tx1"/>
                </a:solidFill>
              </a:rPr>
              <a:t>Un grafcet peut comporter plusieurs étapes </a:t>
            </a:r>
            <a:r>
              <a:rPr lang="fr-FR" sz="2400" b="0" dirty="0" smtClean="0">
                <a:solidFill>
                  <a:schemeClr val="tx1"/>
                </a:solidFill>
              </a:rPr>
              <a:t>initiales </a:t>
            </a:r>
            <a:r>
              <a:rPr lang="fr-FR" sz="2400" b="0" i="1" dirty="0">
                <a:solidFill>
                  <a:schemeClr val="tx1"/>
                </a:solidFill>
              </a:rPr>
              <a:t>(représentation avec la norme grafcet de 1995)</a:t>
            </a:r>
            <a:r>
              <a:rPr lang="fr-FR" sz="2400" b="0" dirty="0">
                <a:solidFill>
                  <a:schemeClr val="tx1"/>
                </a:solidFill>
              </a:rPr>
              <a:t> :</a:t>
            </a:r>
          </a:p>
        </p:txBody>
      </p:sp>
      <p:sp>
        <p:nvSpPr>
          <p:cNvPr id="7" name="AutoShape 2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7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500" dirty="0" smtClean="0">
                <a:ea typeface="Segoe UI" panose="020B0502040204020203" pitchFamily="34" charset="0"/>
              </a:rPr>
              <a:t> </a:t>
            </a:r>
            <a:r>
              <a:rPr lang="fr-FR" sz="3500" b="1" dirty="0" smtClean="0">
                <a:ea typeface="Segoe UI" panose="020B0502040204020203" pitchFamily="34" charset="0"/>
              </a:rPr>
              <a:t>Règle 1</a:t>
            </a: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35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93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500" dirty="0" smtClean="0">
                <a:ea typeface="Segoe UI" panose="020B0502040204020203" pitchFamily="34" charset="0"/>
              </a:rPr>
              <a:t> </a:t>
            </a:r>
            <a:r>
              <a:rPr lang="fr-FR" sz="3500" b="1" dirty="0" smtClean="0">
                <a:ea typeface="Segoe UI" panose="020B0502040204020203" pitchFamily="34" charset="0"/>
              </a:rPr>
              <a:t>Règle 2</a:t>
            </a: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3500" dirty="0" smtClean="0">
              <a:ea typeface="Segoe UI" panose="020B0502040204020203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16138" y="1674961"/>
            <a:ext cx="8620358" cy="3770263"/>
          </a:xfrm>
          <a:prstGeom prst="rect">
            <a:avLst/>
          </a:prstGeom>
          <a:noFill/>
          <a:ln w="88900" cmpd="dbl">
            <a:solidFill>
              <a:srgbClr val="96D4E5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5000"/>
              </a:spcBef>
            </a:pPr>
            <a:endParaRPr lang="fr-FR" sz="120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spcBef>
                <a:spcPts val="0"/>
              </a:spcBef>
            </a:pPr>
            <a:r>
              <a:rPr lang="fr-FR" sz="32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Règle 2 :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FRANCHISSEMENT D’UNE TRANSITION</a:t>
            </a:r>
            <a:endParaRPr lang="fr-FR" sz="24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44000" algn="just">
              <a:spcAft>
                <a:spcPts val="600"/>
              </a:spcAft>
            </a:pP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Une transition est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validée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quand toutes les étapes immédiatement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précédentes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sont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actives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144000" algn="just">
              <a:spcAft>
                <a:spcPts val="600"/>
              </a:spcAft>
            </a:pP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Une transition </a:t>
            </a:r>
            <a:r>
              <a:rPr lang="fr-FR" sz="2400" b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est </a:t>
            </a:r>
            <a:r>
              <a:rPr lang="fr-FR" sz="240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franchissable</a:t>
            </a:r>
            <a:r>
              <a:rPr lang="fr-FR" sz="2400" b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 elle est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validée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et si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réceptivité associée 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est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vraie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144000" algn="just">
              <a:spcAft>
                <a:spcPts val="600"/>
              </a:spcAft>
            </a:pP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Une transition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franchissable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est obligatoirement </a:t>
            </a:r>
            <a:r>
              <a:rPr lang="fr-FR" sz="24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franchie</a:t>
            </a:r>
            <a:r>
              <a:rPr lang="fr-FR" sz="24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144000" algn="just">
              <a:spcAft>
                <a:spcPts val="600"/>
              </a:spcAft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325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7"/>
          <p:cNvSpPr>
            <a:spLocks noChangeShapeType="1"/>
          </p:cNvSpPr>
          <p:nvPr/>
        </p:nvSpPr>
        <p:spPr bwMode="auto">
          <a:xfrm flipV="1">
            <a:off x="6724594" y="3072721"/>
            <a:ext cx="7540" cy="73802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6499764" y="3441732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5724128" y="3190171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(t1)</a:t>
            </a:r>
            <a:endParaRPr lang="fr-FR" sz="2600" b="0" dirty="0">
              <a:solidFill>
                <a:schemeClr val="tx1"/>
              </a:solidFill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5220072" y="4386808"/>
            <a:ext cx="914400" cy="914400"/>
            <a:chOff x="1738417" y="4005064"/>
            <a:chExt cx="914400" cy="914400"/>
          </a:xfrm>
        </p:grpSpPr>
        <p:sp>
          <p:nvSpPr>
            <p:cNvPr id="24" name="Rectangle 15"/>
            <p:cNvSpPr>
              <a:spLocks noChangeArrowheads="1"/>
            </p:cNvSpPr>
            <p:nvPr/>
          </p:nvSpPr>
          <p:spPr bwMode="auto">
            <a:xfrm>
              <a:off x="1738417" y="4005064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1993781" y="4172545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3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" name="Connecteur droit 6"/>
          <p:cNvCxnSpPr/>
          <p:nvPr/>
        </p:nvCxnSpPr>
        <p:spPr bwMode="auto">
          <a:xfrm>
            <a:off x="5252970" y="3072721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5220072" y="1578497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524872" y="1639654"/>
            <a:ext cx="30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sz="3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7298513" y="1578496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7553877" y="1639654"/>
            <a:ext cx="3317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3200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2" name="Connecteur droit 11"/>
          <p:cNvCxnSpPr/>
          <p:nvPr/>
        </p:nvCxnSpPr>
        <p:spPr bwMode="auto">
          <a:xfrm>
            <a:off x="5252970" y="2959835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Connecteur droit 22"/>
          <p:cNvCxnSpPr/>
          <p:nvPr/>
        </p:nvCxnSpPr>
        <p:spPr bwMode="auto">
          <a:xfrm>
            <a:off x="7779780" y="2492896"/>
            <a:ext cx="0" cy="466938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Connecteur droit 13"/>
          <p:cNvCxnSpPr/>
          <p:nvPr/>
        </p:nvCxnSpPr>
        <p:spPr bwMode="auto">
          <a:xfrm flipH="1" flipV="1">
            <a:off x="5252970" y="3926465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Connecteur droit 14"/>
          <p:cNvCxnSpPr/>
          <p:nvPr/>
        </p:nvCxnSpPr>
        <p:spPr bwMode="auto">
          <a:xfrm flipH="1" flipV="1">
            <a:off x="5252970" y="3813579"/>
            <a:ext cx="2924585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" name="Groupe 15"/>
          <p:cNvGrpSpPr/>
          <p:nvPr/>
        </p:nvGrpSpPr>
        <p:grpSpPr>
          <a:xfrm flipH="1" flipV="1">
            <a:off x="5653205" y="3909284"/>
            <a:ext cx="2102508" cy="466939"/>
            <a:chOff x="5389240" y="3720241"/>
            <a:chExt cx="2102508" cy="860888"/>
          </a:xfrm>
        </p:grpSpPr>
        <p:cxnSp>
          <p:nvCxnSpPr>
            <p:cNvPr id="20" name="Connecteur droit 19"/>
            <p:cNvCxnSpPr/>
            <p:nvPr/>
          </p:nvCxnSpPr>
          <p:spPr bwMode="auto">
            <a:xfrm>
              <a:off x="5389240" y="3720247"/>
              <a:ext cx="0" cy="860882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Connecteur droit 20"/>
            <p:cNvCxnSpPr/>
            <p:nvPr/>
          </p:nvCxnSpPr>
          <p:spPr bwMode="auto">
            <a:xfrm>
              <a:off x="7491748" y="3720241"/>
              <a:ext cx="0" cy="860886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" name="Groupe 16"/>
          <p:cNvGrpSpPr/>
          <p:nvPr/>
        </p:nvGrpSpPr>
        <p:grpSpPr>
          <a:xfrm>
            <a:off x="7298513" y="4386808"/>
            <a:ext cx="914400" cy="914400"/>
            <a:chOff x="1738417" y="4005064"/>
            <a:chExt cx="914400" cy="914400"/>
          </a:xfrm>
        </p:grpSpPr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1738417" y="4005064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1993781" y="4172545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4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6" name="ZoneTexte 25"/>
          <p:cNvSpPr txBox="1"/>
          <p:nvPr/>
        </p:nvSpPr>
        <p:spPr>
          <a:xfrm>
            <a:off x="6732240" y="3164724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a</a:t>
            </a:r>
            <a:endParaRPr lang="fr-FR" sz="2600" b="0" dirty="0">
              <a:solidFill>
                <a:schemeClr val="tx1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59532" y="5766355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chemeClr val="tx1"/>
                </a:solidFill>
              </a:rPr>
              <a:t>Transitions (t1) </a:t>
            </a:r>
            <a:r>
              <a:rPr lang="fr-FR" sz="2400" dirty="0" smtClean="0">
                <a:solidFill>
                  <a:schemeClr val="tx1"/>
                </a:solidFill>
              </a:rPr>
              <a:t>non validées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59532" y="5766355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chemeClr val="tx1"/>
                </a:solidFill>
              </a:rPr>
              <a:t>Transitions (t1) </a:t>
            </a:r>
            <a:r>
              <a:rPr lang="fr-FR" sz="2400" dirty="0">
                <a:solidFill>
                  <a:srgbClr val="EE8A1C"/>
                </a:solidFill>
              </a:rPr>
              <a:t>validées</a:t>
            </a:r>
            <a:r>
              <a:rPr lang="fr-FR" sz="2400" b="0" dirty="0" smtClean="0">
                <a:solidFill>
                  <a:schemeClr val="tx1"/>
                </a:solidFill>
              </a:rPr>
              <a:t> et réceptivités associées </a:t>
            </a:r>
            <a:r>
              <a:rPr lang="fr-FR" sz="2400" dirty="0" smtClean="0">
                <a:solidFill>
                  <a:schemeClr val="tx1"/>
                </a:solidFill>
              </a:rPr>
              <a:t>fausses (a=0).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259632" y="1938536"/>
            <a:ext cx="914400" cy="914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1514996" y="1972072"/>
            <a:ext cx="3317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3200" dirty="0" smtClean="0">
                <a:solidFill>
                  <a:schemeClr val="tx1"/>
                </a:solidFill>
              </a:rPr>
              <a:t>1</a:t>
            </a:r>
            <a:endParaRPr lang="fr-FR" sz="3200" dirty="0">
              <a:solidFill>
                <a:schemeClr val="tx1"/>
              </a:solidFill>
            </a:endParaRPr>
          </a:p>
        </p:txBody>
      </p:sp>
      <p:grpSp>
        <p:nvGrpSpPr>
          <p:cNvPr id="36" name="Groupe 35"/>
          <p:cNvGrpSpPr/>
          <p:nvPr/>
        </p:nvGrpSpPr>
        <p:grpSpPr>
          <a:xfrm>
            <a:off x="1259632" y="3522712"/>
            <a:ext cx="914400" cy="914400"/>
            <a:chOff x="1738417" y="4005064"/>
            <a:chExt cx="914400" cy="914400"/>
          </a:xfrm>
        </p:grpSpPr>
        <p:sp>
          <p:nvSpPr>
            <p:cNvPr id="37" name="Rectangle 15"/>
            <p:cNvSpPr>
              <a:spLocks noChangeArrowheads="1"/>
            </p:cNvSpPr>
            <p:nvPr/>
          </p:nvSpPr>
          <p:spPr bwMode="auto">
            <a:xfrm>
              <a:off x="1738417" y="4005064"/>
              <a:ext cx="914400" cy="914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" name="Text Box 16"/>
            <p:cNvSpPr txBox="1">
              <a:spLocks noChangeArrowheads="1"/>
            </p:cNvSpPr>
            <p:nvPr/>
          </p:nvSpPr>
          <p:spPr bwMode="auto">
            <a:xfrm>
              <a:off x="1993781" y="4172545"/>
              <a:ext cx="3317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3200" dirty="0" smtClean="0">
                  <a:solidFill>
                    <a:schemeClr val="tx1"/>
                  </a:solidFill>
                </a:rPr>
                <a:t>2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41" name="Line 9"/>
          <p:cNvSpPr>
            <a:spLocks noChangeShapeType="1"/>
          </p:cNvSpPr>
          <p:nvPr/>
        </p:nvSpPr>
        <p:spPr bwMode="auto">
          <a:xfrm>
            <a:off x="1475656" y="3173587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1691680" y="2921853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a</a:t>
            </a:r>
            <a:endParaRPr lang="fr-FR" sz="2600" b="0" dirty="0">
              <a:solidFill>
                <a:schemeClr val="tx1"/>
              </a:solidFill>
            </a:endParaRPr>
          </a:p>
        </p:txBody>
      </p:sp>
      <p:cxnSp>
        <p:nvCxnSpPr>
          <p:cNvPr id="44" name="Connecteur droit 43"/>
          <p:cNvCxnSpPr/>
          <p:nvPr/>
        </p:nvCxnSpPr>
        <p:spPr bwMode="auto">
          <a:xfrm>
            <a:off x="1691680" y="2852936"/>
            <a:ext cx="0" cy="669776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ZoneTexte 46"/>
          <p:cNvSpPr txBox="1"/>
          <p:nvPr/>
        </p:nvSpPr>
        <p:spPr>
          <a:xfrm>
            <a:off x="6732240" y="3164724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FF9900"/>
                </a:solidFill>
              </a:rPr>
              <a:t>a</a:t>
            </a:r>
            <a:endParaRPr lang="fr-FR" sz="2600" b="0" dirty="0">
              <a:solidFill>
                <a:srgbClr val="FF9900"/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1691680" y="2921853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FF9900"/>
                </a:solidFill>
              </a:rPr>
              <a:t>a</a:t>
            </a:r>
            <a:endParaRPr lang="fr-FR" sz="2600" b="0" dirty="0">
              <a:solidFill>
                <a:srgbClr val="FF9900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728886" y="2936557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chemeClr val="tx1"/>
                </a:solidFill>
              </a:rPr>
              <a:t>(t1)</a:t>
            </a:r>
            <a:endParaRPr lang="fr-FR" sz="2600" b="0" dirty="0">
              <a:solidFill>
                <a:schemeClr val="tx1"/>
              </a:solidFill>
            </a:endParaRPr>
          </a:p>
        </p:txBody>
      </p:sp>
      <p:cxnSp>
        <p:nvCxnSpPr>
          <p:cNvPr id="51" name="Connecteur droit 50"/>
          <p:cNvCxnSpPr/>
          <p:nvPr/>
        </p:nvCxnSpPr>
        <p:spPr bwMode="auto">
          <a:xfrm>
            <a:off x="5724128" y="2492897"/>
            <a:ext cx="0" cy="44366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6499764" y="3441732"/>
            <a:ext cx="457200" cy="0"/>
          </a:xfrm>
          <a:prstGeom prst="line">
            <a:avLst/>
          </a:prstGeom>
          <a:noFill/>
          <a:ln w="38100">
            <a:solidFill>
              <a:srgbClr val="EE8A1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7524328" y="1855678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500808" y="2276872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46" name="Line 9"/>
          <p:cNvSpPr>
            <a:spLocks noChangeShapeType="1"/>
          </p:cNvSpPr>
          <p:nvPr/>
        </p:nvSpPr>
        <p:spPr bwMode="auto">
          <a:xfrm>
            <a:off x="1475656" y="3173587"/>
            <a:ext cx="457200" cy="0"/>
          </a:xfrm>
          <a:prstGeom prst="line">
            <a:avLst/>
          </a:prstGeom>
          <a:noFill/>
          <a:ln w="38100">
            <a:solidFill>
              <a:srgbClr val="EE8A1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5508104" y="1891730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000" b="0" dirty="0" smtClean="0">
                <a:solidFill>
                  <a:srgbClr val="FF9900"/>
                </a:solidFill>
              </a:rPr>
              <a:t>•</a:t>
            </a:r>
            <a:endParaRPr lang="fr-FR" sz="5000" dirty="0">
              <a:solidFill>
                <a:srgbClr val="FF990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5724128" y="3190171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FF9900"/>
                </a:solidFill>
              </a:rPr>
              <a:t>(t1)</a:t>
            </a:r>
            <a:endParaRPr lang="fr-FR" sz="2600" b="0" dirty="0">
              <a:solidFill>
                <a:srgbClr val="FF9900"/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728886" y="2936557"/>
            <a:ext cx="8907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0" dirty="0" smtClean="0">
                <a:solidFill>
                  <a:srgbClr val="FF9900"/>
                </a:solidFill>
              </a:rPr>
              <a:t>(t1)</a:t>
            </a:r>
            <a:endParaRPr lang="fr-FR" sz="2600" b="0" dirty="0">
              <a:solidFill>
                <a:srgbClr val="FF990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359532" y="5766355"/>
            <a:ext cx="7391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0" dirty="0" smtClean="0">
                <a:solidFill>
                  <a:schemeClr val="tx1"/>
                </a:solidFill>
              </a:rPr>
              <a:t>Transitions (t1) </a:t>
            </a:r>
            <a:r>
              <a:rPr lang="fr-FR" sz="2400" dirty="0">
                <a:solidFill>
                  <a:srgbClr val="EE8A1C"/>
                </a:solidFill>
              </a:rPr>
              <a:t>validées</a:t>
            </a:r>
            <a:r>
              <a:rPr lang="fr-FR" sz="2400" b="0" dirty="0" smtClean="0">
                <a:solidFill>
                  <a:schemeClr val="tx1"/>
                </a:solidFill>
              </a:rPr>
              <a:t> et réceptivités associées </a:t>
            </a:r>
            <a:r>
              <a:rPr lang="fr-FR" sz="2400" dirty="0">
                <a:solidFill>
                  <a:srgbClr val="EE8A1C"/>
                </a:solidFill>
              </a:rPr>
              <a:t>vraies (</a:t>
            </a:r>
            <a:r>
              <a:rPr lang="fr-FR" sz="2400" dirty="0" smtClean="0">
                <a:solidFill>
                  <a:srgbClr val="EE8A1C"/>
                </a:solidFill>
              </a:rPr>
              <a:t>a=1)</a:t>
            </a:r>
            <a:r>
              <a:rPr lang="fr-FR" sz="2400" b="0" dirty="0" smtClean="0">
                <a:solidFill>
                  <a:srgbClr val="EE8A1C"/>
                </a:solidFill>
              </a:rPr>
              <a:t>. </a:t>
            </a:r>
            <a:r>
              <a:rPr lang="fr-FR" sz="2400" b="0" dirty="0" smtClean="0">
                <a:solidFill>
                  <a:schemeClr val="tx1"/>
                </a:solidFill>
              </a:rPr>
              <a:t>D’où transitions </a:t>
            </a:r>
            <a:r>
              <a:rPr lang="fr-FR" sz="2400" dirty="0" smtClean="0">
                <a:solidFill>
                  <a:schemeClr val="tx1"/>
                </a:solidFill>
              </a:rPr>
              <a:t>franchissables.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53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72476" y="6499231"/>
            <a:ext cx="376237" cy="333375"/>
          </a:xfrm>
          <a:prstGeom prst="actionButtonHome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50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3500" dirty="0" smtClean="0">
                <a:ea typeface="Segoe UI" panose="020B0502040204020203" pitchFamily="34" charset="0"/>
              </a:rPr>
              <a:t> </a:t>
            </a:r>
            <a:r>
              <a:rPr lang="fr-FR" sz="3500" b="1" dirty="0" smtClean="0">
                <a:ea typeface="Segoe UI" panose="020B0502040204020203" pitchFamily="34" charset="0"/>
              </a:rPr>
              <a:t>Règle 2</a:t>
            </a: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35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792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  <p:bldP spid="26" grpId="0"/>
      <p:bldP spid="26" grpId="1"/>
      <p:bldP spid="28" grpId="0"/>
      <p:bldP spid="29" grpId="0"/>
      <p:bldP spid="29" grpId="1"/>
      <p:bldP spid="41" grpId="0" animBg="1"/>
      <p:bldP spid="41" grpId="1" animBg="1"/>
      <p:bldP spid="42" grpId="0"/>
      <p:bldP spid="42" grpId="1"/>
      <p:bldP spid="47" grpId="0"/>
      <p:bldP spid="47" grpId="1"/>
      <p:bldP spid="48" grpId="0"/>
      <p:bldP spid="48" grpId="1"/>
      <p:bldP spid="49" grpId="0"/>
      <p:bldP spid="49" grpId="1"/>
      <p:bldP spid="30" grpId="0" animBg="1"/>
      <p:bldP spid="30" grpId="1" animBg="1"/>
      <p:bldP spid="32" grpId="0"/>
      <p:bldP spid="32" grpId="1"/>
      <p:bldP spid="39" grpId="0"/>
      <p:bldP spid="39" grpId="1"/>
      <p:bldP spid="46" grpId="0" animBg="1"/>
      <p:bldP spid="46" grpId="1" animBg="1"/>
      <p:bldP spid="52" grpId="0"/>
      <p:bldP spid="52" grpId="1"/>
      <p:bldP spid="55" grpId="0"/>
      <p:bldP spid="55" grpId="1"/>
      <p:bldP spid="59" grpId="0"/>
      <p:bldP spid="59" grpId="1"/>
      <p:bldP spid="59" grpId="2"/>
      <p:bldP spid="62" grpId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3254</TotalTime>
  <Words>896</Words>
  <Application>Microsoft Office PowerPoint</Application>
  <PresentationFormat>Affichage à l'écran (4:3)</PresentationFormat>
  <Paragraphs>234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135</dc:creator>
  <cp:lastModifiedBy>Sandrine</cp:lastModifiedBy>
  <cp:revision>154</cp:revision>
  <dcterms:created xsi:type="dcterms:W3CDTF">2009-02-18T20:06:47Z</dcterms:created>
  <dcterms:modified xsi:type="dcterms:W3CDTF">2015-02-24T13:15:43Z</dcterms:modified>
</cp:coreProperties>
</file>