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51" r:id="rId2"/>
    <p:sldId id="452" r:id="rId3"/>
    <p:sldId id="355" r:id="rId4"/>
    <p:sldId id="356" r:id="rId5"/>
    <p:sldId id="288" r:id="rId6"/>
    <p:sldId id="289" r:id="rId7"/>
    <p:sldId id="290" r:id="rId8"/>
    <p:sldId id="358" r:id="rId9"/>
    <p:sldId id="298" r:id="rId10"/>
    <p:sldId id="303" r:id="rId11"/>
    <p:sldId id="406" r:id="rId12"/>
    <p:sldId id="408" r:id="rId13"/>
    <p:sldId id="409" r:id="rId14"/>
    <p:sldId id="410" r:id="rId15"/>
    <p:sldId id="411" r:id="rId16"/>
    <p:sldId id="412" r:id="rId17"/>
    <p:sldId id="331" r:id="rId18"/>
    <p:sldId id="413" r:id="rId19"/>
    <p:sldId id="414" r:id="rId20"/>
    <p:sldId id="415" r:id="rId21"/>
    <p:sldId id="416" r:id="rId22"/>
    <p:sldId id="426" r:id="rId23"/>
    <p:sldId id="417" r:id="rId24"/>
    <p:sldId id="425" r:id="rId25"/>
    <p:sldId id="420" r:id="rId26"/>
    <p:sldId id="421" r:id="rId27"/>
    <p:sldId id="427" r:id="rId28"/>
    <p:sldId id="428" r:id="rId29"/>
    <p:sldId id="429" r:id="rId30"/>
    <p:sldId id="430" r:id="rId31"/>
    <p:sldId id="431" r:id="rId32"/>
    <p:sldId id="432" r:id="rId33"/>
    <p:sldId id="433" r:id="rId34"/>
    <p:sldId id="441" r:id="rId35"/>
    <p:sldId id="440" r:id="rId36"/>
    <p:sldId id="437" r:id="rId37"/>
    <p:sldId id="442" r:id="rId38"/>
    <p:sldId id="443" r:id="rId39"/>
    <p:sldId id="342" r:id="rId40"/>
    <p:sldId id="445" r:id="rId41"/>
    <p:sldId id="444" r:id="rId42"/>
    <p:sldId id="446" r:id="rId43"/>
    <p:sldId id="447" r:id="rId44"/>
    <p:sldId id="448" r:id="rId45"/>
    <p:sldId id="449" r:id="rId46"/>
    <p:sldId id="450" r:id="rId4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9856" autoAdjust="0"/>
  </p:normalViewPr>
  <p:slideViewPr>
    <p:cSldViewPr>
      <p:cViewPr varScale="1">
        <p:scale>
          <a:sx n="92" d="100"/>
          <a:sy n="92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154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notesViewPr>
    <p:cSldViewPr>
      <p:cViewPr varScale="1">
        <p:scale>
          <a:sx n="62" d="100"/>
          <a:sy n="62" d="100"/>
        </p:scale>
        <p:origin x="-3402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A2C0C65-9EEF-42E4-AA38-6DE5D20F43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33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9413A92-3E3C-4D9B-A342-3ED83CDF42C5}" type="datetimeFigureOut">
              <a:rPr lang="fr-FR"/>
              <a:pPr>
                <a:defRPr/>
              </a:pPr>
              <a:t>09/02/2016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024D93-FED2-4EE0-BF6A-AC5500D38E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082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7F190-AD3D-4CFB-86B6-802AFEDF01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95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A177F-55A3-403D-AF33-98CA678F41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2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2866-6CD8-452A-91C7-1EB3C4E255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28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381875" cy="10668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295400"/>
            <a:ext cx="7391400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D3481-D0F9-46F0-9999-EF675153C7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50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CD593-AC8D-4C1F-9D54-546C64A1A3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7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84DFE-B86D-4B87-B445-84727D032B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42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007EE-DC5D-45F2-9010-0A67E5CE79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51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D22F-BCE4-44BC-87F6-5DAA432E11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16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0964C-D0B0-479A-8FF8-352AE2A337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72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02C01-2AD4-47A0-A864-729D734920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55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F26AA-6E3E-4BD0-8514-11EFD72B46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68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F78C-9E0F-4D08-B256-CF50815189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59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10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Connecteur droit 24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A6A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ZoneTexte 25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3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187624" y="188640"/>
            <a:ext cx="70580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4000" dirty="0" smtClean="0">
                <a:solidFill>
                  <a:schemeClr val="tx1"/>
                </a:solidFill>
              </a:rPr>
              <a:t>C3: SYNTAXE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390744" y="1196752"/>
            <a:ext cx="6557520" cy="53285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b="1" dirty="0" smtClean="0">
                <a:ea typeface="Segoe UI" panose="020B0502040204020203" pitchFamily="34" charset="0"/>
              </a:rPr>
              <a:t> LE MODELE GRAFCET</a:t>
            </a:r>
            <a:endParaRPr lang="fr-FR" sz="1800" b="1" dirty="0">
              <a:ea typeface="Segoe UI" panose="020B0502040204020203" pitchFamily="34" charset="0"/>
            </a:endParaRPr>
          </a:p>
          <a:p>
            <a:pPr marL="247650" lvl="1" indent="0" fontAlgn="auto">
              <a:spcAft>
                <a:spcPts val="0"/>
              </a:spcAft>
              <a:buNone/>
            </a:pPr>
            <a:endParaRPr lang="fr-FR" sz="500" b="1" dirty="0">
              <a:ea typeface="Segoe UI" panose="020B0502040204020203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fr-FR" sz="1800" b="1" dirty="0" smtClean="0">
                <a:ea typeface="Segoe UI" panose="020B0502040204020203" pitchFamily="34" charset="0"/>
              </a:rPr>
              <a:t> LES ETAPES</a:t>
            </a:r>
          </a:p>
          <a:p>
            <a:pPr fontAlgn="auto">
              <a:spcAft>
                <a:spcPts val="0"/>
              </a:spcAft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ea typeface="Segoe UI" panose="020B0502040204020203" pitchFamily="34" charset="0"/>
              </a:rPr>
              <a:t> </a:t>
            </a:r>
            <a:r>
              <a:rPr lang="fr-FR" sz="1800" dirty="0">
                <a:ea typeface="Segoe UI" panose="020B0502040204020203" pitchFamily="34" charset="0"/>
              </a:rPr>
              <a:t>LES ACTIONS ASSOCIEES AUX </a:t>
            </a:r>
            <a:r>
              <a:rPr lang="fr-FR" sz="1800" dirty="0" smtClean="0">
                <a:ea typeface="Segoe UI" panose="020B0502040204020203" pitchFamily="34" charset="0"/>
              </a:rPr>
              <a:t>ETAPES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Les </a:t>
            </a:r>
            <a:r>
              <a:rPr lang="fr-FR" sz="1800" dirty="0">
                <a:ea typeface="Segoe UI" panose="020B0502040204020203" pitchFamily="34" charset="0"/>
              </a:rPr>
              <a:t>actions </a:t>
            </a:r>
            <a:r>
              <a:rPr lang="fr-FR" sz="1800" dirty="0" smtClean="0">
                <a:ea typeface="Segoe UI" panose="020B0502040204020203" pitchFamily="34" charset="0"/>
              </a:rPr>
              <a:t>continues</a:t>
            </a: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Les actions mémorisées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Commentaires</a:t>
            </a:r>
            <a:endParaRPr lang="fr-FR" sz="500" dirty="0">
              <a:ea typeface="Segoe UI" panose="020B0502040204020203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LES TRANSITIONS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Définition et symbole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Exemples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Transition validée</a:t>
            </a:r>
          </a:p>
          <a:p>
            <a:pPr fontAlgn="auto"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LES RECEPTIVITES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1800" dirty="0">
                <a:ea typeface="Segoe UI" panose="020B0502040204020203" pitchFamily="34" charset="0"/>
              </a:rPr>
              <a:t>Définition 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Réceptivité toujours vraie</a:t>
            </a: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>
                <a:ea typeface="Segoe UI" panose="020B0502040204020203" pitchFamily="34" charset="0"/>
              </a:rPr>
              <a:t>Réceptivité </a:t>
            </a:r>
            <a:r>
              <a:rPr lang="fr-FR" sz="1800" dirty="0" smtClean="0">
                <a:ea typeface="Segoe UI" panose="020B0502040204020203" pitchFamily="34" charset="0"/>
              </a:rPr>
              <a:t>sur front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>
                <a:ea typeface="Segoe UI" panose="020B0502040204020203" pitchFamily="34" charset="0"/>
              </a:rPr>
              <a:t>Réceptivité </a:t>
            </a:r>
            <a:r>
              <a:rPr lang="fr-FR" sz="1800" dirty="0" smtClean="0">
                <a:ea typeface="Segoe UI" panose="020B0502040204020203" pitchFamily="34" charset="0"/>
              </a:rPr>
              <a:t>liée au temps</a:t>
            </a: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Réceptivité liée avec la valeur booléenne d’un prédicat</a:t>
            </a:r>
            <a:endParaRPr lang="fr-FR" sz="1800" dirty="0">
              <a:ea typeface="Segoe UI" panose="020B0502040204020203" pitchFamily="34" charset="0"/>
            </a:endParaRPr>
          </a:p>
          <a:p>
            <a:pPr marL="247650" lvl="1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4576792" y="1196752"/>
            <a:ext cx="4747736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dirty="0" smtClean="0">
                <a:ea typeface="Segoe UI" panose="020B0502040204020203" pitchFamily="34" charset="0"/>
              </a:rPr>
              <a:t> LIAISONS ORIENTEES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Définition</a:t>
            </a: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Règle de tracé</a:t>
            </a: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Utilisation de renvois dans les liaisons</a:t>
            </a:r>
            <a:endParaRPr lang="fr-FR" sz="500" dirty="0">
              <a:ea typeface="Segoe UI" panose="020B0502040204020203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REGLE DE SYNTAXE</a:t>
            </a:r>
            <a:endParaRPr lang="fr-FR" sz="1800" dirty="0">
              <a:ea typeface="Segoe UI" panose="020B0502040204020203" pitchFamily="34" charset="0"/>
            </a:endParaRPr>
          </a:p>
          <a:p>
            <a:pPr marL="247650" lvl="1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4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3774" y="5142307"/>
            <a:ext cx="839730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1800" b="0" dirty="0">
                <a:solidFill>
                  <a:schemeClr val="tx1"/>
                </a:solidFill>
              </a:rPr>
              <a:t>La </a:t>
            </a:r>
            <a:r>
              <a:rPr lang="fr-FR" sz="1800" i="1" dirty="0">
                <a:solidFill>
                  <a:schemeClr val="tx1"/>
                </a:solidFill>
              </a:rPr>
              <a:t>condition d’assignation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b="0" dirty="0">
                <a:solidFill>
                  <a:schemeClr val="tx1"/>
                </a:solidFill>
              </a:rPr>
              <a:t>est une expression logique de variables </a:t>
            </a:r>
            <a:r>
              <a:rPr lang="fr-FR" sz="1800" b="0" dirty="0" smtClean="0">
                <a:solidFill>
                  <a:schemeClr val="tx1"/>
                </a:solidFill>
              </a:rPr>
              <a:t>d’entrée </a:t>
            </a:r>
            <a:r>
              <a:rPr lang="fr-FR" sz="1800" b="0" dirty="0">
                <a:solidFill>
                  <a:schemeClr val="tx1"/>
                </a:solidFill>
              </a:rPr>
              <a:t>et/ou de variables internes </a:t>
            </a:r>
            <a:endParaRPr lang="fr-FR" sz="1800" b="0" dirty="0" smtClean="0">
              <a:solidFill>
                <a:schemeClr val="tx1"/>
              </a:solidFill>
            </a:endParaRPr>
          </a:p>
          <a:p>
            <a:r>
              <a:rPr lang="fr-FR" sz="1800" i="1" dirty="0" smtClean="0">
                <a:solidFill>
                  <a:schemeClr val="tx1"/>
                </a:solidFill>
              </a:rPr>
              <a:t>Assignation </a:t>
            </a:r>
            <a:r>
              <a:rPr lang="fr-FR" sz="1800" b="0" i="1" dirty="0" smtClean="0">
                <a:solidFill>
                  <a:schemeClr val="tx1"/>
                </a:solidFill>
              </a:rPr>
              <a:t>:</a:t>
            </a:r>
            <a:r>
              <a:rPr lang="fr-FR" sz="1800" b="0" dirty="0" smtClean="0">
                <a:solidFill>
                  <a:schemeClr val="tx1"/>
                </a:solidFill>
              </a:rPr>
              <a:t> </a:t>
            </a:r>
            <a:r>
              <a:rPr lang="fr-FR" sz="1800" b="0" dirty="0">
                <a:solidFill>
                  <a:schemeClr val="tx1"/>
                </a:solidFill>
              </a:rPr>
              <a:t>le fait d’imposer la valeur (vraie ou fausse) des variables de sortie.</a:t>
            </a: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3144" y="1556792"/>
            <a:ext cx="85493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5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L’action continue</a:t>
            </a:r>
            <a:r>
              <a:rPr lang="fr-FR" sz="25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associée à une étape, dure tant que l’étape est active si aucune condition d’assignation ne l’interdit. 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99592" y="3423262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115492" y="3532799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5</a:t>
            </a:r>
            <a:endParaRPr lang="fr-FR" sz="3200" dirty="0">
              <a:latin typeface="Arial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2271192" y="3423262"/>
            <a:ext cx="1436712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1813992" y="388046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5086350" y="2932485"/>
            <a:ext cx="0" cy="7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 flipV="1">
            <a:off x="5086350" y="4162748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459287" y="2810248"/>
            <a:ext cx="70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X5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8316416" y="321297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43" name="Text Box 31"/>
          <p:cNvSpPr txBox="1">
            <a:spLocks noChangeArrowheads="1"/>
          </p:cNvSpPr>
          <p:nvPr/>
        </p:nvSpPr>
        <p:spPr bwMode="auto">
          <a:xfrm>
            <a:off x="8318003" y="4484514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3873375" y="4215186"/>
            <a:ext cx="117182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102" name="Groupe 101"/>
          <p:cNvGrpSpPr/>
          <p:nvPr/>
        </p:nvGrpSpPr>
        <p:grpSpPr>
          <a:xfrm>
            <a:off x="5076056" y="3724648"/>
            <a:ext cx="3540918" cy="1216520"/>
            <a:chOff x="5076056" y="2996406"/>
            <a:chExt cx="3165475" cy="1216520"/>
          </a:xfrm>
        </p:grpSpPr>
        <p:cxnSp>
          <p:nvCxnSpPr>
            <p:cNvPr id="15" name="Connecteur droit avec flèche 14"/>
            <p:cNvCxnSpPr/>
            <p:nvPr/>
          </p:nvCxnSpPr>
          <p:spPr bwMode="auto">
            <a:xfrm flipV="1">
              <a:off x="5076056" y="2996406"/>
              <a:ext cx="3165475" cy="54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Connecteur droit avec flèche 99"/>
            <p:cNvCxnSpPr/>
            <p:nvPr/>
          </p:nvCxnSpPr>
          <p:spPr bwMode="auto">
            <a:xfrm flipV="1">
              <a:off x="5076056" y="4212381"/>
              <a:ext cx="3165475" cy="54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" name="Connecteur droit 10"/>
          <p:cNvCxnSpPr/>
          <p:nvPr/>
        </p:nvCxnSpPr>
        <p:spPr bwMode="auto">
          <a:xfrm flipV="1">
            <a:off x="5508104" y="3165551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Connecteur droit 106"/>
          <p:cNvCxnSpPr/>
          <p:nvPr/>
        </p:nvCxnSpPr>
        <p:spPr bwMode="auto">
          <a:xfrm flipV="1">
            <a:off x="5508104" y="4379988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oupe 98"/>
          <p:cNvGrpSpPr/>
          <p:nvPr/>
        </p:nvGrpSpPr>
        <p:grpSpPr>
          <a:xfrm>
            <a:off x="5508104" y="3165551"/>
            <a:ext cx="720080" cy="1214437"/>
            <a:chOff x="5508104" y="2437309"/>
            <a:chExt cx="720080" cy="1214437"/>
          </a:xfrm>
        </p:grpSpPr>
        <p:cxnSp>
          <p:nvCxnSpPr>
            <p:cNvPr id="94" name="Connecteur droit 93"/>
            <p:cNvCxnSpPr/>
            <p:nvPr/>
          </p:nvCxnSpPr>
          <p:spPr bwMode="auto">
            <a:xfrm>
              <a:off x="5508104" y="2437309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Connecteur droit 107"/>
            <p:cNvCxnSpPr/>
            <p:nvPr/>
          </p:nvCxnSpPr>
          <p:spPr bwMode="auto">
            <a:xfrm>
              <a:off x="5508104" y="3651746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Connecteur droit 110"/>
          <p:cNvCxnSpPr/>
          <p:nvPr/>
        </p:nvCxnSpPr>
        <p:spPr bwMode="auto">
          <a:xfrm>
            <a:off x="6228184" y="4379988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Connecteur droit 112"/>
          <p:cNvCxnSpPr/>
          <p:nvPr/>
        </p:nvCxnSpPr>
        <p:spPr bwMode="auto">
          <a:xfrm>
            <a:off x="6228184" y="3165551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1" name="Groupe 100"/>
          <p:cNvGrpSpPr/>
          <p:nvPr/>
        </p:nvGrpSpPr>
        <p:grpSpPr>
          <a:xfrm>
            <a:off x="6228184" y="3725194"/>
            <a:ext cx="720080" cy="1214437"/>
            <a:chOff x="6228184" y="2996952"/>
            <a:chExt cx="720080" cy="1214437"/>
          </a:xfrm>
        </p:grpSpPr>
        <p:cxnSp>
          <p:nvCxnSpPr>
            <p:cNvPr id="112" name="Connecteur droit 111"/>
            <p:cNvCxnSpPr/>
            <p:nvPr/>
          </p:nvCxnSpPr>
          <p:spPr bwMode="auto">
            <a:xfrm flipV="1">
              <a:off x="6228184" y="4211389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Connecteur droit 113"/>
            <p:cNvCxnSpPr/>
            <p:nvPr/>
          </p:nvCxnSpPr>
          <p:spPr bwMode="auto">
            <a:xfrm flipV="1">
              <a:off x="6228184" y="2996952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6" name="Connecteur droit 115"/>
          <p:cNvCxnSpPr/>
          <p:nvPr/>
        </p:nvCxnSpPr>
        <p:spPr bwMode="auto">
          <a:xfrm flipV="1">
            <a:off x="6948264" y="3167088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Connecteur droit 117"/>
          <p:cNvCxnSpPr/>
          <p:nvPr/>
        </p:nvCxnSpPr>
        <p:spPr bwMode="auto">
          <a:xfrm flipV="1">
            <a:off x="6948264" y="4381525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oupe 103"/>
          <p:cNvGrpSpPr/>
          <p:nvPr/>
        </p:nvGrpSpPr>
        <p:grpSpPr>
          <a:xfrm>
            <a:off x="6948264" y="3167088"/>
            <a:ext cx="720080" cy="1214437"/>
            <a:chOff x="6948264" y="2438846"/>
            <a:chExt cx="720080" cy="1214437"/>
          </a:xfrm>
        </p:grpSpPr>
        <p:cxnSp>
          <p:nvCxnSpPr>
            <p:cNvPr id="117" name="Connecteur droit 116"/>
            <p:cNvCxnSpPr/>
            <p:nvPr/>
          </p:nvCxnSpPr>
          <p:spPr bwMode="auto">
            <a:xfrm>
              <a:off x="6948264" y="2438846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Connecteur droit 118"/>
            <p:cNvCxnSpPr/>
            <p:nvPr/>
          </p:nvCxnSpPr>
          <p:spPr bwMode="auto">
            <a:xfrm>
              <a:off x="6948264" y="3653283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1" name="Connecteur droit 120"/>
          <p:cNvCxnSpPr/>
          <p:nvPr/>
        </p:nvCxnSpPr>
        <p:spPr bwMode="auto">
          <a:xfrm>
            <a:off x="7668344" y="4381525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Connecteur droit 122"/>
          <p:cNvCxnSpPr/>
          <p:nvPr/>
        </p:nvCxnSpPr>
        <p:spPr bwMode="auto">
          <a:xfrm>
            <a:off x="7668344" y="3167088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66"/>
          <p:cNvSpPr>
            <a:spLocks noChangeArrowheads="1"/>
          </p:cNvSpPr>
          <p:nvPr/>
        </p:nvSpPr>
        <p:spPr bwMode="auto">
          <a:xfrm>
            <a:off x="1022221" y="3737934"/>
            <a:ext cx="6691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2555776" y="364077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KM1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133" name="Groupe 132"/>
          <p:cNvGrpSpPr/>
          <p:nvPr/>
        </p:nvGrpSpPr>
        <p:grpSpPr>
          <a:xfrm>
            <a:off x="5086350" y="3717950"/>
            <a:ext cx="421754" cy="1215430"/>
            <a:chOff x="5086350" y="2996406"/>
            <a:chExt cx="421754" cy="1215430"/>
          </a:xfrm>
        </p:grpSpPr>
        <p:cxnSp>
          <p:nvCxnSpPr>
            <p:cNvPr id="134" name="Connecteur droit 133"/>
            <p:cNvCxnSpPr/>
            <p:nvPr/>
          </p:nvCxnSpPr>
          <p:spPr bwMode="auto">
            <a:xfrm>
              <a:off x="5086350" y="2996406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Connecteur droit 134"/>
            <p:cNvCxnSpPr/>
            <p:nvPr/>
          </p:nvCxnSpPr>
          <p:spPr bwMode="auto">
            <a:xfrm>
              <a:off x="5086350" y="4211836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2555776" y="364077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grpSp>
        <p:nvGrpSpPr>
          <p:cNvPr id="145" name="Groupe 144"/>
          <p:cNvGrpSpPr/>
          <p:nvPr/>
        </p:nvGrpSpPr>
        <p:grpSpPr>
          <a:xfrm>
            <a:off x="7668344" y="3726731"/>
            <a:ext cx="720080" cy="1214437"/>
            <a:chOff x="7668344" y="2998489"/>
            <a:chExt cx="720080" cy="1214437"/>
          </a:xfrm>
        </p:grpSpPr>
        <p:cxnSp>
          <p:nvCxnSpPr>
            <p:cNvPr id="146" name="Connecteur droit 145"/>
            <p:cNvCxnSpPr/>
            <p:nvPr/>
          </p:nvCxnSpPr>
          <p:spPr bwMode="auto">
            <a:xfrm flipV="1">
              <a:off x="7668344" y="4212926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Connecteur droit 146"/>
            <p:cNvCxnSpPr/>
            <p:nvPr/>
          </p:nvCxnSpPr>
          <p:spPr bwMode="auto">
            <a:xfrm flipV="1">
              <a:off x="7668344" y="2998489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8" name="ZoneTexte 147"/>
          <p:cNvSpPr txBox="1"/>
          <p:nvPr/>
        </p:nvSpPr>
        <p:spPr>
          <a:xfrm>
            <a:off x="441648" y="4658544"/>
            <a:ext cx="36712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On note: 	KM1 = X5</a:t>
            </a:r>
            <a:endParaRPr lang="fr-FR" sz="2200" dirty="0">
              <a:solidFill>
                <a:schemeClr val="tx1"/>
              </a:solidFill>
            </a:endParaRP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4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8" name="Espace réservé du contenu 4"/>
          <p:cNvSpPr txBox="1">
            <a:spLocks/>
          </p:cNvSpPr>
          <p:nvPr/>
        </p:nvSpPr>
        <p:spPr>
          <a:xfrm>
            <a:off x="3563887" y="-27383"/>
            <a:ext cx="5451741" cy="9361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</a:p>
          <a:p>
            <a:pPr lvl="1" algn="r">
              <a:spcBef>
                <a:spcPts val="0"/>
              </a:spcBef>
            </a:pPr>
            <a:r>
              <a:rPr lang="fr-FR" sz="2600" dirty="0">
                <a:ea typeface="Segoe UI" panose="020B0502040204020203" pitchFamily="34" charset="0"/>
              </a:rPr>
              <a:t> </a:t>
            </a:r>
            <a:r>
              <a:rPr lang="fr-FR" sz="2600" dirty="0" smtClean="0">
                <a:ea typeface="Segoe UI" panose="020B0502040204020203" pitchFamily="34" charset="0"/>
              </a:rPr>
              <a:t>Les actions continues</a:t>
            </a:r>
          </a:p>
        </p:txBody>
      </p:sp>
      <p:sp>
        <p:nvSpPr>
          <p:cNvPr id="50" name="Espace réservé du contenu 4"/>
          <p:cNvSpPr txBox="1">
            <a:spLocks/>
          </p:cNvSpPr>
          <p:nvPr/>
        </p:nvSpPr>
        <p:spPr>
          <a:xfrm>
            <a:off x="611560" y="977743"/>
            <a:ext cx="7187528" cy="50704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spcBef>
                <a:spcPts val="0"/>
              </a:spcBef>
            </a:pPr>
            <a:r>
              <a:rPr lang="fr-FR" sz="2400" dirty="0" smtClean="0">
                <a:ea typeface="Segoe UI" panose="020B0502040204020203" pitchFamily="34" charset="0"/>
              </a:rPr>
              <a:t> Les Actions </a:t>
            </a:r>
            <a:r>
              <a:rPr lang="fr-FR" sz="2400" dirty="0">
                <a:ea typeface="Segoe UI" panose="020B0502040204020203" pitchFamily="34" charset="0"/>
              </a:rPr>
              <a:t>continues </a:t>
            </a:r>
            <a:r>
              <a:rPr lang="fr-FR" sz="2400" dirty="0" smtClean="0">
                <a:ea typeface="Segoe UI" panose="020B0502040204020203" pitchFamily="34" charset="0"/>
              </a:rPr>
              <a:t>inconditionnelles </a:t>
            </a: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4" grpId="0"/>
      <p:bldP spid="84" grpId="1"/>
      <p:bldP spid="84" grpId="2"/>
      <p:bldP spid="84" grpId="3"/>
      <p:bldP spid="144" grpId="0"/>
      <p:bldP spid="144" grpId="2"/>
      <p:bldP spid="144" grpId="3"/>
      <p:bldP spid="144" grpId="4"/>
      <p:bldP spid="1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43144" y="908720"/>
            <a:ext cx="8549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>
                <a:solidFill>
                  <a:schemeClr val="tx1"/>
                </a:solidFill>
              </a:rPr>
              <a:t>Une ou plusieurs actions peuvent être associées à une </a:t>
            </a:r>
            <a:r>
              <a:rPr lang="fr-FR" sz="2200" b="0" dirty="0" smtClean="0">
                <a:solidFill>
                  <a:schemeClr val="tx1"/>
                </a:solidFill>
              </a:rPr>
              <a:t>étape.  </a:t>
            </a:r>
            <a:r>
              <a:rPr lang="fr-FR" sz="2200" b="0" dirty="0">
                <a:solidFill>
                  <a:schemeClr val="tx1"/>
                </a:solidFill>
              </a:rPr>
              <a:t>Cette représentation n’implique pas de priorité entre ces </a:t>
            </a:r>
            <a:r>
              <a:rPr lang="fr-FR" sz="2200" b="0" dirty="0" smtClean="0">
                <a:solidFill>
                  <a:schemeClr val="tx1"/>
                </a:solidFill>
              </a:rPr>
              <a:t>actions.</a:t>
            </a:r>
            <a:endParaRPr lang="fr-FR" sz="2200" b="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576" y="2486612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71476" y="2596149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5</a:t>
            </a:r>
            <a:endParaRPr lang="fr-FR" sz="3200" dirty="0">
              <a:latin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127176" y="2486612"/>
            <a:ext cx="1436712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669976" y="294381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4942334" y="1751037"/>
            <a:ext cx="0" cy="7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4230737" y="1628800"/>
            <a:ext cx="70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X5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8172400" y="2031528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cxnSp>
        <p:nvCxnSpPr>
          <p:cNvPr id="17" name="Connecteur droit avec flèche 16"/>
          <p:cNvCxnSpPr/>
          <p:nvPr/>
        </p:nvCxnSpPr>
        <p:spPr bwMode="auto">
          <a:xfrm flipV="1">
            <a:off x="4932040" y="2550431"/>
            <a:ext cx="3540918" cy="54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droit avec flèche 17"/>
          <p:cNvCxnSpPr/>
          <p:nvPr/>
        </p:nvCxnSpPr>
        <p:spPr bwMode="auto">
          <a:xfrm flipV="1">
            <a:off x="4932040" y="3564855"/>
            <a:ext cx="3540918" cy="54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18"/>
          <p:cNvCxnSpPr/>
          <p:nvPr/>
        </p:nvCxnSpPr>
        <p:spPr bwMode="auto">
          <a:xfrm flipV="1">
            <a:off x="5364088" y="1984103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Connecteur droit 24"/>
          <p:cNvCxnSpPr/>
          <p:nvPr/>
        </p:nvCxnSpPr>
        <p:spPr bwMode="auto">
          <a:xfrm>
            <a:off x="6084168" y="1984103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28"/>
          <p:cNvCxnSpPr/>
          <p:nvPr/>
        </p:nvCxnSpPr>
        <p:spPr bwMode="auto">
          <a:xfrm flipV="1">
            <a:off x="6804248" y="1985640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Connecteur droit 34"/>
          <p:cNvCxnSpPr/>
          <p:nvPr/>
        </p:nvCxnSpPr>
        <p:spPr bwMode="auto">
          <a:xfrm>
            <a:off x="7524328" y="1985640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66"/>
          <p:cNvSpPr>
            <a:spLocks noChangeArrowheads="1"/>
          </p:cNvSpPr>
          <p:nvPr/>
        </p:nvSpPr>
        <p:spPr bwMode="auto">
          <a:xfrm>
            <a:off x="878205" y="2801284"/>
            <a:ext cx="6691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•</a:t>
            </a:r>
            <a:endParaRPr lang="fr-FR" sz="4000" dirty="0">
              <a:solidFill>
                <a:srgbClr val="00FF00"/>
              </a:solidFill>
              <a:cs typeface="Times New Roman" pitchFamily="18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267744" y="269634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KM1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2123380" y="3401012"/>
            <a:ext cx="1440507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267744" y="3642188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KM2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2127176" y="4314800"/>
            <a:ext cx="1436712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267744" y="459370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KM3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 flipV="1">
            <a:off x="4929808" y="3983831"/>
            <a:ext cx="0" cy="7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5" name="Line 16"/>
          <p:cNvSpPr>
            <a:spLocks noChangeShapeType="1"/>
          </p:cNvSpPr>
          <p:nvPr/>
        </p:nvSpPr>
        <p:spPr bwMode="auto">
          <a:xfrm flipV="1">
            <a:off x="4929808" y="5214094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3995936" y="3903439"/>
            <a:ext cx="934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KM2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57" name="Groupe 56"/>
          <p:cNvGrpSpPr/>
          <p:nvPr/>
        </p:nvGrpSpPr>
        <p:grpSpPr>
          <a:xfrm>
            <a:off x="4919514" y="4775994"/>
            <a:ext cx="3540918" cy="1216520"/>
            <a:chOff x="5076056" y="2996406"/>
            <a:chExt cx="3165475" cy="1216520"/>
          </a:xfrm>
        </p:grpSpPr>
        <p:cxnSp>
          <p:nvCxnSpPr>
            <p:cNvPr id="58" name="Connecteur droit avec flèche 57"/>
            <p:cNvCxnSpPr/>
            <p:nvPr/>
          </p:nvCxnSpPr>
          <p:spPr bwMode="auto">
            <a:xfrm flipV="1">
              <a:off x="5076056" y="2996406"/>
              <a:ext cx="3165475" cy="54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Connecteur droit avec flèche 58"/>
            <p:cNvCxnSpPr/>
            <p:nvPr/>
          </p:nvCxnSpPr>
          <p:spPr bwMode="auto">
            <a:xfrm flipV="1">
              <a:off x="5076056" y="4212381"/>
              <a:ext cx="3165475" cy="54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0" name="Connecteur droit 59"/>
          <p:cNvCxnSpPr/>
          <p:nvPr/>
        </p:nvCxnSpPr>
        <p:spPr bwMode="auto">
          <a:xfrm flipV="1">
            <a:off x="5351562" y="4216897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Connecteur droit 60"/>
          <p:cNvCxnSpPr/>
          <p:nvPr/>
        </p:nvCxnSpPr>
        <p:spPr bwMode="auto">
          <a:xfrm flipV="1">
            <a:off x="5351562" y="5431334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Connecteur droit 64"/>
          <p:cNvCxnSpPr/>
          <p:nvPr/>
        </p:nvCxnSpPr>
        <p:spPr bwMode="auto">
          <a:xfrm>
            <a:off x="6071642" y="5431334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Connecteur droit 65"/>
          <p:cNvCxnSpPr/>
          <p:nvPr/>
        </p:nvCxnSpPr>
        <p:spPr bwMode="auto">
          <a:xfrm>
            <a:off x="6071642" y="4216897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Connecteur droit 69"/>
          <p:cNvCxnSpPr/>
          <p:nvPr/>
        </p:nvCxnSpPr>
        <p:spPr bwMode="auto">
          <a:xfrm flipV="1">
            <a:off x="6791722" y="4218434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Connecteur droit 70"/>
          <p:cNvCxnSpPr/>
          <p:nvPr/>
        </p:nvCxnSpPr>
        <p:spPr bwMode="auto">
          <a:xfrm flipV="1">
            <a:off x="6791722" y="5432871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Connecteur droit 74"/>
          <p:cNvCxnSpPr/>
          <p:nvPr/>
        </p:nvCxnSpPr>
        <p:spPr bwMode="auto">
          <a:xfrm>
            <a:off x="7511802" y="5432871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Connecteur droit 75"/>
          <p:cNvCxnSpPr/>
          <p:nvPr/>
        </p:nvCxnSpPr>
        <p:spPr bwMode="auto">
          <a:xfrm>
            <a:off x="7511802" y="4218434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oupe 107"/>
          <p:cNvGrpSpPr/>
          <p:nvPr/>
        </p:nvGrpSpPr>
        <p:grpSpPr>
          <a:xfrm>
            <a:off x="4929808" y="2550703"/>
            <a:ext cx="434280" cy="3434023"/>
            <a:chOff x="4929808" y="2550703"/>
            <a:chExt cx="434280" cy="3434023"/>
          </a:xfrm>
        </p:grpSpPr>
        <p:cxnSp>
          <p:nvCxnSpPr>
            <p:cNvPr id="39" name="Connecteur droit 38"/>
            <p:cNvCxnSpPr/>
            <p:nvPr/>
          </p:nvCxnSpPr>
          <p:spPr bwMode="auto">
            <a:xfrm>
              <a:off x="4942334" y="2550703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Connecteur droit 39"/>
            <p:cNvCxnSpPr/>
            <p:nvPr/>
          </p:nvCxnSpPr>
          <p:spPr bwMode="auto">
            <a:xfrm>
              <a:off x="4942334" y="3557612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Connecteur droit 77"/>
            <p:cNvCxnSpPr/>
            <p:nvPr/>
          </p:nvCxnSpPr>
          <p:spPr bwMode="auto">
            <a:xfrm>
              <a:off x="4929808" y="4769296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Connecteur droit 78"/>
            <p:cNvCxnSpPr/>
            <p:nvPr/>
          </p:nvCxnSpPr>
          <p:spPr bwMode="auto">
            <a:xfrm>
              <a:off x="4929808" y="5984726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3995936" y="4999252"/>
            <a:ext cx="934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KM3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84" name="Text Box 31"/>
          <p:cNvSpPr txBox="1">
            <a:spLocks noChangeArrowheads="1"/>
          </p:cNvSpPr>
          <p:nvPr/>
        </p:nvSpPr>
        <p:spPr bwMode="auto">
          <a:xfrm>
            <a:off x="8172400" y="4339952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85" name="Text Box 31"/>
          <p:cNvSpPr txBox="1">
            <a:spLocks noChangeArrowheads="1"/>
          </p:cNvSpPr>
          <p:nvPr/>
        </p:nvSpPr>
        <p:spPr bwMode="auto">
          <a:xfrm>
            <a:off x="8172400" y="5564088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87" name="Text Box 31"/>
          <p:cNvSpPr txBox="1">
            <a:spLocks noChangeArrowheads="1"/>
          </p:cNvSpPr>
          <p:nvPr/>
        </p:nvSpPr>
        <p:spPr bwMode="auto">
          <a:xfrm>
            <a:off x="8172400" y="310874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96" name="Line 16"/>
          <p:cNvSpPr>
            <a:spLocks noChangeShapeType="1"/>
          </p:cNvSpPr>
          <p:nvPr/>
        </p:nvSpPr>
        <p:spPr bwMode="auto">
          <a:xfrm flipV="1">
            <a:off x="4942334" y="2786980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7" name="Text Box 33"/>
          <p:cNvSpPr txBox="1">
            <a:spLocks noChangeArrowheads="1"/>
          </p:cNvSpPr>
          <p:nvPr/>
        </p:nvSpPr>
        <p:spPr bwMode="auto">
          <a:xfrm>
            <a:off x="4097587" y="2691548"/>
            <a:ext cx="83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cxnSp>
        <p:nvCxnSpPr>
          <p:cNvPr id="98" name="Connecteur droit 97"/>
          <p:cNvCxnSpPr/>
          <p:nvPr/>
        </p:nvCxnSpPr>
        <p:spPr bwMode="auto">
          <a:xfrm flipV="1">
            <a:off x="5364088" y="3004220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oupe 108"/>
          <p:cNvGrpSpPr/>
          <p:nvPr/>
        </p:nvGrpSpPr>
        <p:grpSpPr>
          <a:xfrm>
            <a:off x="5351562" y="1984103"/>
            <a:ext cx="732606" cy="3447231"/>
            <a:chOff x="5351562" y="1984103"/>
            <a:chExt cx="732606" cy="3447231"/>
          </a:xfrm>
        </p:grpSpPr>
        <p:cxnSp>
          <p:nvCxnSpPr>
            <p:cNvPr id="22" name="Connecteur droit 21"/>
            <p:cNvCxnSpPr/>
            <p:nvPr/>
          </p:nvCxnSpPr>
          <p:spPr bwMode="auto">
            <a:xfrm>
              <a:off x="5364088" y="1984103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Connecteur droit 62"/>
            <p:cNvCxnSpPr/>
            <p:nvPr/>
          </p:nvCxnSpPr>
          <p:spPr bwMode="auto">
            <a:xfrm>
              <a:off x="5351562" y="4216897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Connecteur droit 63"/>
            <p:cNvCxnSpPr/>
            <p:nvPr/>
          </p:nvCxnSpPr>
          <p:spPr bwMode="auto">
            <a:xfrm>
              <a:off x="5351562" y="5431334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Connecteur droit 98"/>
            <p:cNvCxnSpPr/>
            <p:nvPr/>
          </p:nvCxnSpPr>
          <p:spPr bwMode="auto">
            <a:xfrm>
              <a:off x="5364088" y="3004220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Connecteur droit 99"/>
          <p:cNvCxnSpPr/>
          <p:nvPr/>
        </p:nvCxnSpPr>
        <p:spPr bwMode="auto">
          <a:xfrm>
            <a:off x="6084168" y="3004220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0" name="Groupe 109"/>
          <p:cNvGrpSpPr/>
          <p:nvPr/>
        </p:nvGrpSpPr>
        <p:grpSpPr>
          <a:xfrm>
            <a:off x="6071642" y="2550703"/>
            <a:ext cx="732606" cy="3440274"/>
            <a:chOff x="6071642" y="2550703"/>
            <a:chExt cx="732606" cy="3440274"/>
          </a:xfrm>
        </p:grpSpPr>
        <p:cxnSp>
          <p:nvCxnSpPr>
            <p:cNvPr id="28" name="Connecteur droit 27"/>
            <p:cNvCxnSpPr/>
            <p:nvPr/>
          </p:nvCxnSpPr>
          <p:spPr bwMode="auto">
            <a:xfrm flipV="1">
              <a:off x="6084168" y="2550703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Connecteur droit 67"/>
            <p:cNvCxnSpPr/>
            <p:nvPr/>
          </p:nvCxnSpPr>
          <p:spPr bwMode="auto">
            <a:xfrm flipV="1">
              <a:off x="6071642" y="5990977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Connecteur droit 68"/>
            <p:cNvCxnSpPr/>
            <p:nvPr/>
          </p:nvCxnSpPr>
          <p:spPr bwMode="auto">
            <a:xfrm flipV="1">
              <a:off x="6071642" y="4776540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Connecteur droit 100"/>
            <p:cNvCxnSpPr/>
            <p:nvPr/>
          </p:nvCxnSpPr>
          <p:spPr bwMode="auto">
            <a:xfrm flipV="1">
              <a:off x="6084168" y="3563863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2" name="Connecteur droit 101"/>
          <p:cNvCxnSpPr/>
          <p:nvPr/>
        </p:nvCxnSpPr>
        <p:spPr bwMode="auto">
          <a:xfrm flipV="1">
            <a:off x="6804248" y="3005757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1" name="Groupe 110"/>
          <p:cNvGrpSpPr/>
          <p:nvPr/>
        </p:nvGrpSpPr>
        <p:grpSpPr>
          <a:xfrm>
            <a:off x="6791722" y="1985640"/>
            <a:ext cx="732606" cy="3447231"/>
            <a:chOff x="6791722" y="1985640"/>
            <a:chExt cx="732606" cy="3447231"/>
          </a:xfrm>
        </p:grpSpPr>
        <p:cxnSp>
          <p:nvCxnSpPr>
            <p:cNvPr id="32" name="Connecteur droit 31"/>
            <p:cNvCxnSpPr/>
            <p:nvPr/>
          </p:nvCxnSpPr>
          <p:spPr bwMode="auto">
            <a:xfrm>
              <a:off x="6804248" y="1985640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Connecteur droit 72"/>
            <p:cNvCxnSpPr/>
            <p:nvPr/>
          </p:nvCxnSpPr>
          <p:spPr bwMode="auto">
            <a:xfrm>
              <a:off x="6791722" y="4218434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Connecteur droit 73"/>
            <p:cNvCxnSpPr/>
            <p:nvPr/>
          </p:nvCxnSpPr>
          <p:spPr bwMode="auto">
            <a:xfrm>
              <a:off x="6791722" y="5432871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Connecteur droit 102"/>
            <p:cNvCxnSpPr/>
            <p:nvPr/>
          </p:nvCxnSpPr>
          <p:spPr bwMode="auto">
            <a:xfrm>
              <a:off x="6804248" y="3005757"/>
              <a:ext cx="7200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4" name="Connecteur droit 103"/>
          <p:cNvCxnSpPr/>
          <p:nvPr/>
        </p:nvCxnSpPr>
        <p:spPr bwMode="auto">
          <a:xfrm>
            <a:off x="7524328" y="3005757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267744" y="269634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267744" y="3642188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KM2</a:t>
            </a:r>
            <a:endParaRPr lang="fr-FR" dirty="0">
              <a:latin typeface="Arial" charset="0"/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2267744" y="4593704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KM3</a:t>
            </a:r>
            <a:endParaRPr lang="fr-FR" dirty="0">
              <a:latin typeface="Arial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425626" y="5312582"/>
            <a:ext cx="3671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On note: 	KM1 = X5</a:t>
            </a:r>
          </a:p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		KM2 = X5</a:t>
            </a:r>
          </a:p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		KM3 = X5</a:t>
            </a:r>
          </a:p>
          <a:p>
            <a:pPr algn="just">
              <a:spcBef>
                <a:spcPts val="0"/>
              </a:spcBef>
            </a:pPr>
            <a:endParaRPr lang="fr-FR" sz="2200" dirty="0">
              <a:solidFill>
                <a:schemeClr val="tx1"/>
              </a:solidFill>
            </a:endParaRP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77" name="Espace réservé du contenu 4"/>
          <p:cNvSpPr txBox="1">
            <a:spLocks/>
          </p:cNvSpPr>
          <p:nvPr/>
        </p:nvSpPr>
        <p:spPr>
          <a:xfrm>
            <a:off x="3563887" y="-27383"/>
            <a:ext cx="5451741" cy="9361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</a:p>
          <a:p>
            <a:pPr lvl="1" algn="r">
              <a:spcBef>
                <a:spcPts val="0"/>
              </a:spcBef>
            </a:pPr>
            <a:r>
              <a:rPr lang="fr-FR" sz="2600" dirty="0">
                <a:ea typeface="Segoe UI" panose="020B0502040204020203" pitchFamily="34" charset="0"/>
              </a:rPr>
              <a:t> </a:t>
            </a:r>
            <a:r>
              <a:rPr lang="fr-FR" sz="2600" dirty="0" smtClean="0">
                <a:ea typeface="Segoe UI" panose="020B0502040204020203" pitchFamily="34" charset="0"/>
              </a:rPr>
              <a:t>Les actions continues</a:t>
            </a:r>
          </a:p>
        </p:txBody>
      </p:sp>
    </p:spTree>
    <p:extLst>
      <p:ext uri="{BB962C8B-B14F-4D97-AF65-F5344CB8AC3E}">
        <p14:creationId xmlns:p14="http://schemas.microsoft.com/office/powerpoint/2010/main" val="260116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6" grpId="2"/>
      <p:bldP spid="36" grpId="3"/>
      <p:bldP spid="37" grpId="0"/>
      <p:bldP spid="37" grpId="1"/>
      <p:bldP spid="37" grpId="2"/>
      <p:bldP spid="37" grpId="3"/>
      <p:bldP spid="43" grpId="0"/>
      <p:bldP spid="43" grpId="1"/>
      <p:bldP spid="43" grpId="2"/>
      <p:bldP spid="43" grpId="3"/>
      <p:bldP spid="46" grpId="0"/>
      <p:bldP spid="46" grpId="3"/>
      <p:bldP spid="46" grpId="4"/>
      <p:bldP spid="46" grpId="5"/>
      <p:bldP spid="112" grpId="0"/>
      <p:bldP spid="112" grpId="1"/>
      <p:bldP spid="112" grpId="2"/>
      <p:bldP spid="112" grpId="3"/>
      <p:bldP spid="113" grpId="0"/>
      <p:bldP spid="113" grpId="1"/>
      <p:bldP spid="113" grpId="2"/>
      <p:bldP spid="113" grpId="3"/>
      <p:bldP spid="114" grpId="0"/>
      <p:bldP spid="114" grpId="1"/>
      <p:bldP spid="114" grpId="2"/>
      <p:bldP spid="114" grpId="3"/>
      <p:bldP spid="1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i="1" dirty="0">
                <a:solidFill>
                  <a:srgbClr val="FF9900"/>
                </a:solidFill>
              </a:rPr>
              <a:t>b</a:t>
            </a:r>
            <a:r>
              <a:rPr lang="fr-FR" sz="2400" i="1" dirty="0" smtClean="0">
                <a:solidFill>
                  <a:srgbClr val="FF9900"/>
                </a:solidFill>
              </a:rPr>
              <a:t>. Actions conditionnelles</a:t>
            </a:r>
            <a:endParaRPr lang="fr-FR" sz="2400" i="1" dirty="0">
              <a:solidFill>
                <a:srgbClr val="FF9900"/>
              </a:solidFill>
            </a:endParaRPr>
          </a:p>
        </p:txBody>
      </p:sp>
      <p:grpSp>
        <p:nvGrpSpPr>
          <p:cNvPr id="74" name="Groupe 73"/>
          <p:cNvGrpSpPr/>
          <p:nvPr/>
        </p:nvGrpSpPr>
        <p:grpSpPr>
          <a:xfrm>
            <a:off x="107504" y="1412776"/>
            <a:ext cx="4392488" cy="2304256"/>
            <a:chOff x="107504" y="1412776"/>
            <a:chExt cx="4392488" cy="2304256"/>
          </a:xfrm>
        </p:grpSpPr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576485" y="2018402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792385" y="2185884"/>
              <a:ext cx="3048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5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2216373" y="2247002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</a:rPr>
                <a:t>KM1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8"/>
            <p:cNvSpPr>
              <a:spLocks noChangeArrowheads="1"/>
            </p:cNvSpPr>
            <p:nvPr/>
          </p:nvSpPr>
          <p:spPr bwMode="auto">
            <a:xfrm>
              <a:off x="1948085" y="2018402"/>
              <a:ext cx="19050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9" name="Line 9"/>
            <p:cNvSpPr>
              <a:spLocks noChangeShapeType="1"/>
            </p:cNvSpPr>
            <p:nvPr/>
          </p:nvSpPr>
          <p:spPr bwMode="auto">
            <a:xfrm>
              <a:off x="1490885" y="2475602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ln w="76200"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80" name="Line 10"/>
            <p:cNvSpPr>
              <a:spLocks noChangeShapeType="1"/>
            </p:cNvSpPr>
            <p:nvPr/>
          </p:nvSpPr>
          <p:spPr bwMode="auto">
            <a:xfrm>
              <a:off x="2197323" y="1643752"/>
              <a:ext cx="0" cy="366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>
              <a:off x="2198910" y="1521515"/>
              <a:ext cx="160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  <a:cs typeface="Arial" charset="0"/>
                </a:rPr>
                <a:t>condition</a:t>
              </a:r>
            </a:p>
          </p:txBody>
        </p:sp>
        <p:sp>
          <p:nvSpPr>
            <p:cNvPr id="82" name="Text Box 12"/>
            <p:cNvSpPr txBox="1">
              <a:spLocks noChangeArrowheads="1"/>
            </p:cNvSpPr>
            <p:nvPr/>
          </p:nvSpPr>
          <p:spPr bwMode="auto">
            <a:xfrm>
              <a:off x="279623" y="3269352"/>
              <a:ext cx="4130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dirty="0" smtClean="0">
                  <a:solidFill>
                    <a:schemeClr val="tx1"/>
                  </a:solidFill>
                  <a:cs typeface="Arial" charset="0"/>
                </a:rPr>
                <a:t>L’action KM1 </a:t>
              </a:r>
              <a:r>
                <a:rPr lang="fr-FR" sz="2000" dirty="0">
                  <a:solidFill>
                    <a:schemeClr val="tx1"/>
                  </a:solidFill>
                  <a:cs typeface="Arial" charset="0"/>
                </a:rPr>
                <a:t>n’est pas effectuée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07504" y="1412776"/>
              <a:ext cx="4392488" cy="230425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4600103" y="1412776"/>
            <a:ext cx="4444777" cy="2304256"/>
            <a:chOff x="4600103" y="1412776"/>
            <a:chExt cx="4444777" cy="2304256"/>
          </a:xfrm>
        </p:grpSpPr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6508973" y="1627113"/>
              <a:ext cx="0" cy="366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auto">
            <a:xfrm>
              <a:off x="6510560" y="1504876"/>
              <a:ext cx="160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>
                  <a:solidFill>
                    <a:schemeClr val="accent6"/>
                  </a:solidFill>
                  <a:cs typeface="Arial" charset="0"/>
                </a:rPr>
                <a:t>condition</a:t>
              </a:r>
            </a:p>
          </p:txBody>
        </p:sp>
        <p:sp>
          <p:nvSpPr>
            <p:cNvPr id="88" name="Text Box 12"/>
            <p:cNvSpPr txBox="1">
              <a:spLocks noChangeArrowheads="1"/>
            </p:cNvSpPr>
            <p:nvPr/>
          </p:nvSpPr>
          <p:spPr bwMode="auto">
            <a:xfrm>
              <a:off x="4600103" y="3252713"/>
              <a:ext cx="4130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dirty="0" smtClean="0">
                  <a:solidFill>
                    <a:schemeClr val="tx1"/>
                  </a:solidFill>
                  <a:cs typeface="Arial" charset="0"/>
                </a:rPr>
                <a:t>L’action KM1 n’est pas effectuée</a:t>
              </a:r>
              <a:endParaRPr lang="fr-FR" sz="200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4652392" y="1412776"/>
              <a:ext cx="4392488" cy="230425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90" name="Rectangle 5"/>
            <p:cNvSpPr>
              <a:spLocks noChangeArrowheads="1"/>
            </p:cNvSpPr>
            <p:nvPr/>
          </p:nvSpPr>
          <p:spPr bwMode="auto">
            <a:xfrm>
              <a:off x="4895800" y="2010544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1" name="Text Box 6"/>
            <p:cNvSpPr txBox="1">
              <a:spLocks noChangeArrowheads="1"/>
            </p:cNvSpPr>
            <p:nvPr/>
          </p:nvSpPr>
          <p:spPr bwMode="auto">
            <a:xfrm>
              <a:off x="5111700" y="2178026"/>
              <a:ext cx="3048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5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535688" y="2239144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</a:rPr>
                <a:t>KM1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8"/>
            <p:cNvSpPr>
              <a:spLocks noChangeArrowheads="1"/>
            </p:cNvSpPr>
            <p:nvPr/>
          </p:nvSpPr>
          <p:spPr bwMode="auto">
            <a:xfrm>
              <a:off x="6267400" y="2010544"/>
              <a:ext cx="19050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4" name="Line 9"/>
            <p:cNvSpPr>
              <a:spLocks noChangeShapeType="1"/>
            </p:cNvSpPr>
            <p:nvPr/>
          </p:nvSpPr>
          <p:spPr bwMode="auto">
            <a:xfrm>
              <a:off x="5810200" y="2467744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ln w="76200"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96" name="Groupe 95"/>
          <p:cNvGrpSpPr/>
          <p:nvPr/>
        </p:nvGrpSpPr>
        <p:grpSpPr>
          <a:xfrm>
            <a:off x="107504" y="3861048"/>
            <a:ext cx="4392488" cy="2304256"/>
            <a:chOff x="107504" y="3861048"/>
            <a:chExt cx="4392488" cy="2304256"/>
          </a:xfrm>
        </p:grpSpPr>
        <p:grpSp>
          <p:nvGrpSpPr>
            <p:cNvPr id="97" name="Group 13"/>
            <p:cNvGrpSpPr>
              <a:grpSpLocks/>
            </p:cNvGrpSpPr>
            <p:nvPr/>
          </p:nvGrpSpPr>
          <p:grpSpPr bwMode="auto">
            <a:xfrm>
              <a:off x="2203921" y="3893434"/>
              <a:ext cx="1609725" cy="488950"/>
              <a:chOff x="2418" y="1674"/>
              <a:chExt cx="1014" cy="308"/>
            </a:xfrm>
          </p:grpSpPr>
          <p:sp>
            <p:nvSpPr>
              <p:cNvPr id="106" name="Line 19"/>
              <p:cNvSpPr>
                <a:spLocks noChangeShapeType="1"/>
              </p:cNvSpPr>
              <p:nvPr/>
            </p:nvSpPr>
            <p:spPr bwMode="auto">
              <a:xfrm>
                <a:off x="2418" y="1751"/>
                <a:ext cx="0" cy="23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7" name="Text Box 20"/>
              <p:cNvSpPr txBox="1">
                <a:spLocks noChangeArrowheads="1"/>
              </p:cNvSpPr>
              <p:nvPr/>
            </p:nvSpPr>
            <p:spPr bwMode="auto">
              <a:xfrm>
                <a:off x="2419" y="1674"/>
                <a:ext cx="10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2400">
                    <a:solidFill>
                      <a:schemeClr val="tx1"/>
                    </a:solidFill>
                    <a:cs typeface="Arial" charset="0"/>
                  </a:rPr>
                  <a:t>condition</a:t>
                </a:r>
              </a:p>
            </p:txBody>
          </p:sp>
        </p:grp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286221" y="5641270"/>
              <a:ext cx="41306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dirty="0" smtClean="0">
                  <a:solidFill>
                    <a:schemeClr val="tx1"/>
                  </a:solidFill>
                  <a:cs typeface="Arial" charset="0"/>
                </a:rPr>
                <a:t>L’action KM1 n’est pas effectuée</a:t>
              </a:r>
              <a:endParaRPr lang="fr-FR" sz="200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99" name="Rectangle 22"/>
            <p:cNvSpPr>
              <a:spLocks noChangeArrowheads="1"/>
            </p:cNvSpPr>
            <p:nvPr/>
          </p:nvSpPr>
          <p:spPr bwMode="auto">
            <a:xfrm>
              <a:off x="865659" y="4790370"/>
              <a:ext cx="36420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4000" dirty="0">
                  <a:solidFill>
                    <a:srgbClr val="FF9900"/>
                  </a:solidFill>
                  <a:cs typeface="Times New Roman" pitchFamily="18" charset="0"/>
                </a:rPr>
                <a:t>•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07504" y="3861048"/>
              <a:ext cx="4392488" cy="230425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Rectangle 5"/>
            <p:cNvSpPr>
              <a:spLocks noChangeArrowheads="1"/>
            </p:cNvSpPr>
            <p:nvPr/>
          </p:nvSpPr>
          <p:spPr bwMode="auto">
            <a:xfrm>
              <a:off x="611560" y="4365104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827460" y="4532586"/>
              <a:ext cx="3048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5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2251448" y="4593704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</a:rPr>
                <a:t>KM1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8"/>
            <p:cNvSpPr>
              <a:spLocks noChangeArrowheads="1"/>
            </p:cNvSpPr>
            <p:nvPr/>
          </p:nvSpPr>
          <p:spPr bwMode="auto">
            <a:xfrm>
              <a:off x="1983160" y="4365104"/>
              <a:ext cx="19050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5" name="Line 9"/>
            <p:cNvSpPr>
              <a:spLocks noChangeShapeType="1"/>
            </p:cNvSpPr>
            <p:nvPr/>
          </p:nvSpPr>
          <p:spPr bwMode="auto">
            <a:xfrm>
              <a:off x="1525960" y="4822304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ln w="76200"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109" name="Groupe 108"/>
          <p:cNvGrpSpPr/>
          <p:nvPr/>
        </p:nvGrpSpPr>
        <p:grpSpPr>
          <a:xfrm>
            <a:off x="4652392" y="3861048"/>
            <a:ext cx="4392488" cy="2304256"/>
            <a:chOff x="4652392" y="3861048"/>
            <a:chExt cx="4392488" cy="2304256"/>
          </a:xfrm>
        </p:grpSpPr>
        <p:sp>
          <p:nvSpPr>
            <p:cNvPr id="110" name="Text Box 16"/>
            <p:cNvSpPr txBox="1">
              <a:spLocks noChangeArrowheads="1"/>
            </p:cNvSpPr>
            <p:nvPr/>
          </p:nvSpPr>
          <p:spPr bwMode="auto">
            <a:xfrm>
              <a:off x="6538441" y="4653136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rgbClr val="FF9900"/>
                  </a:solidFill>
                </a:rPr>
                <a:t>KM1</a:t>
              </a:r>
              <a:endParaRPr lang="fr-FR" sz="2400" dirty="0">
                <a:solidFill>
                  <a:srgbClr val="FF9900"/>
                </a:solidFill>
              </a:endParaRPr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>
              <a:off x="6519391" y="4005064"/>
              <a:ext cx="0" cy="366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" name="Text Box 20"/>
            <p:cNvSpPr txBox="1">
              <a:spLocks noChangeArrowheads="1"/>
            </p:cNvSpPr>
            <p:nvPr/>
          </p:nvSpPr>
          <p:spPr bwMode="auto">
            <a:xfrm>
              <a:off x="6520978" y="3907904"/>
              <a:ext cx="160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>
                  <a:solidFill>
                    <a:schemeClr val="accent6"/>
                  </a:solidFill>
                  <a:cs typeface="Arial" charset="0"/>
                </a:rPr>
                <a:t>condition</a:t>
              </a:r>
            </a:p>
          </p:txBody>
        </p:sp>
        <p:grpSp>
          <p:nvGrpSpPr>
            <p:cNvPr id="113" name="Groupe 112"/>
            <p:cNvGrpSpPr/>
            <p:nvPr/>
          </p:nvGrpSpPr>
          <p:grpSpPr>
            <a:xfrm>
              <a:off x="4652392" y="3861048"/>
              <a:ext cx="4392488" cy="2304256"/>
              <a:chOff x="4652392" y="3861048"/>
              <a:chExt cx="4392488" cy="2304256"/>
            </a:xfrm>
          </p:grpSpPr>
          <p:sp>
            <p:nvSpPr>
              <p:cNvPr id="118" name="Text Box 21"/>
              <p:cNvSpPr txBox="1">
                <a:spLocks noChangeArrowheads="1"/>
              </p:cNvSpPr>
              <p:nvPr/>
            </p:nvSpPr>
            <p:spPr bwMode="auto">
              <a:xfrm>
                <a:off x="4788025" y="5393308"/>
                <a:ext cx="4104456" cy="746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</a:pPr>
                <a:r>
                  <a:rPr lang="fr-FR" sz="2000" dirty="0">
                    <a:solidFill>
                      <a:schemeClr val="tx1"/>
                    </a:solidFill>
                    <a:cs typeface="Arial" charset="0"/>
                  </a:rPr>
                  <a:t>L’action </a:t>
                </a:r>
                <a:r>
                  <a:rPr lang="fr-FR" sz="2000" dirty="0" smtClean="0">
                    <a:solidFill>
                      <a:srgbClr val="FF9900"/>
                    </a:solidFill>
                    <a:cs typeface="Arial" charset="0"/>
                  </a:rPr>
                  <a:t>KM1</a:t>
                </a:r>
                <a:r>
                  <a:rPr lang="fr-FR" sz="2000" dirty="0" smtClean="0">
                    <a:solidFill>
                      <a:schemeClr val="tx1"/>
                    </a:solidFill>
                    <a:cs typeface="Arial" charset="0"/>
                  </a:rPr>
                  <a:t> est </a:t>
                </a:r>
                <a:r>
                  <a:rPr lang="fr-FR" sz="2000" dirty="0">
                    <a:solidFill>
                      <a:schemeClr val="tx1"/>
                    </a:solidFill>
                    <a:cs typeface="Arial" charset="0"/>
                  </a:rPr>
                  <a:t>effectuée </a:t>
                </a:r>
                <a:endParaRPr lang="fr-FR" sz="2000" dirty="0" smtClean="0">
                  <a:solidFill>
                    <a:schemeClr val="tx1"/>
                  </a:solidFill>
                  <a:cs typeface="Arial" charset="0"/>
                </a:endParaRPr>
              </a:p>
              <a:p>
                <a:pPr eaLnBrk="1" hangingPunct="1">
                  <a:spcBef>
                    <a:spcPts val="300"/>
                  </a:spcBef>
                </a:pPr>
                <a:r>
                  <a:rPr lang="fr-FR" sz="2000" dirty="0" smtClean="0">
                    <a:solidFill>
                      <a:schemeClr val="tx1"/>
                    </a:solidFill>
                    <a:cs typeface="Arial" charset="0"/>
                  </a:rPr>
                  <a:t>On note: </a:t>
                </a:r>
                <a:r>
                  <a:rPr lang="fr-FR" sz="2000" dirty="0" smtClean="0">
                    <a:solidFill>
                      <a:srgbClr val="FF9900"/>
                    </a:solidFill>
                    <a:cs typeface="Arial" charset="0"/>
                  </a:rPr>
                  <a:t>KM1 </a:t>
                </a:r>
                <a:r>
                  <a:rPr lang="fr-FR" sz="2000" dirty="0">
                    <a:solidFill>
                      <a:srgbClr val="FF9900"/>
                    </a:solidFill>
                    <a:cs typeface="Arial" charset="0"/>
                  </a:rPr>
                  <a:t>= </a:t>
                </a:r>
                <a:r>
                  <a:rPr lang="fr-FR" sz="2000" dirty="0" smtClean="0">
                    <a:solidFill>
                      <a:srgbClr val="FF9900"/>
                    </a:solidFill>
                    <a:cs typeface="Arial" charset="0"/>
                  </a:rPr>
                  <a:t>X5.condition</a:t>
                </a:r>
                <a:endParaRPr lang="fr-FR" sz="2000" dirty="0">
                  <a:solidFill>
                    <a:srgbClr val="FF9900"/>
                  </a:solidFill>
                  <a:cs typeface="Arial" charset="0"/>
                </a:endParaRPr>
              </a:p>
            </p:txBody>
          </p:sp>
          <p:sp>
            <p:nvSpPr>
              <p:cNvPr id="119" name="Rectangle 22"/>
              <p:cNvSpPr>
                <a:spLocks noChangeArrowheads="1"/>
              </p:cNvSpPr>
              <p:nvPr/>
            </p:nvSpPr>
            <p:spPr bwMode="auto">
              <a:xfrm>
                <a:off x="5220072" y="4815557"/>
                <a:ext cx="361950" cy="701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4000" dirty="0">
                    <a:solidFill>
                      <a:srgbClr val="FF9900"/>
                    </a:solidFill>
                    <a:cs typeface="Times New Roman" pitchFamily="18" charset="0"/>
                  </a:rPr>
                  <a:t>•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4652392" y="3861048"/>
                <a:ext cx="4392488" cy="2304256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4" name="Rectangle 5"/>
            <p:cNvSpPr>
              <a:spLocks noChangeArrowheads="1"/>
            </p:cNvSpPr>
            <p:nvPr/>
          </p:nvSpPr>
          <p:spPr bwMode="auto">
            <a:xfrm>
              <a:off x="4967808" y="4386808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5" name="Rectangle 8"/>
            <p:cNvSpPr>
              <a:spLocks noChangeArrowheads="1"/>
            </p:cNvSpPr>
            <p:nvPr/>
          </p:nvSpPr>
          <p:spPr bwMode="auto">
            <a:xfrm>
              <a:off x="6339408" y="4386808"/>
              <a:ext cx="19050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6" name="Line 9"/>
            <p:cNvSpPr>
              <a:spLocks noChangeShapeType="1"/>
            </p:cNvSpPr>
            <p:nvPr/>
          </p:nvSpPr>
          <p:spPr bwMode="auto">
            <a:xfrm>
              <a:off x="5882208" y="4844008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>
                <a:ln w="76200"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17" name="Text Box 6"/>
            <p:cNvSpPr txBox="1">
              <a:spLocks noChangeArrowheads="1"/>
            </p:cNvSpPr>
            <p:nvPr/>
          </p:nvSpPr>
          <p:spPr bwMode="auto">
            <a:xfrm>
              <a:off x="5183708" y="4554290"/>
              <a:ext cx="3048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5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1" name="Espace réservé du contenu 4"/>
          <p:cNvSpPr txBox="1">
            <a:spLocks/>
          </p:cNvSpPr>
          <p:nvPr/>
        </p:nvSpPr>
        <p:spPr>
          <a:xfrm>
            <a:off x="3563887" y="-27383"/>
            <a:ext cx="5451741" cy="9361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</a:p>
          <a:p>
            <a:pPr lvl="1" algn="r">
              <a:spcBef>
                <a:spcPts val="0"/>
              </a:spcBef>
            </a:pPr>
            <a:r>
              <a:rPr lang="fr-FR" sz="2600" dirty="0">
                <a:ea typeface="Segoe UI" panose="020B0502040204020203" pitchFamily="34" charset="0"/>
              </a:rPr>
              <a:t> </a:t>
            </a:r>
            <a:r>
              <a:rPr lang="fr-FR" sz="2600" dirty="0" smtClean="0">
                <a:ea typeface="Segoe UI" panose="020B0502040204020203" pitchFamily="34" charset="0"/>
              </a:rPr>
              <a:t>Les actions continues</a:t>
            </a:r>
          </a:p>
        </p:txBody>
      </p:sp>
    </p:spTree>
    <p:extLst>
      <p:ext uri="{BB962C8B-B14F-4D97-AF65-F5344CB8AC3E}">
        <p14:creationId xmlns:p14="http://schemas.microsoft.com/office/powerpoint/2010/main" val="30461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9899" y="5817458"/>
            <a:ext cx="7019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dirty="0" smtClean="0">
                <a:solidFill>
                  <a:schemeClr val="tx1"/>
                </a:solidFill>
              </a:rPr>
              <a:t>La </a:t>
            </a:r>
            <a:r>
              <a:rPr lang="fr-FR" i="1" dirty="0">
                <a:solidFill>
                  <a:schemeClr val="tx1"/>
                </a:solidFill>
              </a:rPr>
              <a:t>condition d’assignation </a:t>
            </a:r>
            <a:r>
              <a:rPr lang="fr-FR" b="0" dirty="0">
                <a:solidFill>
                  <a:schemeClr val="tx1"/>
                </a:solidFill>
              </a:rPr>
              <a:t>ne doit jamais comporter de </a:t>
            </a:r>
            <a:r>
              <a:rPr lang="fr-FR" dirty="0">
                <a:solidFill>
                  <a:schemeClr val="tx1"/>
                </a:solidFill>
              </a:rPr>
              <a:t>front de variable</a:t>
            </a:r>
          </a:p>
          <a:p>
            <a:endParaRPr lang="fr-FR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1052" y="2414439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26952" y="2523976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5</a:t>
            </a:r>
            <a:endParaRPr lang="fr-FR" sz="3200" dirty="0"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882652" y="2414439"/>
            <a:ext cx="1436712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425452" y="2871639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3539071" y="4232250"/>
            <a:ext cx="117182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34" name="Rectangle 66"/>
          <p:cNvSpPr>
            <a:spLocks noChangeArrowheads="1"/>
          </p:cNvSpPr>
          <p:nvPr/>
        </p:nvSpPr>
        <p:spPr bwMode="auto">
          <a:xfrm>
            <a:off x="633681" y="2729111"/>
            <a:ext cx="6691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2184856" y="2636912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V="1">
            <a:off x="4697810" y="1923662"/>
            <a:ext cx="0" cy="7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V="1">
            <a:off x="4697810" y="3153925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44" name="Connecteur droit 43"/>
          <p:cNvCxnSpPr/>
          <p:nvPr/>
        </p:nvCxnSpPr>
        <p:spPr bwMode="auto">
          <a:xfrm flipV="1">
            <a:off x="2167236" y="2156728"/>
            <a:ext cx="0" cy="25771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1907704" y="1747664"/>
            <a:ext cx="58591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a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4101605" y="3018491"/>
            <a:ext cx="58591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a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56" name="Line 12"/>
          <p:cNvSpPr>
            <a:spLocks noChangeShapeType="1"/>
          </p:cNvSpPr>
          <p:nvPr/>
        </p:nvSpPr>
        <p:spPr bwMode="auto">
          <a:xfrm flipV="1">
            <a:off x="4697810" y="4293096"/>
            <a:ext cx="0" cy="7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3995936" y="1844824"/>
            <a:ext cx="71495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X5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8603220" y="2342234"/>
            <a:ext cx="5262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06" name="Text Box 29"/>
          <p:cNvSpPr txBox="1">
            <a:spLocks noChangeArrowheads="1"/>
          </p:cNvSpPr>
          <p:nvPr/>
        </p:nvSpPr>
        <p:spPr bwMode="auto">
          <a:xfrm>
            <a:off x="8626598" y="3551807"/>
            <a:ext cx="5262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08" name="Text Box 29"/>
          <p:cNvSpPr txBox="1">
            <a:spLocks noChangeArrowheads="1"/>
          </p:cNvSpPr>
          <p:nvPr/>
        </p:nvSpPr>
        <p:spPr bwMode="auto">
          <a:xfrm>
            <a:off x="8696982" y="4713204"/>
            <a:ext cx="5262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grpSp>
        <p:nvGrpSpPr>
          <p:cNvPr id="170" name="Groupe 169"/>
          <p:cNvGrpSpPr/>
          <p:nvPr/>
        </p:nvGrpSpPr>
        <p:grpSpPr>
          <a:xfrm>
            <a:off x="4687516" y="2708920"/>
            <a:ext cx="421754" cy="2378423"/>
            <a:chOff x="4687516" y="2708920"/>
            <a:chExt cx="421754" cy="2378423"/>
          </a:xfrm>
        </p:grpSpPr>
        <p:cxnSp>
          <p:nvCxnSpPr>
            <p:cNvPr id="38" name="Connecteur droit 37"/>
            <p:cNvCxnSpPr/>
            <p:nvPr/>
          </p:nvCxnSpPr>
          <p:spPr bwMode="auto">
            <a:xfrm>
              <a:off x="4687516" y="3924557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Connecteur droit 113"/>
            <p:cNvCxnSpPr/>
            <p:nvPr/>
          </p:nvCxnSpPr>
          <p:spPr bwMode="auto">
            <a:xfrm>
              <a:off x="4687516" y="5087343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Connecteur droit 114"/>
            <p:cNvCxnSpPr/>
            <p:nvPr/>
          </p:nvCxnSpPr>
          <p:spPr bwMode="auto">
            <a:xfrm>
              <a:off x="4687516" y="2708920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7" name="Text Box 33"/>
          <p:cNvSpPr txBox="1">
            <a:spLocks noChangeArrowheads="1"/>
          </p:cNvSpPr>
          <p:nvPr/>
        </p:nvSpPr>
        <p:spPr bwMode="auto">
          <a:xfrm>
            <a:off x="1907704" y="1747664"/>
            <a:ext cx="58591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</a:t>
            </a:r>
            <a:endParaRPr lang="fr-FR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144" name="Connecteur droit avec flèche 143"/>
          <p:cNvCxnSpPr/>
          <p:nvPr/>
        </p:nvCxnSpPr>
        <p:spPr bwMode="auto">
          <a:xfrm flipV="1">
            <a:off x="4716016" y="2701675"/>
            <a:ext cx="4276972" cy="724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droit 17"/>
          <p:cNvCxnSpPr/>
          <p:nvPr/>
        </p:nvCxnSpPr>
        <p:spPr bwMode="auto">
          <a:xfrm flipV="1">
            <a:off x="5109270" y="3371165"/>
            <a:ext cx="0" cy="559643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1" name="Groupe 240"/>
          <p:cNvGrpSpPr/>
          <p:nvPr/>
        </p:nvGrpSpPr>
        <p:grpSpPr>
          <a:xfrm>
            <a:off x="5086350" y="2708920"/>
            <a:ext cx="444674" cy="2378423"/>
            <a:chOff x="5086350" y="2708920"/>
            <a:chExt cx="444674" cy="2378423"/>
          </a:xfrm>
        </p:grpSpPr>
        <p:cxnSp>
          <p:nvCxnSpPr>
            <p:cNvPr id="167" name="Connecteur droit 166"/>
            <p:cNvCxnSpPr/>
            <p:nvPr/>
          </p:nvCxnSpPr>
          <p:spPr bwMode="auto">
            <a:xfrm>
              <a:off x="5086350" y="5087343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Connecteur droit 167"/>
            <p:cNvCxnSpPr/>
            <p:nvPr/>
          </p:nvCxnSpPr>
          <p:spPr bwMode="auto">
            <a:xfrm>
              <a:off x="5086350" y="2708920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Connecteur droit 168"/>
            <p:cNvCxnSpPr/>
            <p:nvPr/>
          </p:nvCxnSpPr>
          <p:spPr bwMode="auto">
            <a:xfrm>
              <a:off x="5109270" y="3365946"/>
              <a:ext cx="42175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8" name="Groupe 237"/>
          <p:cNvGrpSpPr/>
          <p:nvPr/>
        </p:nvGrpSpPr>
        <p:grpSpPr>
          <a:xfrm>
            <a:off x="5508104" y="2156728"/>
            <a:ext cx="2083" cy="2930615"/>
            <a:chOff x="5508104" y="2156728"/>
            <a:chExt cx="2083" cy="2930615"/>
          </a:xfrm>
        </p:grpSpPr>
        <p:cxnSp>
          <p:nvCxnSpPr>
            <p:cNvPr id="17" name="Connecteur droit 16"/>
            <p:cNvCxnSpPr/>
            <p:nvPr/>
          </p:nvCxnSpPr>
          <p:spPr bwMode="auto">
            <a:xfrm flipV="1">
              <a:off x="5508104" y="2156728"/>
              <a:ext cx="0" cy="55964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Connecteur droit 60"/>
            <p:cNvCxnSpPr/>
            <p:nvPr/>
          </p:nvCxnSpPr>
          <p:spPr bwMode="auto">
            <a:xfrm flipV="1">
              <a:off x="5510187" y="4527700"/>
              <a:ext cx="0" cy="55964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9" name="Groupe 238"/>
          <p:cNvGrpSpPr/>
          <p:nvPr/>
        </p:nvGrpSpPr>
        <p:grpSpPr>
          <a:xfrm>
            <a:off x="5498530" y="2156727"/>
            <a:ext cx="576064" cy="2368814"/>
            <a:chOff x="5498530" y="2156727"/>
            <a:chExt cx="576064" cy="2368814"/>
          </a:xfrm>
        </p:grpSpPr>
        <p:cxnSp>
          <p:nvCxnSpPr>
            <p:cNvPr id="173" name="Connecteur droit 172"/>
            <p:cNvCxnSpPr/>
            <p:nvPr/>
          </p:nvCxnSpPr>
          <p:spPr bwMode="auto">
            <a:xfrm>
              <a:off x="5498530" y="3365946"/>
              <a:ext cx="57606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Connecteur droit 175"/>
            <p:cNvCxnSpPr/>
            <p:nvPr/>
          </p:nvCxnSpPr>
          <p:spPr bwMode="auto">
            <a:xfrm>
              <a:off x="5498530" y="2156727"/>
              <a:ext cx="57606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Connecteur droit 176"/>
            <p:cNvCxnSpPr/>
            <p:nvPr/>
          </p:nvCxnSpPr>
          <p:spPr bwMode="auto">
            <a:xfrm>
              <a:off x="5498530" y="4525541"/>
              <a:ext cx="57606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6" name="Connecteur droit avec flèche 225"/>
          <p:cNvCxnSpPr/>
          <p:nvPr/>
        </p:nvCxnSpPr>
        <p:spPr bwMode="auto">
          <a:xfrm flipV="1">
            <a:off x="4667164" y="5085184"/>
            <a:ext cx="4276972" cy="724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Connecteur droit avec flèche 226"/>
          <p:cNvCxnSpPr/>
          <p:nvPr/>
        </p:nvCxnSpPr>
        <p:spPr bwMode="auto">
          <a:xfrm flipV="1">
            <a:off x="4716016" y="3930807"/>
            <a:ext cx="4276972" cy="724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7" name="Groupe 236"/>
          <p:cNvGrpSpPr/>
          <p:nvPr/>
        </p:nvGrpSpPr>
        <p:grpSpPr>
          <a:xfrm>
            <a:off x="8148554" y="2713190"/>
            <a:ext cx="596640" cy="2379685"/>
            <a:chOff x="8148554" y="2713190"/>
            <a:chExt cx="596640" cy="2379685"/>
          </a:xfrm>
        </p:grpSpPr>
        <p:cxnSp>
          <p:nvCxnSpPr>
            <p:cNvPr id="102" name="Connecteur droit 101"/>
            <p:cNvCxnSpPr/>
            <p:nvPr/>
          </p:nvCxnSpPr>
          <p:spPr bwMode="auto">
            <a:xfrm>
              <a:off x="8148554" y="3377204"/>
              <a:ext cx="0" cy="55964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Connecteur droit 232"/>
            <p:cNvCxnSpPr/>
            <p:nvPr/>
          </p:nvCxnSpPr>
          <p:spPr bwMode="auto">
            <a:xfrm flipV="1">
              <a:off x="8148604" y="5092874"/>
              <a:ext cx="59659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Connecteur droit 233"/>
            <p:cNvCxnSpPr/>
            <p:nvPr/>
          </p:nvCxnSpPr>
          <p:spPr bwMode="auto">
            <a:xfrm flipV="1">
              <a:off x="8148554" y="3924557"/>
              <a:ext cx="59659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Connecteur droit 234"/>
            <p:cNvCxnSpPr/>
            <p:nvPr/>
          </p:nvCxnSpPr>
          <p:spPr bwMode="auto">
            <a:xfrm flipV="1">
              <a:off x="8148554" y="2713190"/>
              <a:ext cx="59659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0" name="Text Box 7"/>
          <p:cNvSpPr txBox="1">
            <a:spLocks noChangeArrowheads="1"/>
          </p:cNvSpPr>
          <p:nvPr/>
        </p:nvSpPr>
        <p:spPr bwMode="auto">
          <a:xfrm>
            <a:off x="2184856" y="2636912"/>
            <a:ext cx="1008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</a:rPr>
              <a:t>KM1</a:t>
            </a:r>
            <a:endParaRPr lang="fr-FR" dirty="0">
              <a:solidFill>
                <a:srgbClr val="FF9900"/>
              </a:solidFill>
              <a:latin typeface="Arial" charset="0"/>
            </a:endParaRPr>
          </a:p>
        </p:txBody>
      </p:sp>
      <p:grpSp>
        <p:nvGrpSpPr>
          <p:cNvPr id="242" name="Groupe 241"/>
          <p:cNvGrpSpPr/>
          <p:nvPr/>
        </p:nvGrpSpPr>
        <p:grpSpPr>
          <a:xfrm>
            <a:off x="6065160" y="2158265"/>
            <a:ext cx="1152128" cy="2945816"/>
            <a:chOff x="6074594" y="2155525"/>
            <a:chExt cx="1152128" cy="2945816"/>
          </a:xfrm>
        </p:grpSpPr>
        <p:cxnSp>
          <p:nvCxnSpPr>
            <p:cNvPr id="243" name="Connecteur droit 242"/>
            <p:cNvCxnSpPr/>
            <p:nvPr/>
          </p:nvCxnSpPr>
          <p:spPr bwMode="auto">
            <a:xfrm>
              <a:off x="6074594" y="3358702"/>
              <a:ext cx="0" cy="58764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Connecteur droit 243"/>
            <p:cNvCxnSpPr/>
            <p:nvPr/>
          </p:nvCxnSpPr>
          <p:spPr bwMode="auto">
            <a:xfrm>
              <a:off x="6074594" y="4513700"/>
              <a:ext cx="0" cy="58764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Connecteur droit 244"/>
            <p:cNvCxnSpPr/>
            <p:nvPr/>
          </p:nvCxnSpPr>
          <p:spPr bwMode="auto">
            <a:xfrm flipV="1">
              <a:off x="6074594" y="3928067"/>
              <a:ext cx="1152128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Connecteur droit 245"/>
            <p:cNvCxnSpPr/>
            <p:nvPr/>
          </p:nvCxnSpPr>
          <p:spPr bwMode="auto">
            <a:xfrm flipV="1">
              <a:off x="6074594" y="5090080"/>
              <a:ext cx="1152128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Connecteur droit 246"/>
            <p:cNvCxnSpPr/>
            <p:nvPr/>
          </p:nvCxnSpPr>
          <p:spPr bwMode="auto">
            <a:xfrm flipV="1">
              <a:off x="6074594" y="2155525"/>
              <a:ext cx="1152128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4" name="Groupe 253"/>
          <p:cNvGrpSpPr/>
          <p:nvPr/>
        </p:nvGrpSpPr>
        <p:grpSpPr>
          <a:xfrm>
            <a:off x="7215717" y="2158266"/>
            <a:ext cx="720080" cy="2946502"/>
            <a:chOff x="7217288" y="2154839"/>
            <a:chExt cx="720080" cy="2946502"/>
          </a:xfrm>
        </p:grpSpPr>
        <p:cxnSp>
          <p:nvCxnSpPr>
            <p:cNvPr id="255" name="Connecteur droit 254"/>
            <p:cNvCxnSpPr/>
            <p:nvPr/>
          </p:nvCxnSpPr>
          <p:spPr bwMode="auto">
            <a:xfrm>
              <a:off x="7217288" y="4525540"/>
              <a:ext cx="0" cy="57580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" name="Connecteur droit 255"/>
            <p:cNvCxnSpPr/>
            <p:nvPr/>
          </p:nvCxnSpPr>
          <p:spPr bwMode="auto">
            <a:xfrm flipV="1">
              <a:off x="7230434" y="3350915"/>
              <a:ext cx="0" cy="58214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7" name="Connecteur droit 256"/>
            <p:cNvCxnSpPr/>
            <p:nvPr/>
          </p:nvCxnSpPr>
          <p:spPr bwMode="auto">
            <a:xfrm>
              <a:off x="7217288" y="2154839"/>
              <a:ext cx="72008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8" name="Connecteur droit 257"/>
            <p:cNvCxnSpPr/>
            <p:nvPr/>
          </p:nvCxnSpPr>
          <p:spPr bwMode="auto">
            <a:xfrm>
              <a:off x="7217288" y="3358701"/>
              <a:ext cx="72008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9" name="Connecteur droit 258"/>
            <p:cNvCxnSpPr/>
            <p:nvPr/>
          </p:nvCxnSpPr>
          <p:spPr bwMode="auto">
            <a:xfrm>
              <a:off x="7217288" y="4527700"/>
              <a:ext cx="720080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0" name="Groupe 259"/>
          <p:cNvGrpSpPr/>
          <p:nvPr/>
        </p:nvGrpSpPr>
        <p:grpSpPr>
          <a:xfrm>
            <a:off x="7921411" y="2145021"/>
            <a:ext cx="232678" cy="2955564"/>
            <a:chOff x="7931879" y="2139990"/>
            <a:chExt cx="232678" cy="2955564"/>
          </a:xfrm>
        </p:grpSpPr>
        <p:cxnSp>
          <p:nvCxnSpPr>
            <p:cNvPr id="261" name="Connecteur droit 260"/>
            <p:cNvCxnSpPr/>
            <p:nvPr/>
          </p:nvCxnSpPr>
          <p:spPr bwMode="auto">
            <a:xfrm>
              <a:off x="7937363" y="4519173"/>
              <a:ext cx="0" cy="5763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Connecteur droit 261"/>
            <p:cNvCxnSpPr/>
            <p:nvPr/>
          </p:nvCxnSpPr>
          <p:spPr bwMode="auto">
            <a:xfrm>
              <a:off x="7937364" y="3356992"/>
              <a:ext cx="2271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3" name="Connecteur droit 262"/>
            <p:cNvCxnSpPr/>
            <p:nvPr/>
          </p:nvCxnSpPr>
          <p:spPr bwMode="auto">
            <a:xfrm>
              <a:off x="7937362" y="5087343"/>
              <a:ext cx="2271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4" name="Connecteur droit 263"/>
            <p:cNvCxnSpPr/>
            <p:nvPr/>
          </p:nvCxnSpPr>
          <p:spPr bwMode="auto">
            <a:xfrm>
              <a:off x="7931880" y="2139990"/>
              <a:ext cx="0" cy="5763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5" name="Connecteur droit 264"/>
            <p:cNvCxnSpPr/>
            <p:nvPr/>
          </p:nvCxnSpPr>
          <p:spPr bwMode="auto">
            <a:xfrm>
              <a:off x="7931879" y="2708160"/>
              <a:ext cx="2271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6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i="1" dirty="0">
                <a:solidFill>
                  <a:srgbClr val="FF9900"/>
                </a:solidFill>
              </a:rPr>
              <a:t>b</a:t>
            </a:r>
            <a:r>
              <a:rPr lang="fr-FR" sz="2400" i="1" dirty="0" smtClean="0">
                <a:solidFill>
                  <a:srgbClr val="FF9900"/>
                </a:solidFill>
              </a:rPr>
              <a:t>. Actions conditionnelles</a:t>
            </a:r>
            <a:endParaRPr lang="fr-FR" sz="2400" i="1" dirty="0">
              <a:solidFill>
                <a:srgbClr val="FF9900"/>
              </a:solidFill>
            </a:endParaRPr>
          </a:p>
        </p:txBody>
      </p:sp>
      <p:sp>
        <p:nvSpPr>
          <p:cNvPr id="267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1. Les actions continues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82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117" grpId="0"/>
      <p:bldP spid="117" grpId="3"/>
      <p:bldP spid="117" grpId="4"/>
      <p:bldP spid="117" grpId="5"/>
      <p:bldP spid="240" grpId="0"/>
      <p:bldP spid="240" grpId="1"/>
      <p:bldP spid="240" grpId="4"/>
      <p:bldP spid="240" grpId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i="1" dirty="0" smtClean="0">
                <a:solidFill>
                  <a:srgbClr val="FF9900"/>
                </a:solidFill>
              </a:rPr>
              <a:t>c. Actions retardées</a:t>
            </a:r>
            <a:endParaRPr lang="fr-FR" sz="2400" i="1" dirty="0">
              <a:solidFill>
                <a:srgbClr val="FF9900"/>
              </a:solidFill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1. Les actions continues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81000" y="2302024"/>
            <a:ext cx="446117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>
              <a:latin typeface="Arial" charset="0"/>
            </a:endParaRP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539750" y="2395687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755650" y="2505224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2</a:t>
            </a:r>
            <a:endParaRPr lang="fr-FR" sz="3200" dirty="0">
              <a:latin typeface="Arial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1911350" y="2395687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1454150" y="2852887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2160588" y="2021037"/>
            <a:ext cx="0" cy="366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195736" y="1603648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4s </a:t>
            </a:r>
            <a:r>
              <a:rPr lang="fr-FR" dirty="0">
                <a:latin typeface="Arial" charset="0"/>
                <a:cs typeface="Arial" charset="0"/>
              </a:rPr>
              <a:t>/ </a:t>
            </a:r>
            <a:r>
              <a:rPr lang="fr-FR" dirty="0" smtClean="0">
                <a:latin typeface="Arial" charset="0"/>
                <a:cs typeface="Arial" charset="0"/>
              </a:rPr>
              <a:t>X2</a:t>
            </a:r>
            <a:endParaRPr lang="fr-FR" baseline="-25000" dirty="0">
              <a:latin typeface="Arial" charset="0"/>
              <a:cs typeface="Arial" charset="0"/>
            </a:endParaRP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4252367" y="4099694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67" name="Rectangle 40"/>
          <p:cNvSpPr>
            <a:spLocks noChangeArrowheads="1"/>
          </p:cNvSpPr>
          <p:nvPr/>
        </p:nvSpPr>
        <p:spPr bwMode="auto">
          <a:xfrm>
            <a:off x="755650" y="2776687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cs typeface="Times New Roman" pitchFamily="18" charset="0"/>
              </a:rPr>
              <a:t>•</a:t>
            </a:r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2195737" y="1603648"/>
            <a:ext cx="1608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4s </a:t>
            </a:r>
            <a:r>
              <a:rPr lang="fr-FR" dirty="0">
                <a:latin typeface="Arial" charset="0"/>
                <a:cs typeface="Arial" charset="0"/>
              </a:rPr>
              <a:t>/ </a:t>
            </a: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X2</a:t>
            </a:r>
            <a:endParaRPr lang="fr-FR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 flipV="1">
            <a:off x="5278438" y="4099694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5262563" y="4891856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4700289" y="980728"/>
            <a:ext cx="70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X2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41" name="Line 14"/>
          <p:cNvSpPr>
            <a:spLocks noChangeShapeType="1"/>
          </p:cNvSpPr>
          <p:nvPr/>
        </p:nvSpPr>
        <p:spPr bwMode="auto">
          <a:xfrm flipV="1">
            <a:off x="5278438" y="1179240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5262563" y="1971402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7974013" y="1533128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76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sp>
        <p:nvSpPr>
          <p:cNvPr id="93" name="Line 14"/>
          <p:cNvSpPr>
            <a:spLocks noChangeShapeType="1"/>
          </p:cNvSpPr>
          <p:nvPr/>
        </p:nvSpPr>
        <p:spPr bwMode="auto">
          <a:xfrm flipV="1">
            <a:off x="5278438" y="2919215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4" name="Line 15"/>
          <p:cNvSpPr>
            <a:spLocks noChangeShapeType="1"/>
          </p:cNvSpPr>
          <p:nvPr/>
        </p:nvSpPr>
        <p:spPr bwMode="auto">
          <a:xfrm>
            <a:off x="5262563" y="3711377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6" name="Text Box 23"/>
          <p:cNvSpPr txBox="1">
            <a:spLocks noChangeArrowheads="1"/>
          </p:cNvSpPr>
          <p:nvPr/>
        </p:nvSpPr>
        <p:spPr bwMode="auto">
          <a:xfrm>
            <a:off x="4283968" y="2776687"/>
            <a:ext cx="1116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4s/X2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110" name="Groupe 109"/>
          <p:cNvGrpSpPr/>
          <p:nvPr/>
        </p:nvGrpSpPr>
        <p:grpSpPr>
          <a:xfrm>
            <a:off x="5278437" y="1975818"/>
            <a:ext cx="184151" cy="2898575"/>
            <a:chOff x="5278437" y="2569394"/>
            <a:chExt cx="184151" cy="2898575"/>
          </a:xfrm>
        </p:grpSpPr>
        <p:sp>
          <p:nvSpPr>
            <p:cNvPr id="60" name="Line 33"/>
            <p:cNvSpPr>
              <a:spLocks noChangeShapeType="1"/>
            </p:cNvSpPr>
            <p:nvPr/>
          </p:nvSpPr>
          <p:spPr bwMode="auto">
            <a:xfrm>
              <a:off x="5278437" y="2569394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5278437" y="4287490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" name="Line 39"/>
            <p:cNvSpPr>
              <a:spLocks noChangeShapeType="1"/>
            </p:cNvSpPr>
            <p:nvPr/>
          </p:nvSpPr>
          <p:spPr bwMode="auto">
            <a:xfrm>
              <a:off x="5278437" y="5467969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5438776" y="1409427"/>
            <a:ext cx="657225" cy="3466554"/>
            <a:chOff x="5438776" y="2003003"/>
            <a:chExt cx="657225" cy="3466554"/>
          </a:xfrm>
        </p:grpSpPr>
        <p:sp>
          <p:nvSpPr>
            <p:cNvPr id="65" name="Line 38"/>
            <p:cNvSpPr>
              <a:spLocks noChangeShapeType="1"/>
            </p:cNvSpPr>
            <p:nvPr/>
          </p:nvSpPr>
          <p:spPr bwMode="auto">
            <a:xfrm>
              <a:off x="5438776" y="5467969"/>
              <a:ext cx="623887" cy="15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19"/>
            <p:cNvSpPr>
              <a:spLocks noChangeShapeType="1"/>
            </p:cNvSpPr>
            <p:nvPr/>
          </p:nvSpPr>
          <p:spPr bwMode="auto">
            <a:xfrm>
              <a:off x="5453063" y="2571328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>
              <a:off x="5462588" y="3038053"/>
              <a:ext cx="581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>
              <a:off x="6038851" y="2957091"/>
              <a:ext cx="0" cy="20560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Text Box 22"/>
            <p:cNvSpPr txBox="1">
              <a:spLocks noChangeArrowheads="1"/>
            </p:cNvSpPr>
            <p:nvPr/>
          </p:nvSpPr>
          <p:spPr bwMode="auto">
            <a:xfrm>
              <a:off x="5519738" y="2709441"/>
              <a:ext cx="576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dirty="0" smtClean="0">
                  <a:latin typeface="Arial" charset="0"/>
                  <a:cs typeface="Arial" charset="0"/>
                </a:rPr>
                <a:t>4s</a:t>
              </a:r>
              <a:endParaRPr lang="fr-FR" sz="2000" dirty="0">
                <a:latin typeface="Arial" charset="0"/>
                <a:cs typeface="Arial" charset="0"/>
              </a:endParaRPr>
            </a:p>
          </p:txBody>
        </p:sp>
        <p:sp>
          <p:nvSpPr>
            <p:cNvPr id="63" name="Line 36"/>
            <p:cNvSpPr>
              <a:spLocks noChangeShapeType="1"/>
            </p:cNvSpPr>
            <p:nvPr/>
          </p:nvSpPr>
          <p:spPr bwMode="auto">
            <a:xfrm flipV="1">
              <a:off x="5452740" y="2003003"/>
              <a:ext cx="323" cy="568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1" name="Line 39"/>
            <p:cNvSpPr>
              <a:spLocks noChangeShapeType="1"/>
            </p:cNvSpPr>
            <p:nvPr/>
          </p:nvSpPr>
          <p:spPr bwMode="auto">
            <a:xfrm>
              <a:off x="5452743" y="4287490"/>
              <a:ext cx="5861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" name="Line 39"/>
            <p:cNvSpPr>
              <a:spLocks noChangeShapeType="1"/>
            </p:cNvSpPr>
            <p:nvPr/>
          </p:nvSpPr>
          <p:spPr bwMode="auto">
            <a:xfrm>
              <a:off x="5438776" y="2003003"/>
              <a:ext cx="5861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71" name="Line 44"/>
          <p:cNvSpPr>
            <a:spLocks noChangeShapeType="1"/>
          </p:cNvSpPr>
          <p:nvPr/>
        </p:nvSpPr>
        <p:spPr bwMode="auto">
          <a:xfrm flipV="1">
            <a:off x="6053138" y="4342581"/>
            <a:ext cx="0" cy="5191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2" name="Line 44"/>
          <p:cNvSpPr>
            <a:spLocks noChangeShapeType="1"/>
          </p:cNvSpPr>
          <p:nvPr/>
        </p:nvSpPr>
        <p:spPr bwMode="auto">
          <a:xfrm flipV="1">
            <a:off x="6024853" y="3158927"/>
            <a:ext cx="0" cy="5191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16" name="Groupe 115"/>
          <p:cNvGrpSpPr/>
          <p:nvPr/>
        </p:nvGrpSpPr>
        <p:grpSpPr>
          <a:xfrm>
            <a:off x="6011863" y="1402273"/>
            <a:ext cx="992187" cy="3484821"/>
            <a:chOff x="6011863" y="1995849"/>
            <a:chExt cx="992187" cy="3484821"/>
          </a:xfrm>
        </p:grpSpPr>
        <p:sp>
          <p:nvSpPr>
            <p:cNvPr id="55" name="Line 28"/>
            <p:cNvSpPr>
              <a:spLocks noChangeShapeType="1"/>
            </p:cNvSpPr>
            <p:nvPr/>
          </p:nvSpPr>
          <p:spPr bwMode="auto">
            <a:xfrm>
              <a:off x="6989763" y="4948857"/>
              <a:ext cx="6350" cy="5318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" name="Line 46"/>
            <p:cNvSpPr>
              <a:spLocks noChangeShapeType="1"/>
            </p:cNvSpPr>
            <p:nvPr/>
          </p:nvSpPr>
          <p:spPr bwMode="auto">
            <a:xfrm>
              <a:off x="6038850" y="4948857"/>
              <a:ext cx="965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7" name="Line 30"/>
            <p:cNvSpPr>
              <a:spLocks noChangeShapeType="1"/>
            </p:cNvSpPr>
            <p:nvPr/>
          </p:nvSpPr>
          <p:spPr bwMode="auto">
            <a:xfrm>
              <a:off x="6965951" y="3742978"/>
              <a:ext cx="6350" cy="5603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" name="Line 47"/>
            <p:cNvSpPr>
              <a:spLocks noChangeShapeType="1"/>
            </p:cNvSpPr>
            <p:nvPr/>
          </p:nvSpPr>
          <p:spPr bwMode="auto">
            <a:xfrm>
              <a:off x="6011863" y="3752503"/>
              <a:ext cx="965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" name="Line 30"/>
            <p:cNvSpPr>
              <a:spLocks noChangeShapeType="1"/>
            </p:cNvSpPr>
            <p:nvPr/>
          </p:nvSpPr>
          <p:spPr bwMode="auto">
            <a:xfrm>
              <a:off x="6975476" y="1995849"/>
              <a:ext cx="6350" cy="5603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" name="Line 47"/>
            <p:cNvSpPr>
              <a:spLocks noChangeShapeType="1"/>
            </p:cNvSpPr>
            <p:nvPr/>
          </p:nvSpPr>
          <p:spPr bwMode="auto">
            <a:xfrm>
              <a:off x="6021388" y="2005374"/>
              <a:ext cx="965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6964364" y="1965724"/>
            <a:ext cx="1330324" cy="2915020"/>
            <a:chOff x="6964364" y="2559300"/>
            <a:chExt cx="1330324" cy="2915020"/>
          </a:xfrm>
        </p:grpSpPr>
        <p:sp>
          <p:nvSpPr>
            <p:cNvPr id="56" name="Line 29"/>
            <p:cNvSpPr>
              <a:spLocks noChangeShapeType="1"/>
            </p:cNvSpPr>
            <p:nvPr/>
          </p:nvSpPr>
          <p:spPr bwMode="auto">
            <a:xfrm flipV="1">
              <a:off x="6986588" y="5474320"/>
              <a:ext cx="13081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8" name="Line 31"/>
            <p:cNvSpPr>
              <a:spLocks noChangeShapeType="1"/>
            </p:cNvSpPr>
            <p:nvPr/>
          </p:nvSpPr>
          <p:spPr bwMode="auto">
            <a:xfrm>
              <a:off x="6964364" y="4290666"/>
              <a:ext cx="1284288" cy="31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7" name="Line 31"/>
            <p:cNvSpPr>
              <a:spLocks noChangeShapeType="1"/>
            </p:cNvSpPr>
            <p:nvPr/>
          </p:nvSpPr>
          <p:spPr bwMode="auto">
            <a:xfrm>
              <a:off x="6965951" y="2559300"/>
              <a:ext cx="1284288" cy="31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9" name="Text Box 24"/>
          <p:cNvSpPr txBox="1">
            <a:spLocks noChangeArrowheads="1"/>
          </p:cNvSpPr>
          <p:nvPr/>
        </p:nvSpPr>
        <p:spPr bwMode="auto">
          <a:xfrm>
            <a:off x="7974013" y="327432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20" name="Text Box 24"/>
          <p:cNvSpPr txBox="1">
            <a:spLocks noChangeArrowheads="1"/>
          </p:cNvSpPr>
          <p:nvPr/>
        </p:nvSpPr>
        <p:spPr bwMode="auto">
          <a:xfrm>
            <a:off x="7974013" y="446275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21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KM1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441648" y="4064968"/>
            <a:ext cx="38423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On note: KM1 = 4s / X2</a:t>
            </a:r>
            <a:endParaRPr lang="fr-FR" sz="2200" dirty="0">
              <a:solidFill>
                <a:schemeClr val="tx1"/>
              </a:solidFill>
            </a:endParaRP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351979" y="5301208"/>
            <a:ext cx="81871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0" i="1" dirty="0">
                <a:solidFill>
                  <a:schemeClr val="tx1"/>
                </a:solidFill>
              </a:rPr>
              <a:t>Si la durée d’activité de l’étape 2 est inférieure à 4s, la sortie KM1 ne sera pas assignée à la valeur vraie.</a:t>
            </a:r>
            <a:endParaRPr lang="fr-FR" sz="2000" b="0" dirty="0">
              <a:solidFill>
                <a:schemeClr val="tx1"/>
              </a:solidFill>
            </a:endParaRPr>
          </a:p>
          <a:p>
            <a:endParaRPr lang="fr-FR" sz="2000" b="0" dirty="0">
              <a:solidFill>
                <a:schemeClr val="tx1"/>
              </a:solidFill>
            </a:endParaRPr>
          </a:p>
        </p:txBody>
      </p:sp>
      <p:sp>
        <p:nvSpPr>
          <p:cNvPr id="126" name="Text Box 41"/>
          <p:cNvSpPr txBox="1">
            <a:spLocks noChangeArrowheads="1"/>
          </p:cNvSpPr>
          <p:nvPr/>
        </p:nvSpPr>
        <p:spPr bwMode="auto">
          <a:xfrm>
            <a:off x="2195737" y="1603648"/>
            <a:ext cx="1608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4s </a:t>
            </a:r>
            <a:r>
              <a:rPr lang="fr-FR" dirty="0">
                <a:solidFill>
                  <a:schemeClr val="accent2"/>
                </a:solidFill>
                <a:latin typeface="Arial" charset="0"/>
                <a:cs typeface="Arial" charset="0"/>
              </a:rPr>
              <a:t>/ </a:t>
            </a: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X2</a:t>
            </a:r>
            <a:endParaRPr lang="fr-FR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5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79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7" grpId="1"/>
      <p:bldP spid="68" grpId="0"/>
      <p:bldP spid="68" grpId="1"/>
      <p:bldP spid="71" grpId="0" animBg="1"/>
      <p:bldP spid="112" grpId="0" animBg="1"/>
      <p:bldP spid="121" grpId="0"/>
      <p:bldP spid="121" grpId="1"/>
      <p:bldP spid="124" grpId="0"/>
      <p:bldP spid="125" grpId="0"/>
      <p:bldP spid="126" grpId="0"/>
      <p:bldP spid="12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i="1" dirty="0" smtClean="0">
                <a:solidFill>
                  <a:srgbClr val="FF9900"/>
                </a:solidFill>
              </a:rPr>
              <a:t>c. Actions limitées dans le temps</a:t>
            </a:r>
            <a:endParaRPr lang="fr-FR" sz="2400" i="1" dirty="0">
              <a:solidFill>
                <a:srgbClr val="FF9900"/>
              </a:solidFill>
            </a:endParaRPr>
          </a:p>
        </p:txBody>
      </p:sp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1. Les actions continues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302024"/>
            <a:ext cx="446117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>
              <a:latin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9750" y="2395687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5650" y="2505224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2</a:t>
            </a:r>
            <a:endParaRPr lang="fr-FR" sz="3200" dirty="0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11350" y="2395687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454150" y="2852887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160588" y="2021037"/>
            <a:ext cx="0" cy="366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4252367" y="4408938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755650" y="2776687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cs typeface="Times New Roman" pitchFamily="18" charset="0"/>
              </a:rPr>
              <a:t>•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278438" y="4408938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262563" y="52011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V="1">
            <a:off x="5278438" y="1467272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5262563" y="2280646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7974013" y="1842372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V="1">
            <a:off x="5278438" y="3228459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5262563" y="4020621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4283968" y="3085931"/>
            <a:ext cx="1116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4s/X2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83" name="Groupe 82"/>
          <p:cNvGrpSpPr/>
          <p:nvPr/>
        </p:nvGrpSpPr>
        <p:grpSpPr>
          <a:xfrm>
            <a:off x="5278437" y="2285062"/>
            <a:ext cx="188594" cy="2916038"/>
            <a:chOff x="5278437" y="1975818"/>
            <a:chExt cx="188594" cy="2916038"/>
          </a:xfrm>
        </p:grpSpPr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5278437" y="1975818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5278437" y="3140968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5282880" y="4891856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5452740" y="1718671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 flipV="1">
            <a:off x="6032386" y="3442371"/>
            <a:ext cx="0" cy="576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974013" y="3583570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7974013" y="4772000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KM1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334392" y="5280977"/>
            <a:ext cx="8187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0" i="1" dirty="0">
                <a:solidFill>
                  <a:schemeClr val="tx1"/>
                </a:solidFill>
              </a:rPr>
              <a:t>L’action KM1 sera exécutée pendant </a:t>
            </a:r>
            <a:r>
              <a:rPr lang="fr-FR" sz="2000" i="1" dirty="0">
                <a:solidFill>
                  <a:schemeClr val="tx1"/>
                </a:solidFill>
              </a:rPr>
              <a:t>au plus </a:t>
            </a:r>
            <a:r>
              <a:rPr lang="fr-FR" sz="2000" i="1" dirty="0" smtClean="0">
                <a:solidFill>
                  <a:schemeClr val="tx1"/>
                </a:solidFill>
              </a:rPr>
              <a:t>4s </a:t>
            </a:r>
            <a:r>
              <a:rPr lang="fr-FR" sz="2000" b="0" i="1" dirty="0">
                <a:solidFill>
                  <a:schemeClr val="tx1"/>
                </a:solidFill>
              </a:rPr>
              <a:t>dès l’activation de l’étape 2.</a:t>
            </a:r>
            <a:endParaRPr lang="fr-FR" sz="2000" b="0" dirty="0">
              <a:solidFill>
                <a:schemeClr val="tx1"/>
              </a:solidFill>
            </a:endParaRPr>
          </a:p>
        </p:txBody>
      </p:sp>
      <p:cxnSp>
        <p:nvCxnSpPr>
          <p:cNvPr id="63" name="Connecteur droit 62"/>
          <p:cNvCxnSpPr/>
          <p:nvPr/>
        </p:nvCxnSpPr>
        <p:spPr bwMode="auto">
          <a:xfrm>
            <a:off x="4427984" y="3114977"/>
            <a:ext cx="81699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Line 36"/>
          <p:cNvSpPr>
            <a:spLocks noChangeShapeType="1"/>
          </p:cNvSpPr>
          <p:nvPr/>
        </p:nvSpPr>
        <p:spPr bwMode="auto">
          <a:xfrm flipV="1">
            <a:off x="5462588" y="4627219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8" name="Line 36"/>
          <p:cNvSpPr>
            <a:spLocks noChangeShapeType="1"/>
          </p:cNvSpPr>
          <p:nvPr/>
        </p:nvSpPr>
        <p:spPr bwMode="auto">
          <a:xfrm flipV="1">
            <a:off x="6038527" y="4646269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04" name="Groupe 103"/>
          <p:cNvGrpSpPr/>
          <p:nvPr/>
        </p:nvGrpSpPr>
        <p:grpSpPr>
          <a:xfrm>
            <a:off x="6024883" y="1718672"/>
            <a:ext cx="971230" cy="3482428"/>
            <a:chOff x="6024883" y="1409428"/>
            <a:chExt cx="971230" cy="3482428"/>
          </a:xfrm>
        </p:grpSpPr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6030913" y="4891856"/>
              <a:ext cx="965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47"/>
            <p:cNvSpPr>
              <a:spLocks noChangeShapeType="1"/>
            </p:cNvSpPr>
            <p:nvPr/>
          </p:nvSpPr>
          <p:spPr bwMode="auto">
            <a:xfrm>
              <a:off x="6030913" y="3717032"/>
              <a:ext cx="965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77" name="Connecteur droit 76"/>
            <p:cNvCxnSpPr>
              <a:stCxn id="38" idx="1"/>
            </p:cNvCxnSpPr>
            <p:nvPr/>
          </p:nvCxnSpPr>
          <p:spPr bwMode="auto">
            <a:xfrm>
              <a:off x="6024883" y="1409428"/>
              <a:ext cx="94312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4" name="Groupe 113"/>
          <p:cNvGrpSpPr/>
          <p:nvPr/>
        </p:nvGrpSpPr>
        <p:grpSpPr>
          <a:xfrm>
            <a:off x="6964833" y="1726608"/>
            <a:ext cx="7468" cy="2292426"/>
            <a:chOff x="6964833" y="1417364"/>
            <a:chExt cx="7468" cy="2292426"/>
          </a:xfrm>
        </p:grpSpPr>
        <p:sp>
          <p:nvSpPr>
            <p:cNvPr id="44" name="Line 30"/>
            <p:cNvSpPr>
              <a:spLocks noChangeShapeType="1"/>
            </p:cNvSpPr>
            <p:nvPr/>
          </p:nvSpPr>
          <p:spPr bwMode="auto">
            <a:xfrm>
              <a:off x="6965951" y="3149402"/>
              <a:ext cx="6350" cy="5603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>
              <a:off x="6964833" y="1417364"/>
              <a:ext cx="6350" cy="5603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5" name="Groupe 114"/>
          <p:cNvGrpSpPr/>
          <p:nvPr/>
        </p:nvGrpSpPr>
        <p:grpSpPr>
          <a:xfrm>
            <a:off x="6964833" y="2267166"/>
            <a:ext cx="974405" cy="2933934"/>
            <a:chOff x="6964833" y="1957922"/>
            <a:chExt cx="974405" cy="2933934"/>
          </a:xfrm>
        </p:grpSpPr>
        <p:cxnSp>
          <p:nvCxnSpPr>
            <p:cNvPr id="79" name="Connecteur droit 78"/>
            <p:cNvCxnSpPr/>
            <p:nvPr/>
          </p:nvCxnSpPr>
          <p:spPr bwMode="auto">
            <a:xfrm>
              <a:off x="6965951" y="1957922"/>
              <a:ext cx="94312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Connecteur droit 79"/>
            <p:cNvCxnSpPr/>
            <p:nvPr/>
          </p:nvCxnSpPr>
          <p:spPr bwMode="auto">
            <a:xfrm>
              <a:off x="6964833" y="3151819"/>
              <a:ext cx="94312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Connecteur droit 80"/>
            <p:cNvCxnSpPr/>
            <p:nvPr/>
          </p:nvCxnSpPr>
          <p:spPr bwMode="auto">
            <a:xfrm>
              <a:off x="6996113" y="4891856"/>
              <a:ext cx="94312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4352515" y="152285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X2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97" name="Groupe 96"/>
          <p:cNvGrpSpPr/>
          <p:nvPr/>
        </p:nvGrpSpPr>
        <p:grpSpPr>
          <a:xfrm>
            <a:off x="2210372" y="1675656"/>
            <a:ext cx="1608138" cy="457200"/>
            <a:chOff x="2195736" y="1603648"/>
            <a:chExt cx="1608138" cy="457200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195736" y="1603648"/>
              <a:ext cx="160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 smtClean="0">
                  <a:solidFill>
                    <a:schemeClr val="accent2"/>
                  </a:solidFill>
                  <a:latin typeface="Arial" charset="0"/>
                  <a:cs typeface="Arial" charset="0"/>
                </a:rPr>
                <a:t>4s </a:t>
              </a:r>
              <a:r>
                <a:rPr lang="fr-FR" dirty="0">
                  <a:solidFill>
                    <a:schemeClr val="accent2"/>
                  </a:solidFill>
                  <a:latin typeface="Arial" charset="0"/>
                  <a:cs typeface="Arial" charset="0"/>
                </a:rPr>
                <a:t>/ </a:t>
              </a:r>
              <a:r>
                <a:rPr lang="fr-FR" dirty="0" smtClean="0">
                  <a:solidFill>
                    <a:schemeClr val="accent2"/>
                  </a:solidFill>
                  <a:latin typeface="Arial" charset="0"/>
                  <a:cs typeface="Arial" charset="0"/>
                </a:rPr>
                <a:t>X2</a:t>
              </a:r>
              <a:endParaRPr lang="fr-FR" baseline="-25000" dirty="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96" name="Connecteur droit 95"/>
            <p:cNvCxnSpPr/>
            <p:nvPr/>
          </p:nvCxnSpPr>
          <p:spPr bwMode="auto">
            <a:xfrm>
              <a:off x="2221841" y="1603648"/>
              <a:ext cx="1080120" cy="0"/>
            </a:xfrm>
            <a:prstGeom prst="line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8" name="Groupe 97"/>
          <p:cNvGrpSpPr/>
          <p:nvPr/>
        </p:nvGrpSpPr>
        <p:grpSpPr>
          <a:xfrm>
            <a:off x="2210372" y="1675656"/>
            <a:ext cx="1608138" cy="457200"/>
            <a:chOff x="2195736" y="1603648"/>
            <a:chExt cx="1608138" cy="457200"/>
          </a:xfrm>
        </p:grpSpPr>
        <p:sp>
          <p:nvSpPr>
            <p:cNvPr id="99" name="Text Box 12"/>
            <p:cNvSpPr txBox="1">
              <a:spLocks noChangeArrowheads="1"/>
            </p:cNvSpPr>
            <p:nvPr/>
          </p:nvSpPr>
          <p:spPr bwMode="auto">
            <a:xfrm>
              <a:off x="2195736" y="1603648"/>
              <a:ext cx="160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 smtClean="0">
                  <a:latin typeface="Arial" charset="0"/>
                  <a:cs typeface="Arial" charset="0"/>
                </a:rPr>
                <a:t>4s </a:t>
              </a:r>
              <a:r>
                <a:rPr lang="fr-FR" dirty="0">
                  <a:latin typeface="Arial" charset="0"/>
                  <a:cs typeface="Arial" charset="0"/>
                </a:rPr>
                <a:t>/ </a:t>
              </a:r>
              <a:r>
                <a:rPr lang="fr-FR" dirty="0" smtClean="0">
                  <a:latin typeface="Arial" charset="0"/>
                  <a:cs typeface="Arial" charset="0"/>
                </a:rPr>
                <a:t>X2</a:t>
              </a:r>
              <a:endParaRPr lang="fr-FR" baseline="-25000" dirty="0">
                <a:latin typeface="Arial" charset="0"/>
                <a:cs typeface="Arial" charset="0"/>
              </a:endParaRPr>
            </a:p>
          </p:txBody>
        </p:sp>
        <p:cxnSp>
          <p:nvCxnSpPr>
            <p:cNvPr id="100" name="Connecteur droit 99"/>
            <p:cNvCxnSpPr/>
            <p:nvPr/>
          </p:nvCxnSpPr>
          <p:spPr bwMode="auto">
            <a:xfrm>
              <a:off x="2221841" y="1603648"/>
              <a:ext cx="1080120" cy="0"/>
            </a:xfrm>
            <a:prstGeom prst="line">
              <a:avLst/>
            </a:pr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" name="Groupe 1"/>
          <p:cNvGrpSpPr/>
          <p:nvPr/>
        </p:nvGrpSpPr>
        <p:grpSpPr>
          <a:xfrm>
            <a:off x="441648" y="4064968"/>
            <a:ext cx="3842320" cy="800219"/>
            <a:chOff x="441648" y="4064968"/>
            <a:chExt cx="3842320" cy="800219"/>
          </a:xfrm>
        </p:grpSpPr>
        <p:sp>
          <p:nvSpPr>
            <p:cNvPr id="55" name="ZoneTexte 54"/>
            <p:cNvSpPr txBox="1"/>
            <p:nvPr/>
          </p:nvSpPr>
          <p:spPr>
            <a:xfrm>
              <a:off x="441648" y="4064968"/>
              <a:ext cx="384232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fr-FR" sz="2200" dirty="0" smtClean="0">
                  <a:solidFill>
                    <a:schemeClr val="tx1"/>
                  </a:solidFill>
                </a:rPr>
                <a:t>On note: KM1 = X2. 4s / X2</a:t>
              </a:r>
              <a:endParaRPr lang="fr-FR" sz="2200" dirty="0">
                <a:solidFill>
                  <a:schemeClr val="tx1"/>
                </a:solidFill>
              </a:endParaRPr>
            </a:p>
            <a:p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144" name="Connecteur droit 143"/>
            <p:cNvCxnSpPr/>
            <p:nvPr/>
          </p:nvCxnSpPr>
          <p:spPr bwMode="auto">
            <a:xfrm>
              <a:off x="3143501" y="4099694"/>
              <a:ext cx="936104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oupe 157"/>
          <p:cNvGrpSpPr/>
          <p:nvPr/>
        </p:nvGrpSpPr>
        <p:grpSpPr>
          <a:xfrm>
            <a:off x="5436096" y="1718670"/>
            <a:ext cx="648269" cy="2988302"/>
            <a:chOff x="5436096" y="1409426"/>
            <a:chExt cx="648269" cy="2988302"/>
          </a:xfrm>
        </p:grpSpPr>
        <p:grpSp>
          <p:nvGrpSpPr>
            <p:cNvPr id="145" name="Groupe 144"/>
            <p:cNvGrpSpPr/>
            <p:nvPr/>
          </p:nvGrpSpPr>
          <p:grpSpPr>
            <a:xfrm>
              <a:off x="5436096" y="1409426"/>
              <a:ext cx="612229" cy="2918049"/>
              <a:chOff x="5436096" y="1409426"/>
              <a:chExt cx="612229" cy="2918049"/>
            </a:xfrm>
          </p:grpSpPr>
          <p:cxnSp>
            <p:nvCxnSpPr>
              <p:cNvPr id="123" name="Connecteur droit 122"/>
              <p:cNvCxnSpPr/>
              <p:nvPr/>
            </p:nvCxnSpPr>
            <p:spPr bwMode="auto">
              <a:xfrm flipV="1">
                <a:off x="5436096" y="3140968"/>
                <a:ext cx="591715" cy="1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0" name="Connecteur droit 139"/>
              <p:cNvCxnSpPr/>
              <p:nvPr/>
            </p:nvCxnSpPr>
            <p:spPr bwMode="auto">
              <a:xfrm flipV="1">
                <a:off x="5436096" y="1409426"/>
                <a:ext cx="591715" cy="1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Connecteur droit 140"/>
              <p:cNvCxnSpPr/>
              <p:nvPr/>
            </p:nvCxnSpPr>
            <p:spPr bwMode="auto">
              <a:xfrm flipV="1">
                <a:off x="5456610" y="4327474"/>
                <a:ext cx="591715" cy="1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3" name="Groupe 152"/>
            <p:cNvGrpSpPr/>
            <p:nvPr/>
          </p:nvGrpSpPr>
          <p:grpSpPr>
            <a:xfrm>
              <a:off x="5441427" y="1955880"/>
              <a:ext cx="642938" cy="2441848"/>
              <a:chOff x="3290143" y="1693069"/>
              <a:chExt cx="642938" cy="2441848"/>
            </a:xfrm>
          </p:grpSpPr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>
                <a:off x="3290143" y="1693069"/>
                <a:ext cx="0" cy="581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>
                <a:off x="3299668" y="2159794"/>
                <a:ext cx="5810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>
                <a:off x="3875931" y="2078832"/>
                <a:ext cx="0" cy="20560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57" name="Text Box 22"/>
              <p:cNvSpPr txBox="1">
                <a:spLocks noChangeArrowheads="1"/>
              </p:cNvSpPr>
              <p:nvPr/>
            </p:nvSpPr>
            <p:spPr bwMode="auto">
              <a:xfrm>
                <a:off x="3356818" y="1831182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 dirty="0" smtClean="0">
                    <a:latin typeface="Arial" charset="0"/>
                    <a:cs typeface="Arial" charset="0"/>
                  </a:rPr>
                  <a:t>4s</a:t>
                </a:r>
                <a:endParaRPr lang="fr-FR" sz="2000" dirty="0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6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39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36" grpId="0" animBg="1"/>
      <p:bldP spid="40" grpId="0" animBg="1"/>
      <p:bldP spid="54" grpId="0"/>
      <p:bldP spid="54" grpId="1"/>
      <p:bldP spid="56" grpId="0"/>
      <p:bldP spid="67" grpId="0" animBg="1"/>
      <p:bldP spid="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lvl="0"/>
            <a:r>
              <a:rPr lang="fr-FR" sz="2400" i="1" dirty="0">
                <a:solidFill>
                  <a:srgbClr val="FF9900"/>
                </a:solidFill>
              </a:rPr>
              <a:t>d</a:t>
            </a:r>
            <a:r>
              <a:rPr lang="fr-FR" sz="2400" i="1" dirty="0" smtClean="0">
                <a:solidFill>
                  <a:srgbClr val="FF9900"/>
                </a:solidFill>
              </a:rPr>
              <a:t>. </a:t>
            </a:r>
            <a:r>
              <a:rPr lang="fr-FR" sz="2400" i="1" dirty="0">
                <a:solidFill>
                  <a:srgbClr val="FF9900"/>
                </a:solidFill>
              </a:rPr>
              <a:t>Actions à activation et désactivation retardées</a:t>
            </a:r>
            <a:endParaRPr lang="fr-FR" sz="2400" dirty="0">
              <a:solidFill>
                <a:srgbClr val="FF9900"/>
              </a:solidFill>
            </a:endParaRPr>
          </a:p>
        </p:txBody>
      </p:sp>
      <p:sp>
        <p:nvSpPr>
          <p:cNvPr id="11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1. Les actions continues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67545" y="1484784"/>
            <a:ext cx="84249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Low" eaLnBrk="1" hangingPunct="1"/>
            <a:r>
              <a:rPr lang="fr-FR" sz="2400" b="0" dirty="0">
                <a:solidFill>
                  <a:schemeClr val="tx1"/>
                </a:solidFill>
              </a:rPr>
              <a:t>La notation t</a:t>
            </a:r>
            <a:r>
              <a:rPr lang="fr-FR" sz="2400" b="0" baseline="-25000" dirty="0">
                <a:solidFill>
                  <a:schemeClr val="tx1"/>
                </a:solidFill>
              </a:rPr>
              <a:t>1 </a:t>
            </a:r>
            <a:r>
              <a:rPr lang="fr-FR" sz="2400" b="0" dirty="0">
                <a:solidFill>
                  <a:schemeClr val="tx1"/>
                </a:solidFill>
              </a:rPr>
              <a:t>/ c / t</a:t>
            </a:r>
            <a:r>
              <a:rPr lang="fr-FR" sz="2400" b="0" baseline="-25000" dirty="0">
                <a:solidFill>
                  <a:schemeClr val="tx1"/>
                </a:solidFill>
              </a:rPr>
              <a:t>2 </a:t>
            </a:r>
            <a:r>
              <a:rPr lang="fr-FR" sz="2400" b="0" dirty="0">
                <a:solidFill>
                  <a:schemeClr val="tx1"/>
                </a:solidFill>
              </a:rPr>
              <a:t>indique que la </a:t>
            </a:r>
            <a:r>
              <a:rPr lang="fr-FR" sz="2400" i="1" dirty="0">
                <a:solidFill>
                  <a:schemeClr val="tx1"/>
                </a:solidFill>
              </a:rPr>
              <a:t>condition d’assignation  </a:t>
            </a:r>
            <a:r>
              <a:rPr lang="fr-FR" sz="2400" b="0" dirty="0">
                <a:solidFill>
                  <a:schemeClr val="tx1"/>
                </a:solidFill>
              </a:rPr>
              <a:t>n’est vraie qu’après un temps t</a:t>
            </a:r>
            <a:r>
              <a:rPr lang="fr-FR" sz="2400" b="0" baseline="-25000" dirty="0">
                <a:solidFill>
                  <a:schemeClr val="tx1"/>
                </a:solidFill>
              </a:rPr>
              <a:t>1</a:t>
            </a:r>
            <a:r>
              <a:rPr lang="fr-FR" sz="2400" b="0" dirty="0">
                <a:solidFill>
                  <a:schemeClr val="tx1"/>
                </a:solidFill>
              </a:rPr>
              <a:t> depuis le front montant de c et redevient fausse après un temps t</a:t>
            </a:r>
            <a:r>
              <a:rPr lang="fr-FR" sz="2400" b="0" baseline="-25000" dirty="0">
                <a:solidFill>
                  <a:schemeClr val="tx1"/>
                </a:solidFill>
              </a:rPr>
              <a:t>2</a:t>
            </a:r>
            <a:r>
              <a:rPr lang="fr-FR" sz="2400" b="0" dirty="0">
                <a:solidFill>
                  <a:schemeClr val="tx1"/>
                </a:solidFill>
              </a:rPr>
              <a:t> depuis le front descendant de </a:t>
            </a:r>
            <a:r>
              <a:rPr lang="fr-FR" sz="2400" b="0" dirty="0" smtClean="0">
                <a:solidFill>
                  <a:schemeClr val="tx1"/>
                </a:solidFill>
              </a:rPr>
              <a:t>c.</a:t>
            </a:r>
            <a:endParaRPr lang="fr-FR" sz="2400" b="0" baseline="-25000" dirty="0">
              <a:solidFill>
                <a:schemeClr val="tx1"/>
              </a:solidFill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1064418" y="3140968"/>
            <a:ext cx="7929563" cy="28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2400" dirty="0">
                <a:solidFill>
                  <a:srgbClr val="FF0000"/>
                </a:solidFill>
                <a:cs typeface="Arial" charset="0"/>
              </a:rPr>
              <a:t>t</a:t>
            </a:r>
            <a:r>
              <a:rPr lang="fr-FR" sz="2400" baseline="-25000" dirty="0">
                <a:solidFill>
                  <a:srgbClr val="FF0000"/>
                </a:solidFill>
                <a:cs typeface="Arial" charset="0"/>
              </a:rPr>
              <a:t>1</a:t>
            </a:r>
            <a:r>
              <a:rPr lang="fr-FR" sz="2400" dirty="0">
                <a:solidFill>
                  <a:srgbClr val="FF0000"/>
                </a:solidFill>
                <a:cs typeface="Arial" charset="0"/>
              </a:rPr>
              <a:t> et t</a:t>
            </a:r>
            <a:r>
              <a:rPr lang="fr-FR" sz="2400" baseline="-25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fr-FR" sz="2400" dirty="0">
                <a:solidFill>
                  <a:srgbClr val="FF0000"/>
                </a:solidFill>
                <a:cs typeface="Arial" charset="0"/>
              </a:rPr>
              <a:t> doivent être remplacés par leur valeur réelle</a:t>
            </a:r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3995936" y="3861048"/>
            <a:ext cx="534764" cy="333339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4924815" y="3861048"/>
            <a:ext cx="534764" cy="333339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467545" y="5229200"/>
            <a:ext cx="83530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>
                <a:solidFill>
                  <a:srgbClr val="FF0000"/>
                </a:solidFill>
                <a:cs typeface="Arial" charset="0"/>
              </a:rPr>
              <a:t>La variable c doit rester vraie un temps supérieur ou égal à t</a:t>
            </a:r>
            <a:r>
              <a:rPr lang="fr-FR" sz="2400" b="0" baseline="-25000" dirty="0">
                <a:solidFill>
                  <a:srgbClr val="FF0000"/>
                </a:solidFill>
                <a:cs typeface="Arial" charset="0"/>
              </a:rPr>
              <a:t>1</a:t>
            </a:r>
            <a:r>
              <a:rPr lang="fr-FR" sz="2400" b="0" dirty="0">
                <a:solidFill>
                  <a:srgbClr val="FF0000"/>
                </a:solidFill>
                <a:cs typeface="Arial" charset="0"/>
              </a:rPr>
              <a:t> pour que la condition d’assignation puisse être vraie</a:t>
            </a:r>
          </a:p>
        </p:txBody>
      </p:sp>
      <p:grpSp>
        <p:nvGrpSpPr>
          <p:cNvPr id="23" name="Group 7"/>
          <p:cNvGrpSpPr>
            <a:grpSpLocks/>
          </p:cNvGrpSpPr>
          <p:nvPr/>
        </p:nvGrpSpPr>
        <p:grpSpPr bwMode="auto">
          <a:xfrm>
            <a:off x="2469356" y="3717032"/>
            <a:ext cx="3276600" cy="1411288"/>
            <a:chOff x="1397" y="1674"/>
            <a:chExt cx="2064" cy="889"/>
          </a:xfrm>
        </p:grpSpPr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1397" y="1987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1533" y="2056"/>
              <a:ext cx="1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2417" y="2083"/>
              <a:ext cx="9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</a:rPr>
                <a:t>Action A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2261" y="1987"/>
              <a:ext cx="1200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1973" y="2227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2418" y="1751"/>
              <a:ext cx="0" cy="2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2419" y="1674"/>
              <a:ext cx="10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  <a:cs typeface="Arial" charset="0"/>
                </a:rPr>
                <a:t>t</a:t>
              </a:r>
              <a:r>
                <a:rPr lang="fr-FR" sz="2400" baseline="-25000">
                  <a:solidFill>
                    <a:schemeClr val="tx1"/>
                  </a:solidFill>
                  <a:cs typeface="Arial" charset="0"/>
                </a:rPr>
                <a:t>1</a:t>
              </a:r>
              <a:r>
                <a:rPr lang="fr-FR" sz="2400">
                  <a:solidFill>
                    <a:schemeClr val="tx1"/>
                  </a:solidFill>
                  <a:cs typeface="Arial" charset="0"/>
                </a:rPr>
                <a:t> / c / t</a:t>
              </a:r>
              <a:r>
                <a:rPr lang="fr-FR" sz="2400" baseline="-25000">
                  <a:solidFill>
                    <a:schemeClr val="tx1"/>
                  </a:solidFill>
                  <a:cs typeface="Arial" charset="0"/>
                </a:rPr>
                <a:t>2</a:t>
              </a:r>
            </a:p>
          </p:txBody>
        </p:sp>
      </p:grpSp>
      <p:sp>
        <p:nvSpPr>
          <p:cNvPr id="1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6"/>
          <p:cNvSpPr>
            <a:spLocks noChangeArrowheads="1"/>
          </p:cNvSpPr>
          <p:nvPr/>
        </p:nvSpPr>
        <p:spPr bwMode="auto">
          <a:xfrm>
            <a:off x="539750" y="2395687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755650" y="2505224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2</a:t>
            </a:r>
            <a:endParaRPr lang="fr-FR" sz="3200" dirty="0">
              <a:latin typeface="Arial" charset="0"/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1911350" y="2395687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" name="Line 10"/>
          <p:cNvSpPr>
            <a:spLocks noChangeShapeType="1"/>
          </p:cNvSpPr>
          <p:nvPr/>
        </p:nvSpPr>
        <p:spPr bwMode="auto">
          <a:xfrm>
            <a:off x="1454150" y="2852887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1" name="Line 11"/>
          <p:cNvSpPr>
            <a:spLocks noChangeShapeType="1"/>
          </p:cNvSpPr>
          <p:nvPr/>
        </p:nvSpPr>
        <p:spPr bwMode="auto">
          <a:xfrm>
            <a:off x="2160588" y="2021037"/>
            <a:ext cx="0" cy="366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2" name="Text Box 26"/>
          <p:cNvSpPr txBox="1">
            <a:spLocks noChangeArrowheads="1"/>
          </p:cNvSpPr>
          <p:nvPr/>
        </p:nvSpPr>
        <p:spPr bwMode="auto">
          <a:xfrm>
            <a:off x="3635896" y="379048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143" name="Rectangle 40"/>
          <p:cNvSpPr>
            <a:spLocks noChangeArrowheads="1"/>
          </p:cNvSpPr>
          <p:nvPr/>
        </p:nvSpPr>
        <p:spPr bwMode="auto">
          <a:xfrm>
            <a:off x="755650" y="2776687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cs typeface="Times New Roman" pitchFamily="18" charset="0"/>
              </a:rPr>
              <a:t>•</a:t>
            </a:r>
          </a:p>
        </p:txBody>
      </p:sp>
      <p:sp>
        <p:nvSpPr>
          <p:cNvPr id="144" name="Line 16"/>
          <p:cNvSpPr>
            <a:spLocks noChangeShapeType="1"/>
          </p:cNvSpPr>
          <p:nvPr/>
        </p:nvSpPr>
        <p:spPr bwMode="auto">
          <a:xfrm flipV="1">
            <a:off x="4661967" y="3790483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6" name="Line 14"/>
          <p:cNvSpPr>
            <a:spLocks noChangeShapeType="1"/>
          </p:cNvSpPr>
          <p:nvPr/>
        </p:nvSpPr>
        <p:spPr bwMode="auto">
          <a:xfrm flipV="1">
            <a:off x="4661966" y="1467271"/>
            <a:ext cx="1" cy="813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9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</a:t>
            </a:r>
            <a:endParaRPr lang="fr-FR" dirty="0">
              <a:latin typeface="Arial" charset="0"/>
            </a:endParaRPr>
          </a:p>
        </p:txBody>
      </p:sp>
      <p:sp>
        <p:nvSpPr>
          <p:cNvPr id="150" name="Line 14"/>
          <p:cNvSpPr>
            <a:spLocks noChangeShapeType="1"/>
          </p:cNvSpPr>
          <p:nvPr/>
        </p:nvSpPr>
        <p:spPr bwMode="auto">
          <a:xfrm flipV="1">
            <a:off x="4661967" y="2610004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2" name="Text Box 23"/>
          <p:cNvSpPr txBox="1">
            <a:spLocks noChangeArrowheads="1"/>
          </p:cNvSpPr>
          <p:nvPr/>
        </p:nvSpPr>
        <p:spPr bwMode="auto">
          <a:xfrm>
            <a:off x="4119860" y="2564904"/>
            <a:ext cx="483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c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157" name="Line 36"/>
          <p:cNvSpPr>
            <a:spLocks noChangeShapeType="1"/>
          </p:cNvSpPr>
          <p:nvPr/>
        </p:nvSpPr>
        <p:spPr bwMode="auto">
          <a:xfrm flipV="1">
            <a:off x="4836269" y="1718671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1" name="Text Box 49"/>
          <p:cNvSpPr txBox="1">
            <a:spLocks noChangeArrowheads="1"/>
          </p:cNvSpPr>
          <p:nvPr/>
        </p:nvSpPr>
        <p:spPr bwMode="auto">
          <a:xfrm>
            <a:off x="2339752" y="259424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</a:rPr>
              <a:t>KM1</a:t>
            </a:r>
            <a:endParaRPr lang="fr-FR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358850" y="5445224"/>
            <a:ext cx="8187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0" dirty="0">
                <a:solidFill>
                  <a:schemeClr val="tx1"/>
                </a:solidFill>
              </a:rPr>
              <a:t>Si c passe à 0 avant 5s, la </a:t>
            </a:r>
            <a:r>
              <a:rPr lang="fr-FR" sz="2000" i="1" dirty="0">
                <a:solidFill>
                  <a:schemeClr val="tx1"/>
                </a:solidFill>
              </a:rPr>
              <a:t>condition d’assignation </a:t>
            </a:r>
            <a:r>
              <a:rPr lang="fr-FR" sz="2000" b="0" dirty="0">
                <a:solidFill>
                  <a:schemeClr val="tx1"/>
                </a:solidFill>
              </a:rPr>
              <a:t>ne pourra être vraie : il faudra attendre le prochain front montant de c.</a:t>
            </a:r>
          </a:p>
        </p:txBody>
      </p:sp>
      <p:sp>
        <p:nvSpPr>
          <p:cNvPr id="165" name="Line 36"/>
          <p:cNvSpPr>
            <a:spLocks noChangeShapeType="1"/>
          </p:cNvSpPr>
          <p:nvPr/>
        </p:nvSpPr>
        <p:spPr bwMode="auto">
          <a:xfrm flipV="1">
            <a:off x="5973811" y="4019083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7" name="Text Box 26"/>
          <p:cNvSpPr txBox="1">
            <a:spLocks noChangeArrowheads="1"/>
          </p:cNvSpPr>
          <p:nvPr/>
        </p:nvSpPr>
        <p:spPr bwMode="auto">
          <a:xfrm>
            <a:off x="3736044" y="152285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X2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179" name="Text Box 12"/>
          <p:cNvSpPr txBox="1">
            <a:spLocks noChangeArrowheads="1"/>
          </p:cNvSpPr>
          <p:nvPr/>
        </p:nvSpPr>
        <p:spPr bwMode="auto">
          <a:xfrm>
            <a:off x="2090218" y="1696692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5s/c/3s</a:t>
            </a:r>
            <a:endParaRPr lang="fr-FR" baseline="-2500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85" name="ZoneTexte 184"/>
          <p:cNvSpPr txBox="1"/>
          <p:nvPr/>
        </p:nvSpPr>
        <p:spPr>
          <a:xfrm>
            <a:off x="97810" y="4860448"/>
            <a:ext cx="47017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200" dirty="0" smtClean="0">
                <a:solidFill>
                  <a:schemeClr val="tx1"/>
                </a:solidFill>
              </a:rPr>
              <a:t>On note: KM1 = X2. </a:t>
            </a:r>
            <a:r>
              <a:rPr lang="fr-FR" sz="2400" dirty="0" smtClean="0">
                <a:solidFill>
                  <a:schemeClr val="tx1"/>
                </a:solidFill>
                <a:cs typeface="Arial" charset="0"/>
              </a:rPr>
              <a:t>5s/c/3s</a:t>
            </a:r>
            <a:endParaRPr lang="fr-FR" sz="2400" baseline="-25000" dirty="0">
              <a:solidFill>
                <a:schemeClr val="tx1"/>
              </a:solidFill>
              <a:cs typeface="Arial" charset="0"/>
            </a:endParaRPr>
          </a:p>
          <a:p>
            <a:pPr algn="just">
              <a:spcBef>
                <a:spcPts val="0"/>
              </a:spcBef>
            </a:pPr>
            <a:endParaRPr lang="fr-FR" sz="2200" dirty="0">
              <a:solidFill>
                <a:schemeClr val="tx1"/>
              </a:solidFill>
            </a:endParaRP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97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1. Les actions continues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198" name="Text Box 12"/>
          <p:cNvSpPr txBox="1">
            <a:spLocks noChangeArrowheads="1"/>
          </p:cNvSpPr>
          <p:nvPr/>
        </p:nvSpPr>
        <p:spPr bwMode="auto">
          <a:xfrm>
            <a:off x="683568" y="908720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lvl="0"/>
            <a:r>
              <a:rPr lang="fr-FR" sz="2400" i="1" dirty="0" smtClean="0">
                <a:solidFill>
                  <a:srgbClr val="FF9900"/>
                </a:solidFill>
              </a:rPr>
              <a:t>e. </a:t>
            </a:r>
            <a:r>
              <a:rPr lang="fr-FR" sz="2400" i="1" dirty="0">
                <a:solidFill>
                  <a:srgbClr val="FF9900"/>
                </a:solidFill>
              </a:rPr>
              <a:t>Actions à activation et désactivation retardées</a:t>
            </a:r>
            <a:endParaRPr lang="fr-FR" sz="2400" dirty="0">
              <a:solidFill>
                <a:srgbClr val="FF9900"/>
              </a:solidFill>
            </a:endParaRPr>
          </a:p>
        </p:txBody>
      </p:sp>
      <p:sp>
        <p:nvSpPr>
          <p:cNvPr id="199" name="Text Box 12"/>
          <p:cNvSpPr txBox="1">
            <a:spLocks noChangeArrowheads="1"/>
          </p:cNvSpPr>
          <p:nvPr/>
        </p:nvSpPr>
        <p:spPr bwMode="auto">
          <a:xfrm>
            <a:off x="2090218" y="1696692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5s/c/3s</a:t>
            </a:r>
            <a:endParaRPr lang="fr-FR" baseline="-25000" dirty="0">
              <a:latin typeface="Arial" charset="0"/>
              <a:cs typeface="Arial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661966" y="2285062"/>
            <a:ext cx="184151" cy="2297583"/>
            <a:chOff x="5278437" y="2285062"/>
            <a:chExt cx="184151" cy="2297583"/>
          </a:xfrm>
        </p:grpSpPr>
        <p:sp>
          <p:nvSpPr>
            <p:cNvPr id="154" name="Line 33"/>
            <p:cNvSpPr>
              <a:spLocks noChangeShapeType="1"/>
            </p:cNvSpPr>
            <p:nvPr/>
          </p:nvSpPr>
          <p:spPr bwMode="auto">
            <a:xfrm>
              <a:off x="5278437" y="2285062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6" name="Line 39"/>
            <p:cNvSpPr>
              <a:spLocks noChangeShapeType="1"/>
            </p:cNvSpPr>
            <p:nvPr/>
          </p:nvSpPr>
          <p:spPr bwMode="auto">
            <a:xfrm>
              <a:off x="5278437" y="4582645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2" name="Line 33"/>
            <p:cNvSpPr>
              <a:spLocks noChangeShapeType="1"/>
            </p:cNvSpPr>
            <p:nvPr/>
          </p:nvSpPr>
          <p:spPr bwMode="auto">
            <a:xfrm>
              <a:off x="5278437" y="3386609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08" name="Line 36"/>
          <p:cNvSpPr>
            <a:spLocks noChangeShapeType="1"/>
          </p:cNvSpPr>
          <p:nvPr/>
        </p:nvSpPr>
        <p:spPr bwMode="auto">
          <a:xfrm flipV="1">
            <a:off x="7470205" y="4020025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43026" name="Groupe 43025"/>
          <p:cNvGrpSpPr/>
          <p:nvPr/>
        </p:nvGrpSpPr>
        <p:grpSpPr>
          <a:xfrm>
            <a:off x="7470205" y="1704854"/>
            <a:ext cx="299419" cy="2877791"/>
            <a:chOff x="7470205" y="1704854"/>
            <a:chExt cx="299419" cy="2877791"/>
          </a:xfrm>
        </p:grpSpPr>
        <p:sp>
          <p:nvSpPr>
            <p:cNvPr id="172" name="Line 30"/>
            <p:cNvSpPr>
              <a:spLocks noChangeShapeType="1"/>
            </p:cNvSpPr>
            <p:nvPr/>
          </p:nvSpPr>
          <p:spPr bwMode="auto">
            <a:xfrm>
              <a:off x="7769624" y="1709358"/>
              <a:ext cx="0" cy="5776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220" name="Connecteur droit 219"/>
            <p:cNvCxnSpPr/>
            <p:nvPr/>
          </p:nvCxnSpPr>
          <p:spPr bwMode="auto">
            <a:xfrm>
              <a:off x="7473294" y="1704854"/>
              <a:ext cx="29633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Connecteur droit 220"/>
            <p:cNvCxnSpPr/>
            <p:nvPr/>
          </p:nvCxnSpPr>
          <p:spPr bwMode="auto">
            <a:xfrm>
              <a:off x="7473294" y="4582645"/>
              <a:ext cx="29633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Connecteur droit 221"/>
            <p:cNvCxnSpPr/>
            <p:nvPr/>
          </p:nvCxnSpPr>
          <p:spPr bwMode="auto">
            <a:xfrm>
              <a:off x="7470205" y="3386609"/>
              <a:ext cx="29941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6" name="Text Box 12"/>
          <p:cNvSpPr txBox="1">
            <a:spLocks noChangeArrowheads="1"/>
          </p:cNvSpPr>
          <p:nvPr/>
        </p:nvSpPr>
        <p:spPr bwMode="auto">
          <a:xfrm>
            <a:off x="2090218" y="1696692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5s/</a:t>
            </a:r>
            <a:r>
              <a:rPr lang="fr-FR" dirty="0" smtClean="0">
                <a:latin typeface="Arial" charset="0"/>
                <a:cs typeface="Arial" charset="0"/>
              </a:rPr>
              <a:t>c</a:t>
            </a: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/3s</a:t>
            </a:r>
            <a:endParaRPr lang="fr-FR" baseline="-2500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grpSp>
        <p:nvGrpSpPr>
          <p:cNvPr id="43027" name="Groupe 43026"/>
          <p:cNvGrpSpPr/>
          <p:nvPr/>
        </p:nvGrpSpPr>
        <p:grpSpPr>
          <a:xfrm>
            <a:off x="7769623" y="2286996"/>
            <a:ext cx="578394" cy="2295649"/>
            <a:chOff x="7769623" y="2286996"/>
            <a:chExt cx="578394" cy="2295649"/>
          </a:xfrm>
        </p:grpSpPr>
        <p:cxnSp>
          <p:nvCxnSpPr>
            <p:cNvPr id="212" name="Connecteur droit 211"/>
            <p:cNvCxnSpPr/>
            <p:nvPr/>
          </p:nvCxnSpPr>
          <p:spPr bwMode="auto">
            <a:xfrm>
              <a:off x="7769624" y="3383172"/>
              <a:ext cx="5783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Connecteur droit 243"/>
            <p:cNvCxnSpPr/>
            <p:nvPr/>
          </p:nvCxnSpPr>
          <p:spPr bwMode="auto">
            <a:xfrm>
              <a:off x="7769623" y="2286996"/>
              <a:ext cx="5783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Connecteur droit 244"/>
            <p:cNvCxnSpPr/>
            <p:nvPr/>
          </p:nvCxnSpPr>
          <p:spPr bwMode="auto">
            <a:xfrm>
              <a:off x="7769624" y="4582645"/>
              <a:ext cx="5783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 Box 12"/>
          <p:cNvSpPr txBox="1">
            <a:spLocks noChangeArrowheads="1"/>
          </p:cNvSpPr>
          <p:nvPr/>
        </p:nvSpPr>
        <p:spPr bwMode="auto">
          <a:xfrm>
            <a:off x="2090218" y="1696692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5s/</a:t>
            </a: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</a:t>
            </a:r>
            <a:r>
              <a:rPr lang="fr-FR" dirty="0" smtClean="0">
                <a:latin typeface="Arial" charset="0"/>
                <a:cs typeface="Arial" charset="0"/>
              </a:rPr>
              <a:t>/3s</a:t>
            </a:r>
            <a:endParaRPr lang="fr-FR" baseline="-25000" dirty="0">
              <a:latin typeface="Arial" charset="0"/>
              <a:cs typeface="Arial" charset="0"/>
            </a:endParaRPr>
          </a:p>
        </p:txBody>
      </p:sp>
      <p:grpSp>
        <p:nvGrpSpPr>
          <p:cNvPr id="249" name="Groupe 248"/>
          <p:cNvGrpSpPr/>
          <p:nvPr/>
        </p:nvGrpSpPr>
        <p:grpSpPr>
          <a:xfrm>
            <a:off x="4716016" y="1880641"/>
            <a:ext cx="4104456" cy="2700487"/>
            <a:chOff x="4644008" y="1880641"/>
            <a:chExt cx="4104456" cy="2700487"/>
          </a:xfrm>
        </p:grpSpPr>
        <p:sp>
          <p:nvSpPr>
            <p:cNvPr id="250" name="Text Box 24"/>
            <p:cNvSpPr txBox="1">
              <a:spLocks noChangeArrowheads="1"/>
            </p:cNvSpPr>
            <p:nvPr/>
          </p:nvSpPr>
          <p:spPr bwMode="auto">
            <a:xfrm>
              <a:off x="8231545" y="1880641"/>
              <a:ext cx="4730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251" name="Text Box 24"/>
            <p:cNvSpPr txBox="1">
              <a:spLocks noChangeArrowheads="1"/>
            </p:cNvSpPr>
            <p:nvPr/>
          </p:nvSpPr>
          <p:spPr bwMode="auto">
            <a:xfrm>
              <a:off x="8231545" y="3019795"/>
              <a:ext cx="4730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252" name="Text Box 24"/>
            <p:cNvSpPr txBox="1">
              <a:spLocks noChangeArrowheads="1"/>
            </p:cNvSpPr>
            <p:nvPr/>
          </p:nvSpPr>
          <p:spPr bwMode="auto">
            <a:xfrm>
              <a:off x="8223894" y="4074645"/>
              <a:ext cx="4730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dirty="0"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253" name="Line 15"/>
            <p:cNvSpPr>
              <a:spLocks noChangeShapeType="1"/>
            </p:cNvSpPr>
            <p:nvPr/>
          </p:nvSpPr>
          <p:spPr bwMode="auto">
            <a:xfrm>
              <a:off x="4673932" y="3402166"/>
              <a:ext cx="40745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4" name="Line 15"/>
            <p:cNvSpPr>
              <a:spLocks noChangeShapeType="1"/>
            </p:cNvSpPr>
            <p:nvPr/>
          </p:nvSpPr>
          <p:spPr bwMode="auto">
            <a:xfrm>
              <a:off x="4644008" y="4581128"/>
              <a:ext cx="40745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5" name="Line 15"/>
            <p:cNvSpPr>
              <a:spLocks noChangeShapeType="1"/>
            </p:cNvSpPr>
            <p:nvPr/>
          </p:nvSpPr>
          <p:spPr bwMode="auto">
            <a:xfrm>
              <a:off x="4646092" y="2276872"/>
              <a:ext cx="40745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91" name="Groupe 290"/>
          <p:cNvGrpSpPr/>
          <p:nvPr/>
        </p:nvGrpSpPr>
        <p:grpSpPr>
          <a:xfrm>
            <a:off x="6892937" y="1704854"/>
            <a:ext cx="663491" cy="2315171"/>
            <a:chOff x="6892937" y="1704854"/>
            <a:chExt cx="663491" cy="2315171"/>
          </a:xfrm>
        </p:grpSpPr>
        <p:sp>
          <p:nvSpPr>
            <p:cNvPr id="292" name="Line 19"/>
            <p:cNvSpPr>
              <a:spLocks noChangeShapeType="1"/>
            </p:cNvSpPr>
            <p:nvPr/>
          </p:nvSpPr>
          <p:spPr bwMode="auto">
            <a:xfrm>
              <a:off x="6907857" y="3402166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293" name="Groupe 292"/>
            <p:cNvGrpSpPr/>
            <p:nvPr/>
          </p:nvGrpSpPr>
          <p:grpSpPr>
            <a:xfrm>
              <a:off x="6892937" y="1704854"/>
              <a:ext cx="663491" cy="2315171"/>
              <a:chOff x="6892937" y="1704854"/>
              <a:chExt cx="663491" cy="2315171"/>
            </a:xfrm>
          </p:grpSpPr>
          <p:cxnSp>
            <p:nvCxnSpPr>
              <p:cNvPr id="294" name="Connecteur droit 293"/>
              <p:cNvCxnSpPr/>
              <p:nvPr/>
            </p:nvCxnSpPr>
            <p:spPr bwMode="auto">
              <a:xfrm>
                <a:off x="6892937" y="4020025"/>
                <a:ext cx="577591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95" name="Text Box 22"/>
              <p:cNvSpPr txBox="1">
                <a:spLocks noChangeArrowheads="1"/>
              </p:cNvSpPr>
              <p:nvPr/>
            </p:nvSpPr>
            <p:spPr bwMode="auto">
              <a:xfrm>
                <a:off x="6980165" y="3546947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000" dirty="0" smtClean="0">
                    <a:latin typeface="Arial" charset="0"/>
                    <a:cs typeface="Arial" charset="0"/>
                  </a:rPr>
                  <a:t>3s</a:t>
                </a:r>
                <a:endParaRPr lang="fr-FR" sz="20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Line 20"/>
              <p:cNvSpPr>
                <a:spLocks noChangeShapeType="1"/>
              </p:cNvSpPr>
              <p:nvPr/>
            </p:nvSpPr>
            <p:spPr bwMode="auto">
              <a:xfrm>
                <a:off x="6903564" y="3875559"/>
                <a:ext cx="580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" name="Line 19"/>
              <p:cNvSpPr>
                <a:spLocks noChangeShapeType="1"/>
              </p:cNvSpPr>
              <p:nvPr/>
            </p:nvSpPr>
            <p:spPr bwMode="auto">
              <a:xfrm>
                <a:off x="7488214" y="3438058"/>
                <a:ext cx="0" cy="581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298" name="Connecteur droit 297"/>
              <p:cNvCxnSpPr/>
              <p:nvPr/>
            </p:nvCxnSpPr>
            <p:spPr bwMode="auto">
              <a:xfrm>
                <a:off x="6899974" y="3386609"/>
                <a:ext cx="58035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9" name="Connecteur droit 298"/>
              <p:cNvCxnSpPr/>
              <p:nvPr/>
            </p:nvCxnSpPr>
            <p:spPr bwMode="auto">
              <a:xfrm>
                <a:off x="6892937" y="1704854"/>
                <a:ext cx="58035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313" name="Groupe 312"/>
          <p:cNvGrpSpPr/>
          <p:nvPr/>
        </p:nvGrpSpPr>
        <p:grpSpPr>
          <a:xfrm>
            <a:off x="4819672" y="1704854"/>
            <a:ext cx="305572" cy="2877791"/>
            <a:chOff x="5436143" y="1704854"/>
            <a:chExt cx="305572" cy="2877791"/>
          </a:xfrm>
        </p:grpSpPr>
        <p:sp>
          <p:nvSpPr>
            <p:cNvPr id="314" name="Line 39"/>
            <p:cNvSpPr>
              <a:spLocks noChangeShapeType="1"/>
            </p:cNvSpPr>
            <p:nvPr/>
          </p:nvSpPr>
          <p:spPr bwMode="auto">
            <a:xfrm>
              <a:off x="5452740" y="3386609"/>
              <a:ext cx="2791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5" name="Line 44"/>
            <p:cNvSpPr>
              <a:spLocks noChangeShapeType="1"/>
            </p:cNvSpPr>
            <p:nvPr/>
          </p:nvSpPr>
          <p:spPr bwMode="auto">
            <a:xfrm flipV="1">
              <a:off x="5722019" y="2823916"/>
              <a:ext cx="0" cy="5766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6" name="Line 39"/>
            <p:cNvSpPr>
              <a:spLocks noChangeShapeType="1"/>
            </p:cNvSpPr>
            <p:nvPr/>
          </p:nvSpPr>
          <p:spPr bwMode="auto">
            <a:xfrm>
              <a:off x="5462588" y="4582645"/>
              <a:ext cx="2791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7" name="Line 39"/>
            <p:cNvSpPr>
              <a:spLocks noChangeShapeType="1"/>
            </p:cNvSpPr>
            <p:nvPr/>
          </p:nvSpPr>
          <p:spPr bwMode="auto">
            <a:xfrm>
              <a:off x="5436143" y="1704854"/>
              <a:ext cx="2791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8" name="Groupe 317"/>
          <p:cNvGrpSpPr/>
          <p:nvPr/>
        </p:nvGrpSpPr>
        <p:grpSpPr>
          <a:xfrm>
            <a:off x="5090339" y="1704854"/>
            <a:ext cx="881413" cy="2877791"/>
            <a:chOff x="5090339" y="1704854"/>
            <a:chExt cx="881413" cy="2877791"/>
          </a:xfrm>
        </p:grpSpPr>
        <p:sp>
          <p:nvSpPr>
            <p:cNvPr id="319" name="Line 46"/>
            <p:cNvSpPr>
              <a:spLocks noChangeShapeType="1"/>
            </p:cNvSpPr>
            <p:nvPr/>
          </p:nvSpPr>
          <p:spPr bwMode="auto">
            <a:xfrm>
              <a:off x="5122862" y="4582645"/>
              <a:ext cx="84889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320" name="Connecteur droit 319"/>
            <p:cNvCxnSpPr/>
            <p:nvPr/>
          </p:nvCxnSpPr>
          <p:spPr bwMode="auto">
            <a:xfrm flipV="1">
              <a:off x="5096417" y="2825904"/>
              <a:ext cx="859199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1" name="Line 19"/>
            <p:cNvSpPr>
              <a:spLocks noChangeShapeType="1"/>
            </p:cNvSpPr>
            <p:nvPr/>
          </p:nvSpPr>
          <p:spPr bwMode="auto">
            <a:xfrm>
              <a:off x="5110606" y="3372322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2" name="Line 21"/>
            <p:cNvSpPr>
              <a:spLocks noChangeShapeType="1"/>
            </p:cNvSpPr>
            <p:nvPr/>
          </p:nvSpPr>
          <p:spPr bwMode="auto">
            <a:xfrm>
              <a:off x="5969370" y="3758086"/>
              <a:ext cx="2381" cy="195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3" name="Text Box 22"/>
            <p:cNvSpPr txBox="1">
              <a:spLocks noChangeArrowheads="1"/>
            </p:cNvSpPr>
            <p:nvPr/>
          </p:nvSpPr>
          <p:spPr bwMode="auto">
            <a:xfrm>
              <a:off x="5249092" y="3510435"/>
              <a:ext cx="576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dirty="0">
                  <a:latin typeface="Arial" charset="0"/>
                  <a:cs typeface="Arial" charset="0"/>
                </a:rPr>
                <a:t>5</a:t>
              </a:r>
              <a:r>
                <a:rPr lang="fr-FR" sz="2000" dirty="0" smtClean="0">
                  <a:latin typeface="Arial" charset="0"/>
                  <a:cs typeface="Arial" charset="0"/>
                </a:rPr>
                <a:t>s</a:t>
              </a:r>
              <a:endParaRPr lang="fr-FR" sz="2000" dirty="0">
                <a:latin typeface="Arial" charset="0"/>
                <a:cs typeface="Arial" charset="0"/>
              </a:endParaRPr>
            </a:p>
          </p:txBody>
        </p:sp>
        <p:sp>
          <p:nvSpPr>
            <p:cNvPr id="324" name="Line 20"/>
            <p:cNvSpPr>
              <a:spLocks noChangeShapeType="1"/>
            </p:cNvSpPr>
            <p:nvPr/>
          </p:nvSpPr>
          <p:spPr bwMode="auto">
            <a:xfrm>
              <a:off x="5120131" y="3839047"/>
              <a:ext cx="849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325" name="Connecteur droit 324"/>
            <p:cNvCxnSpPr/>
            <p:nvPr/>
          </p:nvCxnSpPr>
          <p:spPr bwMode="auto">
            <a:xfrm flipV="1">
              <a:off x="5090339" y="1704854"/>
              <a:ext cx="859199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1" name="Groupe 330"/>
          <p:cNvGrpSpPr/>
          <p:nvPr/>
        </p:nvGrpSpPr>
        <p:grpSpPr>
          <a:xfrm>
            <a:off x="5943078" y="1704854"/>
            <a:ext cx="968720" cy="2315171"/>
            <a:chOff x="5943078" y="1704854"/>
            <a:chExt cx="968720" cy="2315171"/>
          </a:xfrm>
        </p:grpSpPr>
        <p:sp>
          <p:nvSpPr>
            <p:cNvPr id="332" name="Line 30"/>
            <p:cNvSpPr>
              <a:spLocks noChangeShapeType="1"/>
            </p:cNvSpPr>
            <p:nvPr/>
          </p:nvSpPr>
          <p:spPr bwMode="auto">
            <a:xfrm>
              <a:off x="6903563" y="2826488"/>
              <a:ext cx="4293" cy="581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333" name="Connecteur droit 332"/>
            <p:cNvCxnSpPr/>
            <p:nvPr/>
          </p:nvCxnSpPr>
          <p:spPr bwMode="auto">
            <a:xfrm>
              <a:off x="5954056" y="2826488"/>
              <a:ext cx="95774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4" name="Connecteur droit 333"/>
            <p:cNvCxnSpPr/>
            <p:nvPr/>
          </p:nvCxnSpPr>
          <p:spPr bwMode="auto">
            <a:xfrm>
              <a:off x="5957998" y="4020025"/>
              <a:ext cx="94985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5" name="Connecteur droit 334"/>
            <p:cNvCxnSpPr/>
            <p:nvPr/>
          </p:nvCxnSpPr>
          <p:spPr bwMode="auto">
            <a:xfrm>
              <a:off x="5943078" y="1704854"/>
              <a:ext cx="94985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43" grpId="1"/>
      <p:bldP spid="157" grpId="0" animBg="1"/>
      <p:bldP spid="161" grpId="0"/>
      <p:bldP spid="161" grpId="1"/>
      <p:bldP spid="162" grpId="0"/>
      <p:bldP spid="165" grpId="0" animBg="1"/>
      <p:bldP spid="179" grpId="0"/>
      <p:bldP spid="179" grpId="1"/>
      <p:bldP spid="185" grpId="0"/>
      <p:bldP spid="199" grpId="0"/>
      <p:bldP spid="199" grpId="1"/>
      <p:bldP spid="208" grpId="0" animBg="1"/>
      <p:bldP spid="236" grpId="0"/>
      <p:bldP spid="236" grpId="1"/>
      <p:bldP spid="247" grpId="0"/>
      <p:bldP spid="24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28996" y="955272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lvl="0"/>
            <a:r>
              <a:rPr lang="fr-FR" sz="2400" i="1" dirty="0" smtClean="0">
                <a:solidFill>
                  <a:srgbClr val="FF9900"/>
                </a:solidFill>
              </a:rPr>
              <a:t>a. Action </a:t>
            </a:r>
            <a:r>
              <a:rPr lang="fr-FR" sz="2400" i="1" dirty="0">
                <a:solidFill>
                  <a:srgbClr val="FF9900"/>
                </a:solidFill>
              </a:rPr>
              <a:t>à </a:t>
            </a:r>
            <a:r>
              <a:rPr lang="fr-FR" sz="2400" i="1" dirty="0" smtClean="0">
                <a:solidFill>
                  <a:srgbClr val="FF9900"/>
                </a:solidFill>
              </a:rPr>
              <a:t>l’activation</a:t>
            </a:r>
            <a:endParaRPr lang="fr-FR" sz="2400" dirty="0">
              <a:solidFill>
                <a:srgbClr val="FF9900"/>
              </a:solidFill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 smtClean="0">
                <a:solidFill>
                  <a:schemeClr val="tx2"/>
                </a:solidFill>
              </a:rPr>
              <a:t>2. Les actions mémorisées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738666" y="2223269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solidFill>
                  <a:srgbClr val="FF9900"/>
                </a:solidFill>
                <a:cs typeface="Times New Roman" pitchFamily="18" charset="0"/>
              </a:rPr>
              <a:t>•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2441" y="1866528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28996" y="2077507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10</a:t>
            </a:r>
            <a:endParaRPr lang="fr-FR" sz="2600" dirty="0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34041" y="1866528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376841" y="232372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1834041" y="1375296"/>
            <a:ext cx="0" cy="538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>
            <a:off x="2142024" y="212749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KM1:=1</a:t>
            </a:r>
            <a:endParaRPr lang="fr-FR" dirty="0">
              <a:latin typeface="Arial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462441" y="4496296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28996" y="4707275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16</a:t>
            </a:r>
            <a:endParaRPr lang="fr-FR" sz="2600" dirty="0">
              <a:latin typeface="Arial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34041" y="4496296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>
            <a:off x="1376841" y="4953496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1834041" y="4005064"/>
            <a:ext cx="0" cy="538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2150772" y="472514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KM1:=0</a:t>
            </a:r>
            <a:endParaRPr lang="fr-FR" dirty="0">
              <a:latin typeface="Arial" charset="0"/>
            </a:endParaRPr>
          </a:p>
        </p:txBody>
      </p:sp>
      <p:cxnSp>
        <p:nvCxnSpPr>
          <p:cNvPr id="33" name="Connecteur droit 32"/>
          <p:cNvCxnSpPr/>
          <p:nvPr/>
        </p:nvCxnSpPr>
        <p:spPr bwMode="auto">
          <a:xfrm>
            <a:off x="919641" y="3329372"/>
            <a:ext cx="0" cy="122413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onnecteur droit 35"/>
          <p:cNvCxnSpPr>
            <a:stCxn id="6" idx="2"/>
          </p:cNvCxnSpPr>
          <p:nvPr/>
        </p:nvCxnSpPr>
        <p:spPr bwMode="auto">
          <a:xfrm>
            <a:off x="919641" y="2780928"/>
            <a:ext cx="0" cy="5040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Connecteur droit 37"/>
          <p:cNvCxnSpPr/>
          <p:nvPr/>
        </p:nvCxnSpPr>
        <p:spPr bwMode="auto">
          <a:xfrm>
            <a:off x="908175" y="5417604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Connecteur droit 38"/>
          <p:cNvCxnSpPr/>
          <p:nvPr/>
        </p:nvCxnSpPr>
        <p:spPr bwMode="auto">
          <a:xfrm rot="5400000">
            <a:off x="919641" y="2825316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39"/>
          <p:cNvCxnSpPr/>
          <p:nvPr/>
        </p:nvCxnSpPr>
        <p:spPr bwMode="auto">
          <a:xfrm rot="5400000">
            <a:off x="908175" y="5457030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182397" y="2780928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a</a:t>
            </a:r>
            <a:endParaRPr lang="fr-FR" sz="2600" dirty="0">
              <a:latin typeface="Arial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086195" y="5440642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b</a:t>
            </a:r>
            <a:endParaRPr lang="fr-FR" sz="2600" dirty="0">
              <a:latin typeface="Arial" charset="0"/>
            </a:endParaRP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3736044" y="379048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 flipV="1">
            <a:off x="4661967" y="3819064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" name="Line 14"/>
          <p:cNvSpPr>
            <a:spLocks noChangeShapeType="1"/>
          </p:cNvSpPr>
          <p:nvPr/>
        </p:nvSpPr>
        <p:spPr bwMode="auto">
          <a:xfrm flipV="1">
            <a:off x="4661966" y="1495852"/>
            <a:ext cx="1" cy="813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 flipV="1">
            <a:off x="4661967" y="2638585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3839562" y="2593485"/>
            <a:ext cx="864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X16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4836865" y="1753946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4836269" y="4047664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3736044" y="1551434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X10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52" name="Groupe 51"/>
          <p:cNvGrpSpPr/>
          <p:nvPr/>
        </p:nvGrpSpPr>
        <p:grpSpPr>
          <a:xfrm>
            <a:off x="4661966" y="2313643"/>
            <a:ext cx="184151" cy="2297583"/>
            <a:chOff x="5278437" y="2285062"/>
            <a:chExt cx="184151" cy="2297583"/>
          </a:xfrm>
        </p:grpSpPr>
        <p:sp>
          <p:nvSpPr>
            <p:cNvPr id="53" name="Line 33"/>
            <p:cNvSpPr>
              <a:spLocks noChangeShapeType="1"/>
            </p:cNvSpPr>
            <p:nvPr/>
          </p:nvSpPr>
          <p:spPr bwMode="auto">
            <a:xfrm>
              <a:off x="5278437" y="2285062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4" name="Line 39"/>
            <p:cNvSpPr>
              <a:spLocks noChangeShapeType="1"/>
            </p:cNvSpPr>
            <p:nvPr/>
          </p:nvSpPr>
          <p:spPr bwMode="auto">
            <a:xfrm>
              <a:off x="5278437" y="4582645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5" name="Line 33"/>
            <p:cNvSpPr>
              <a:spLocks noChangeShapeType="1"/>
            </p:cNvSpPr>
            <p:nvPr/>
          </p:nvSpPr>
          <p:spPr bwMode="auto">
            <a:xfrm>
              <a:off x="5278437" y="3386609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6" name="Line 36"/>
          <p:cNvSpPr>
            <a:spLocks noChangeShapeType="1"/>
          </p:cNvSpPr>
          <p:nvPr/>
        </p:nvSpPr>
        <p:spPr bwMode="auto">
          <a:xfrm flipV="1">
            <a:off x="6852687" y="4033645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8231545" y="1920261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68" name="Text Box 24"/>
          <p:cNvSpPr txBox="1">
            <a:spLocks noChangeArrowheads="1"/>
          </p:cNvSpPr>
          <p:nvPr/>
        </p:nvSpPr>
        <p:spPr bwMode="auto">
          <a:xfrm>
            <a:off x="8231545" y="3024524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8223894" y="4079374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70" name="Line 15"/>
          <p:cNvSpPr>
            <a:spLocks noChangeShapeType="1"/>
          </p:cNvSpPr>
          <p:nvPr/>
        </p:nvSpPr>
        <p:spPr bwMode="auto">
          <a:xfrm>
            <a:off x="4673932" y="3406895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" name="Line 15"/>
          <p:cNvSpPr>
            <a:spLocks noChangeShapeType="1"/>
          </p:cNvSpPr>
          <p:nvPr/>
        </p:nvSpPr>
        <p:spPr bwMode="auto">
          <a:xfrm>
            <a:off x="4644008" y="4585857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" name="Line 15"/>
          <p:cNvSpPr>
            <a:spLocks noChangeShapeType="1"/>
          </p:cNvSpPr>
          <p:nvPr/>
        </p:nvSpPr>
        <p:spPr bwMode="auto">
          <a:xfrm>
            <a:off x="4646092" y="2316492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6" name="Line 30"/>
          <p:cNvSpPr>
            <a:spLocks noChangeShapeType="1"/>
          </p:cNvSpPr>
          <p:nvPr/>
        </p:nvSpPr>
        <p:spPr bwMode="auto">
          <a:xfrm>
            <a:off x="5282609" y="1753946"/>
            <a:ext cx="0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31" name="Groupe 130"/>
          <p:cNvGrpSpPr/>
          <p:nvPr/>
        </p:nvGrpSpPr>
        <p:grpSpPr>
          <a:xfrm>
            <a:off x="5275817" y="2315577"/>
            <a:ext cx="1588470" cy="1718068"/>
            <a:chOff x="5275817" y="2286996"/>
            <a:chExt cx="1588470" cy="1718068"/>
          </a:xfrm>
        </p:grpSpPr>
        <p:cxnSp>
          <p:nvCxnSpPr>
            <p:cNvPr id="81" name="Connecteur droit 80"/>
            <p:cNvCxnSpPr/>
            <p:nvPr/>
          </p:nvCxnSpPr>
          <p:spPr bwMode="auto">
            <a:xfrm>
              <a:off x="5275818" y="2286996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Connecteur droit 109"/>
            <p:cNvCxnSpPr/>
            <p:nvPr/>
          </p:nvCxnSpPr>
          <p:spPr bwMode="auto">
            <a:xfrm>
              <a:off x="5275817" y="3385666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Connecteur droit 110"/>
            <p:cNvCxnSpPr/>
            <p:nvPr/>
          </p:nvCxnSpPr>
          <p:spPr bwMode="auto">
            <a:xfrm>
              <a:off x="5275818" y="4005064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2" name="Line 36"/>
          <p:cNvSpPr>
            <a:spLocks noChangeShapeType="1"/>
          </p:cNvSpPr>
          <p:nvPr/>
        </p:nvSpPr>
        <p:spPr bwMode="auto">
          <a:xfrm flipV="1">
            <a:off x="6864302" y="2846866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32" name="Groupe 131"/>
          <p:cNvGrpSpPr/>
          <p:nvPr/>
        </p:nvGrpSpPr>
        <p:grpSpPr>
          <a:xfrm>
            <a:off x="6852686" y="2315577"/>
            <a:ext cx="743650" cy="2268164"/>
            <a:chOff x="6852686" y="2286996"/>
            <a:chExt cx="743650" cy="2268164"/>
          </a:xfrm>
        </p:grpSpPr>
        <p:cxnSp>
          <p:nvCxnSpPr>
            <p:cNvPr id="76" name="Connecteur droit 75"/>
            <p:cNvCxnSpPr/>
            <p:nvPr/>
          </p:nvCxnSpPr>
          <p:spPr bwMode="auto">
            <a:xfrm>
              <a:off x="6852686" y="4555160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Connecteur droit 115"/>
            <p:cNvCxnSpPr/>
            <p:nvPr/>
          </p:nvCxnSpPr>
          <p:spPr bwMode="auto">
            <a:xfrm>
              <a:off x="6852686" y="2286996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Connecteur droit 121"/>
            <p:cNvCxnSpPr/>
            <p:nvPr/>
          </p:nvCxnSpPr>
          <p:spPr bwMode="auto">
            <a:xfrm>
              <a:off x="6852686" y="2819281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4" name="Line 36"/>
          <p:cNvSpPr>
            <a:spLocks noChangeShapeType="1"/>
          </p:cNvSpPr>
          <p:nvPr/>
        </p:nvSpPr>
        <p:spPr bwMode="auto">
          <a:xfrm flipV="1">
            <a:off x="7596336" y="2831566"/>
            <a:ext cx="323" cy="5836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33" name="Groupe 132"/>
          <p:cNvGrpSpPr/>
          <p:nvPr/>
        </p:nvGrpSpPr>
        <p:grpSpPr>
          <a:xfrm>
            <a:off x="7596336" y="2313643"/>
            <a:ext cx="743973" cy="2270098"/>
            <a:chOff x="7596336" y="2285062"/>
            <a:chExt cx="743973" cy="2270098"/>
          </a:xfrm>
        </p:grpSpPr>
        <p:cxnSp>
          <p:nvCxnSpPr>
            <p:cNvPr id="123" name="Connecteur droit 122"/>
            <p:cNvCxnSpPr/>
            <p:nvPr/>
          </p:nvCxnSpPr>
          <p:spPr bwMode="auto">
            <a:xfrm>
              <a:off x="7596336" y="3385666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Connecteur droit 124"/>
            <p:cNvCxnSpPr/>
            <p:nvPr/>
          </p:nvCxnSpPr>
          <p:spPr bwMode="auto">
            <a:xfrm>
              <a:off x="7596336" y="2285062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Connecteur droit 125"/>
            <p:cNvCxnSpPr/>
            <p:nvPr/>
          </p:nvCxnSpPr>
          <p:spPr bwMode="auto">
            <a:xfrm>
              <a:off x="7596659" y="4555160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7" name="Groupe 126"/>
          <p:cNvGrpSpPr/>
          <p:nvPr/>
        </p:nvGrpSpPr>
        <p:grpSpPr>
          <a:xfrm>
            <a:off x="4821477" y="1753946"/>
            <a:ext cx="470603" cy="2279699"/>
            <a:chOff x="4821477" y="1725365"/>
            <a:chExt cx="470603" cy="2279699"/>
          </a:xfrm>
        </p:grpSpPr>
        <p:cxnSp>
          <p:nvCxnSpPr>
            <p:cNvPr id="128" name="Connecteur droit 127"/>
            <p:cNvCxnSpPr/>
            <p:nvPr/>
          </p:nvCxnSpPr>
          <p:spPr bwMode="auto">
            <a:xfrm>
              <a:off x="4830948" y="1725365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Connecteur droit 128"/>
            <p:cNvCxnSpPr/>
            <p:nvPr/>
          </p:nvCxnSpPr>
          <p:spPr bwMode="auto">
            <a:xfrm>
              <a:off x="4826655" y="3385666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Connecteur droit 129"/>
            <p:cNvCxnSpPr/>
            <p:nvPr/>
          </p:nvCxnSpPr>
          <p:spPr bwMode="auto">
            <a:xfrm>
              <a:off x="4821477" y="4005064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4" name="Text Box 49"/>
          <p:cNvSpPr txBox="1">
            <a:spLocks noChangeArrowheads="1"/>
          </p:cNvSpPr>
          <p:nvPr/>
        </p:nvSpPr>
        <p:spPr bwMode="auto">
          <a:xfrm>
            <a:off x="2142024" y="212749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</a:rPr>
              <a:t>KM1:=1</a:t>
            </a:r>
            <a:endParaRPr lang="fr-FR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135" name="Rectangle 40"/>
          <p:cNvSpPr>
            <a:spLocks noChangeArrowheads="1"/>
          </p:cNvSpPr>
          <p:nvPr/>
        </p:nvSpPr>
        <p:spPr bwMode="auto">
          <a:xfrm>
            <a:off x="738666" y="4896483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solidFill>
                  <a:srgbClr val="FF9900"/>
                </a:solidFill>
                <a:cs typeface="Times New Roman" pitchFamily="18" charset="0"/>
              </a:rPr>
              <a:t>•</a:t>
            </a:r>
          </a:p>
        </p:txBody>
      </p:sp>
      <p:sp>
        <p:nvSpPr>
          <p:cNvPr id="136" name="Text Box 49"/>
          <p:cNvSpPr txBox="1">
            <a:spLocks noChangeArrowheads="1"/>
          </p:cNvSpPr>
          <p:nvPr/>
        </p:nvSpPr>
        <p:spPr bwMode="auto">
          <a:xfrm>
            <a:off x="2150772" y="472514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</a:rPr>
              <a:t>KM1:=0</a:t>
            </a:r>
            <a:endParaRPr lang="fr-FR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6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08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9" grpId="0" animBg="1"/>
      <p:bldP spid="50" grpId="0" animBg="1"/>
      <p:bldP spid="56" grpId="0" animBg="1"/>
      <p:bldP spid="96" grpId="0" animBg="1"/>
      <p:bldP spid="112" grpId="0" animBg="1"/>
      <p:bldP spid="124" grpId="0" animBg="1"/>
      <p:bldP spid="134" grpId="0" build="allAtOnce"/>
      <p:bldP spid="135" grpId="0"/>
      <p:bldP spid="135" grpId="1"/>
      <p:bldP spid="136" grpId="0"/>
      <p:bldP spid="13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Box 12"/>
          <p:cNvSpPr txBox="1">
            <a:spLocks noChangeArrowheads="1"/>
          </p:cNvSpPr>
          <p:nvPr/>
        </p:nvSpPr>
        <p:spPr bwMode="auto">
          <a:xfrm>
            <a:off x="628996" y="955272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lvl="0"/>
            <a:r>
              <a:rPr lang="fr-FR" sz="2400" i="1" dirty="0">
                <a:solidFill>
                  <a:srgbClr val="FF9900"/>
                </a:solidFill>
              </a:rPr>
              <a:t>b</a:t>
            </a:r>
            <a:r>
              <a:rPr lang="fr-FR" sz="2400" i="1" dirty="0" smtClean="0">
                <a:solidFill>
                  <a:srgbClr val="FF9900"/>
                </a:solidFill>
              </a:rPr>
              <a:t>. Action </a:t>
            </a:r>
            <a:r>
              <a:rPr lang="fr-FR" sz="2400" i="1" dirty="0">
                <a:solidFill>
                  <a:srgbClr val="FF9900"/>
                </a:solidFill>
              </a:rPr>
              <a:t>à </a:t>
            </a:r>
            <a:r>
              <a:rPr lang="fr-FR" sz="2400" i="1" dirty="0" smtClean="0">
                <a:solidFill>
                  <a:srgbClr val="FF9900"/>
                </a:solidFill>
              </a:rPr>
              <a:t>la désactivation</a:t>
            </a:r>
            <a:endParaRPr lang="fr-FR" sz="2400" dirty="0">
              <a:solidFill>
                <a:srgbClr val="FF9900"/>
              </a:solidFill>
            </a:endParaRPr>
          </a:p>
        </p:txBody>
      </p:sp>
      <p:sp>
        <p:nvSpPr>
          <p:cNvPr id="6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>
                <a:solidFill>
                  <a:schemeClr val="tx2"/>
                </a:solidFill>
              </a:rPr>
              <a:t>2</a:t>
            </a:r>
            <a:r>
              <a:rPr lang="fr-FR" sz="3000" dirty="0" smtClean="0">
                <a:solidFill>
                  <a:schemeClr val="tx2"/>
                </a:solidFill>
              </a:rPr>
              <a:t>. Les actions mémorisées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738666" y="2223269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solidFill>
                  <a:srgbClr val="FF9900"/>
                </a:solidFill>
                <a:cs typeface="Times New Roman" pitchFamily="18" charset="0"/>
              </a:rPr>
              <a:t>•</a:t>
            </a:r>
          </a:p>
        </p:txBody>
      </p:sp>
      <p:sp>
        <p:nvSpPr>
          <p:cNvPr id="70" name="Rectangle 6"/>
          <p:cNvSpPr>
            <a:spLocks noChangeArrowheads="1"/>
          </p:cNvSpPr>
          <p:nvPr/>
        </p:nvSpPr>
        <p:spPr bwMode="auto">
          <a:xfrm>
            <a:off x="462441" y="1866528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628996" y="2077507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10</a:t>
            </a:r>
            <a:endParaRPr lang="fr-FR" sz="2600" dirty="0">
              <a:latin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834041" y="1866528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3" name="Line 10"/>
          <p:cNvSpPr>
            <a:spLocks noChangeShapeType="1"/>
          </p:cNvSpPr>
          <p:nvPr/>
        </p:nvSpPr>
        <p:spPr bwMode="auto">
          <a:xfrm>
            <a:off x="1376841" y="232372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4" name="Line 11"/>
          <p:cNvSpPr>
            <a:spLocks noChangeShapeType="1"/>
          </p:cNvSpPr>
          <p:nvPr/>
        </p:nvSpPr>
        <p:spPr bwMode="auto">
          <a:xfrm>
            <a:off x="1834041" y="2780928"/>
            <a:ext cx="0" cy="538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5" name="Text Box 49"/>
          <p:cNvSpPr txBox="1">
            <a:spLocks noChangeArrowheads="1"/>
          </p:cNvSpPr>
          <p:nvPr/>
        </p:nvSpPr>
        <p:spPr bwMode="auto">
          <a:xfrm>
            <a:off x="2142024" y="212749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KM1:=1</a:t>
            </a:r>
            <a:endParaRPr lang="fr-FR" dirty="0">
              <a:latin typeface="Arial" charset="0"/>
            </a:endParaRPr>
          </a:p>
        </p:txBody>
      </p:sp>
      <p:sp>
        <p:nvSpPr>
          <p:cNvPr id="76" name="Rectangle 6"/>
          <p:cNvSpPr>
            <a:spLocks noChangeArrowheads="1"/>
          </p:cNvSpPr>
          <p:nvPr/>
        </p:nvSpPr>
        <p:spPr bwMode="auto">
          <a:xfrm>
            <a:off x="462441" y="4496296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28996" y="4707275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16</a:t>
            </a:r>
            <a:endParaRPr lang="fr-FR" sz="2600" dirty="0">
              <a:latin typeface="Arial" charset="0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1834041" y="4496296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9" name="Line 10"/>
          <p:cNvSpPr>
            <a:spLocks noChangeShapeType="1"/>
          </p:cNvSpPr>
          <p:nvPr/>
        </p:nvSpPr>
        <p:spPr bwMode="auto">
          <a:xfrm>
            <a:off x="1376841" y="4953496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150772" y="472514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KM1:=0</a:t>
            </a:r>
            <a:endParaRPr lang="fr-FR" dirty="0">
              <a:latin typeface="Arial" charset="0"/>
            </a:endParaRPr>
          </a:p>
        </p:txBody>
      </p:sp>
      <p:cxnSp>
        <p:nvCxnSpPr>
          <p:cNvPr id="82" name="Connecteur droit 81"/>
          <p:cNvCxnSpPr/>
          <p:nvPr/>
        </p:nvCxnSpPr>
        <p:spPr bwMode="auto">
          <a:xfrm>
            <a:off x="919641" y="3329372"/>
            <a:ext cx="0" cy="122413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Connecteur droit 82"/>
          <p:cNvCxnSpPr>
            <a:stCxn id="70" idx="2"/>
          </p:cNvCxnSpPr>
          <p:nvPr/>
        </p:nvCxnSpPr>
        <p:spPr bwMode="auto">
          <a:xfrm>
            <a:off x="919641" y="2780928"/>
            <a:ext cx="0" cy="5040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Connecteur droit 83"/>
          <p:cNvCxnSpPr/>
          <p:nvPr/>
        </p:nvCxnSpPr>
        <p:spPr bwMode="auto">
          <a:xfrm>
            <a:off x="908175" y="5417604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Connecteur droit 84"/>
          <p:cNvCxnSpPr/>
          <p:nvPr/>
        </p:nvCxnSpPr>
        <p:spPr bwMode="auto">
          <a:xfrm rot="5400000">
            <a:off x="919641" y="2825316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Connecteur droit 85"/>
          <p:cNvCxnSpPr/>
          <p:nvPr/>
        </p:nvCxnSpPr>
        <p:spPr bwMode="auto">
          <a:xfrm rot="5400000">
            <a:off x="908175" y="5457030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1182397" y="2780928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a</a:t>
            </a:r>
            <a:endParaRPr lang="fr-FR" sz="2600" dirty="0">
              <a:latin typeface="Arial" charset="0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1086195" y="5440642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b</a:t>
            </a:r>
            <a:endParaRPr lang="fr-FR" sz="2600" dirty="0">
              <a:latin typeface="Arial" charset="0"/>
            </a:endParaRP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3736044" y="379048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KM1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90" name="Line 16"/>
          <p:cNvSpPr>
            <a:spLocks noChangeShapeType="1"/>
          </p:cNvSpPr>
          <p:nvPr/>
        </p:nvSpPr>
        <p:spPr bwMode="auto">
          <a:xfrm flipV="1">
            <a:off x="4661967" y="3790483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1" name="Line 14"/>
          <p:cNvSpPr>
            <a:spLocks noChangeShapeType="1"/>
          </p:cNvSpPr>
          <p:nvPr/>
        </p:nvSpPr>
        <p:spPr bwMode="auto">
          <a:xfrm flipV="1">
            <a:off x="4661966" y="1467271"/>
            <a:ext cx="1" cy="8133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2" name="Line 14"/>
          <p:cNvSpPr>
            <a:spLocks noChangeShapeType="1"/>
          </p:cNvSpPr>
          <p:nvPr/>
        </p:nvSpPr>
        <p:spPr bwMode="auto">
          <a:xfrm flipV="1">
            <a:off x="4661967" y="2610004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3839562" y="2564904"/>
            <a:ext cx="864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X16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94" name="Line 36"/>
          <p:cNvSpPr>
            <a:spLocks noChangeShapeType="1"/>
          </p:cNvSpPr>
          <p:nvPr/>
        </p:nvSpPr>
        <p:spPr bwMode="auto">
          <a:xfrm flipV="1">
            <a:off x="4836865" y="1725365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5" name="Line 36"/>
          <p:cNvSpPr>
            <a:spLocks noChangeShapeType="1"/>
          </p:cNvSpPr>
          <p:nvPr/>
        </p:nvSpPr>
        <p:spPr bwMode="auto">
          <a:xfrm flipV="1">
            <a:off x="5291757" y="4019083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6" name="Text Box 26"/>
          <p:cNvSpPr txBox="1">
            <a:spLocks noChangeArrowheads="1"/>
          </p:cNvSpPr>
          <p:nvPr/>
        </p:nvSpPr>
        <p:spPr bwMode="auto">
          <a:xfrm>
            <a:off x="3736044" y="1522853"/>
            <a:ext cx="96792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X10</a:t>
            </a:r>
            <a:endParaRPr lang="fr-FR" dirty="0">
              <a:latin typeface="Arial" charset="0"/>
              <a:cs typeface="Arial" charset="0"/>
            </a:endParaRPr>
          </a:p>
        </p:txBody>
      </p:sp>
      <p:grpSp>
        <p:nvGrpSpPr>
          <p:cNvPr id="134" name="Groupe 133"/>
          <p:cNvGrpSpPr/>
          <p:nvPr/>
        </p:nvGrpSpPr>
        <p:grpSpPr>
          <a:xfrm>
            <a:off x="4661966" y="2285062"/>
            <a:ext cx="184151" cy="2297583"/>
            <a:chOff x="4661966" y="2285062"/>
            <a:chExt cx="184151" cy="2297583"/>
          </a:xfrm>
        </p:grpSpPr>
        <p:sp>
          <p:nvSpPr>
            <p:cNvPr id="98" name="Line 33"/>
            <p:cNvSpPr>
              <a:spLocks noChangeShapeType="1"/>
            </p:cNvSpPr>
            <p:nvPr/>
          </p:nvSpPr>
          <p:spPr bwMode="auto">
            <a:xfrm>
              <a:off x="4661966" y="2285062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9" name="Line 39"/>
            <p:cNvSpPr>
              <a:spLocks noChangeShapeType="1"/>
            </p:cNvSpPr>
            <p:nvPr/>
          </p:nvSpPr>
          <p:spPr bwMode="auto">
            <a:xfrm>
              <a:off x="4661966" y="4582645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0" name="Line 33"/>
            <p:cNvSpPr>
              <a:spLocks noChangeShapeType="1"/>
            </p:cNvSpPr>
            <p:nvPr/>
          </p:nvSpPr>
          <p:spPr bwMode="auto">
            <a:xfrm>
              <a:off x="4666889" y="3385666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1" name="Line 36"/>
          <p:cNvSpPr>
            <a:spLocks noChangeShapeType="1"/>
          </p:cNvSpPr>
          <p:nvPr/>
        </p:nvSpPr>
        <p:spPr bwMode="auto">
          <a:xfrm flipV="1">
            <a:off x="7581876" y="4000034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" name="Text Box 24"/>
          <p:cNvSpPr txBox="1">
            <a:spLocks noChangeArrowheads="1"/>
          </p:cNvSpPr>
          <p:nvPr/>
        </p:nvSpPr>
        <p:spPr bwMode="auto">
          <a:xfrm>
            <a:off x="8231545" y="1891680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03" name="Text Box 24"/>
          <p:cNvSpPr txBox="1">
            <a:spLocks noChangeArrowheads="1"/>
          </p:cNvSpPr>
          <p:nvPr/>
        </p:nvSpPr>
        <p:spPr bwMode="auto">
          <a:xfrm>
            <a:off x="8231545" y="2995943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04" name="Text Box 24"/>
          <p:cNvSpPr txBox="1">
            <a:spLocks noChangeArrowheads="1"/>
          </p:cNvSpPr>
          <p:nvPr/>
        </p:nvSpPr>
        <p:spPr bwMode="auto">
          <a:xfrm>
            <a:off x="8223894" y="4050793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108" name="Line 30"/>
          <p:cNvSpPr>
            <a:spLocks noChangeShapeType="1"/>
          </p:cNvSpPr>
          <p:nvPr/>
        </p:nvSpPr>
        <p:spPr bwMode="auto">
          <a:xfrm>
            <a:off x="5282609" y="1725365"/>
            <a:ext cx="0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3" name="Line 36"/>
          <p:cNvSpPr>
            <a:spLocks noChangeShapeType="1"/>
          </p:cNvSpPr>
          <p:nvPr/>
        </p:nvSpPr>
        <p:spPr bwMode="auto">
          <a:xfrm flipV="1">
            <a:off x="6864302" y="2818285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40" name="Groupe 139"/>
          <p:cNvGrpSpPr/>
          <p:nvPr/>
        </p:nvGrpSpPr>
        <p:grpSpPr>
          <a:xfrm>
            <a:off x="6838387" y="2286996"/>
            <a:ext cx="757949" cy="1718068"/>
            <a:chOff x="6838387" y="2286996"/>
            <a:chExt cx="757949" cy="1718068"/>
          </a:xfrm>
        </p:grpSpPr>
        <p:cxnSp>
          <p:nvCxnSpPr>
            <p:cNvPr id="115" name="Connecteur droit 114"/>
            <p:cNvCxnSpPr/>
            <p:nvPr/>
          </p:nvCxnSpPr>
          <p:spPr bwMode="auto">
            <a:xfrm>
              <a:off x="6838387" y="4005064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Connecteur droit 115"/>
            <p:cNvCxnSpPr/>
            <p:nvPr/>
          </p:nvCxnSpPr>
          <p:spPr bwMode="auto">
            <a:xfrm>
              <a:off x="6852686" y="2286996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Connecteur droit 116"/>
            <p:cNvCxnSpPr/>
            <p:nvPr/>
          </p:nvCxnSpPr>
          <p:spPr bwMode="auto">
            <a:xfrm>
              <a:off x="6852686" y="2819281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Line 36"/>
          <p:cNvSpPr>
            <a:spLocks noChangeShapeType="1"/>
          </p:cNvSpPr>
          <p:nvPr/>
        </p:nvSpPr>
        <p:spPr bwMode="auto">
          <a:xfrm flipV="1">
            <a:off x="7581876" y="2802985"/>
            <a:ext cx="323" cy="5836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41" name="Groupe 140"/>
          <p:cNvGrpSpPr/>
          <p:nvPr/>
        </p:nvGrpSpPr>
        <p:grpSpPr>
          <a:xfrm>
            <a:off x="7591601" y="2285062"/>
            <a:ext cx="748385" cy="2283125"/>
            <a:chOff x="7591601" y="2285062"/>
            <a:chExt cx="748385" cy="2283125"/>
          </a:xfrm>
        </p:grpSpPr>
        <p:cxnSp>
          <p:nvCxnSpPr>
            <p:cNvPr id="120" name="Connecteur droit 119"/>
            <p:cNvCxnSpPr/>
            <p:nvPr/>
          </p:nvCxnSpPr>
          <p:spPr bwMode="auto">
            <a:xfrm>
              <a:off x="7596336" y="3385666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Connecteur droit 120"/>
            <p:cNvCxnSpPr/>
            <p:nvPr/>
          </p:nvCxnSpPr>
          <p:spPr bwMode="auto">
            <a:xfrm>
              <a:off x="7596336" y="2285062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Connecteur droit 121"/>
            <p:cNvCxnSpPr/>
            <p:nvPr/>
          </p:nvCxnSpPr>
          <p:spPr bwMode="auto">
            <a:xfrm>
              <a:off x="7591601" y="4568187"/>
              <a:ext cx="74365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7" name="Text Box 49"/>
          <p:cNvSpPr txBox="1">
            <a:spLocks noChangeArrowheads="1"/>
          </p:cNvSpPr>
          <p:nvPr/>
        </p:nvSpPr>
        <p:spPr bwMode="auto">
          <a:xfrm>
            <a:off x="2142024" y="212749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</a:rPr>
              <a:t>KM1:=1</a:t>
            </a:r>
            <a:endParaRPr lang="fr-FR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128" name="Rectangle 40"/>
          <p:cNvSpPr>
            <a:spLocks noChangeArrowheads="1"/>
          </p:cNvSpPr>
          <p:nvPr/>
        </p:nvSpPr>
        <p:spPr bwMode="auto">
          <a:xfrm>
            <a:off x="738666" y="4896483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FR" sz="4000" dirty="0">
                <a:solidFill>
                  <a:srgbClr val="FF9900"/>
                </a:solidFill>
                <a:cs typeface="Times New Roman" pitchFamily="18" charset="0"/>
              </a:rPr>
              <a:t>•</a:t>
            </a:r>
          </a:p>
        </p:txBody>
      </p:sp>
      <p:sp>
        <p:nvSpPr>
          <p:cNvPr id="129" name="Text Box 49"/>
          <p:cNvSpPr txBox="1">
            <a:spLocks noChangeArrowheads="1"/>
          </p:cNvSpPr>
          <p:nvPr/>
        </p:nvSpPr>
        <p:spPr bwMode="auto">
          <a:xfrm>
            <a:off x="2150772" y="4725144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  <a:latin typeface="Arial" charset="0"/>
              </a:rPr>
              <a:t>KM1:=0</a:t>
            </a:r>
            <a:endParaRPr lang="fr-FR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130" name="Line 11"/>
          <p:cNvSpPr>
            <a:spLocks noChangeShapeType="1"/>
          </p:cNvSpPr>
          <p:nvPr/>
        </p:nvSpPr>
        <p:spPr bwMode="auto">
          <a:xfrm>
            <a:off x="1834041" y="5429952"/>
            <a:ext cx="0" cy="5385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35" name="Groupe 134"/>
          <p:cNvGrpSpPr/>
          <p:nvPr/>
        </p:nvGrpSpPr>
        <p:grpSpPr>
          <a:xfrm>
            <a:off x="4826655" y="1725365"/>
            <a:ext cx="480594" cy="2857280"/>
            <a:chOff x="4826655" y="1725365"/>
            <a:chExt cx="480594" cy="2857280"/>
          </a:xfrm>
        </p:grpSpPr>
        <p:cxnSp>
          <p:nvCxnSpPr>
            <p:cNvPr id="124" name="Connecteur droit 123"/>
            <p:cNvCxnSpPr/>
            <p:nvPr/>
          </p:nvCxnSpPr>
          <p:spPr bwMode="auto">
            <a:xfrm>
              <a:off x="4830948" y="1725365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Connecteur droit 124"/>
            <p:cNvCxnSpPr/>
            <p:nvPr/>
          </p:nvCxnSpPr>
          <p:spPr bwMode="auto">
            <a:xfrm>
              <a:off x="4826655" y="3385666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Connecteur droit 132"/>
            <p:cNvCxnSpPr/>
            <p:nvPr/>
          </p:nvCxnSpPr>
          <p:spPr bwMode="auto">
            <a:xfrm>
              <a:off x="4846117" y="4582645"/>
              <a:ext cx="461132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6" name="Groupe 135"/>
          <p:cNvGrpSpPr/>
          <p:nvPr/>
        </p:nvGrpSpPr>
        <p:grpSpPr>
          <a:xfrm>
            <a:off x="5275817" y="2286996"/>
            <a:ext cx="1588470" cy="1718068"/>
            <a:chOff x="5275817" y="2286996"/>
            <a:chExt cx="1588470" cy="1718068"/>
          </a:xfrm>
        </p:grpSpPr>
        <p:cxnSp>
          <p:nvCxnSpPr>
            <p:cNvPr id="137" name="Connecteur droit 136"/>
            <p:cNvCxnSpPr/>
            <p:nvPr/>
          </p:nvCxnSpPr>
          <p:spPr bwMode="auto">
            <a:xfrm>
              <a:off x="5275818" y="2286996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Connecteur droit 137"/>
            <p:cNvCxnSpPr/>
            <p:nvPr/>
          </p:nvCxnSpPr>
          <p:spPr bwMode="auto">
            <a:xfrm>
              <a:off x="5275817" y="3385666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Connecteur droit 138"/>
            <p:cNvCxnSpPr/>
            <p:nvPr/>
          </p:nvCxnSpPr>
          <p:spPr bwMode="auto">
            <a:xfrm>
              <a:off x="5275818" y="4005064"/>
              <a:ext cx="158846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2" name="Line 15"/>
          <p:cNvSpPr>
            <a:spLocks noChangeShapeType="1"/>
          </p:cNvSpPr>
          <p:nvPr/>
        </p:nvSpPr>
        <p:spPr bwMode="auto">
          <a:xfrm>
            <a:off x="4646092" y="2287911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3" name="Line 15"/>
          <p:cNvSpPr>
            <a:spLocks noChangeShapeType="1"/>
          </p:cNvSpPr>
          <p:nvPr/>
        </p:nvSpPr>
        <p:spPr bwMode="auto">
          <a:xfrm>
            <a:off x="4646092" y="3385666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4" name="Line 15"/>
          <p:cNvSpPr>
            <a:spLocks noChangeShapeType="1"/>
          </p:cNvSpPr>
          <p:nvPr/>
        </p:nvSpPr>
        <p:spPr bwMode="auto">
          <a:xfrm>
            <a:off x="4646092" y="4582645"/>
            <a:ext cx="40745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9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94" grpId="0" animBg="1"/>
      <p:bldP spid="95" grpId="0" animBg="1"/>
      <p:bldP spid="101" grpId="0" animBg="1"/>
      <p:bldP spid="108" grpId="0" animBg="1"/>
      <p:bldP spid="113" grpId="0" animBg="1"/>
      <p:bldP spid="118" grpId="0" animBg="1"/>
      <p:bldP spid="127" grpId="0"/>
      <p:bldP spid="127" grpId="1"/>
      <p:bldP spid="128" grpId="0"/>
      <p:bldP spid="128" grpId="1"/>
      <p:bldP spid="129" grpId="0"/>
      <p:bldP spid="12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81359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z="2000" dirty="0" smtClean="0">
                <a:latin typeface="Arial" charset="0"/>
              </a:rPr>
              <a:t>Le GRAFCET est régie par la norme </a:t>
            </a:r>
            <a:r>
              <a:rPr lang="fr-FR" sz="2000" dirty="0" smtClean="0">
                <a:solidFill>
                  <a:srgbClr val="FF9900"/>
                </a:solidFill>
                <a:latin typeface="Arial" charset="0"/>
              </a:rPr>
              <a:t>NF EN 60848  d’Août 2002.</a:t>
            </a:r>
          </a:p>
          <a:p>
            <a:pPr>
              <a:defRPr/>
            </a:pPr>
            <a:endParaRPr lang="fr-FR" sz="2000" dirty="0" smtClean="0"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00113" y="3833813"/>
            <a:ext cx="777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000">
                <a:solidFill>
                  <a:schemeClr val="tx1"/>
                </a:solidFill>
                <a:cs typeface="Arial" charset="0"/>
              </a:rPr>
              <a:t>Le langage de spécification GRAFCET  est un modèle de représentation graphique du comportement de la partie commande d’un système automatisé.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79475" y="2649538"/>
            <a:ext cx="7777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000">
                <a:solidFill>
                  <a:schemeClr val="tx1"/>
                </a:solidFill>
                <a:cs typeface="Arial" charset="0"/>
              </a:rPr>
              <a:t>GRAFCET: GRAphe Fonctionnel de Commande Etape Transition</a:t>
            </a:r>
          </a:p>
        </p:txBody>
      </p:sp>
      <p:sp>
        <p:nvSpPr>
          <p:cNvPr id="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0" name="Espace réservé du contenu 4"/>
          <p:cNvSpPr txBox="1">
            <a:spLocks/>
          </p:cNvSpPr>
          <p:nvPr/>
        </p:nvSpPr>
        <p:spPr>
          <a:xfrm>
            <a:off x="3687037" y="116632"/>
            <a:ext cx="5328592" cy="5760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  <a:endParaRPr lang="fr-FR" sz="2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3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28996" y="955272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lvl="0"/>
            <a:r>
              <a:rPr lang="fr-FR" sz="2400" i="1" dirty="0" smtClean="0">
                <a:solidFill>
                  <a:srgbClr val="FF9900"/>
                </a:solidFill>
              </a:rPr>
              <a:t>c. Action sur événement</a:t>
            </a:r>
            <a:endParaRPr lang="fr-FR" sz="2400" dirty="0">
              <a:solidFill>
                <a:srgbClr val="FF9900"/>
              </a:solidFill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>
                <a:solidFill>
                  <a:schemeClr val="tx2"/>
                </a:solidFill>
              </a:rPr>
              <a:t>2</a:t>
            </a:r>
            <a:r>
              <a:rPr lang="fr-FR" sz="3000" dirty="0" smtClean="0">
                <a:solidFill>
                  <a:schemeClr val="tx2"/>
                </a:solidFill>
              </a:rPr>
              <a:t>. Les actions mémorisées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3948" y="4077072"/>
            <a:ext cx="811946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La notation de l’affectation s’écrit avec le signe  := ; cette notation s’applique tout autant aux affectations booléennes </a:t>
            </a:r>
            <a:r>
              <a:rPr lang="fr-FR" sz="2400" b="0" dirty="0" smtClean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« pousser pièce:=1 » qu’aux </a:t>
            </a:r>
            <a:r>
              <a:rPr lang="fr-FR" sz="2400" b="0" dirty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affectations numériques </a:t>
            </a:r>
            <a:r>
              <a:rPr lang="fr-FR" sz="2400" b="0" dirty="0" smtClean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« C</a:t>
            </a:r>
            <a:r>
              <a:rPr lang="fr-FR" sz="2400" b="0" dirty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 </a:t>
            </a:r>
            <a:r>
              <a:rPr lang="fr-FR" sz="2400" b="0" dirty="0" smtClean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:=</a:t>
            </a:r>
            <a:r>
              <a:rPr lang="fr-FR" sz="2400" b="0" dirty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C</a:t>
            </a:r>
            <a:r>
              <a:rPr lang="fr-FR" sz="2400" b="0" dirty="0" smtClean="0">
                <a:solidFill>
                  <a:schemeClr val="tx1"/>
                </a:solidFill>
                <a:latin typeface="Arial" pitchFamily="34" charset="0"/>
                <a:ea typeface="SimHei" pitchFamily="49" charset="-122"/>
                <a:cs typeface="Arial" pitchFamily="34" charset="0"/>
              </a:rPr>
              <a:t>+1 ». </a:t>
            </a:r>
            <a:endParaRPr lang="fr-FR" sz="2400" b="0" dirty="0">
              <a:solidFill>
                <a:schemeClr val="tx1"/>
              </a:solidFill>
              <a:latin typeface="Arial" pitchFamily="34" charset="0"/>
              <a:ea typeface="SimHei" pitchFamily="49" charset="-122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12129" y="2140750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578684" y="2351729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10</a:t>
            </a:r>
            <a:endParaRPr lang="fr-FR" sz="2600" dirty="0"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783729" y="2140750"/>
            <a:ext cx="1905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2326529" y="259795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3203848" y="1416937"/>
            <a:ext cx="0" cy="723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2843808" y="2401716"/>
            <a:ext cx="1619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</a:rPr>
              <a:t>C0:=C0+1</a:t>
            </a:r>
            <a:endParaRPr lang="fr-FR" dirty="0">
              <a:latin typeface="Arial" charset="0"/>
            </a:endParaRPr>
          </a:p>
        </p:txBody>
      </p:sp>
      <p:cxnSp>
        <p:nvCxnSpPr>
          <p:cNvPr id="17" name="Connecteur droit 16"/>
          <p:cNvCxnSpPr>
            <a:stCxn id="11" idx="2"/>
          </p:cNvCxnSpPr>
          <p:nvPr/>
        </p:nvCxnSpPr>
        <p:spPr bwMode="auto">
          <a:xfrm>
            <a:off x="1869329" y="3055150"/>
            <a:ext cx="0" cy="5040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droit 17"/>
          <p:cNvCxnSpPr/>
          <p:nvPr/>
        </p:nvCxnSpPr>
        <p:spPr bwMode="auto">
          <a:xfrm rot="5400000">
            <a:off x="1869329" y="3099538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132085" y="3055150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g</a:t>
            </a:r>
            <a:endParaRPr lang="fr-FR" sz="2600" dirty="0">
              <a:latin typeface="Arial" charset="0"/>
            </a:endParaRPr>
          </a:p>
        </p:txBody>
      </p:sp>
      <p:sp>
        <p:nvSpPr>
          <p:cNvPr id="21" name="Triangle isocèle 20"/>
          <p:cNvSpPr/>
          <p:nvPr/>
        </p:nvSpPr>
        <p:spPr bwMode="auto">
          <a:xfrm rot="16200000">
            <a:off x="2931669" y="1619081"/>
            <a:ext cx="289032" cy="255330"/>
          </a:xfrm>
          <a:prstGeom prst="triangl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3145828" y="1434062"/>
            <a:ext cx="85010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sym typeface="Symbol"/>
              </a:rPr>
              <a:t></a:t>
            </a:r>
            <a:r>
              <a:rPr lang="fr-FR" dirty="0" smtClean="0">
                <a:latin typeface="Arial" charset="0"/>
              </a:rPr>
              <a:t>a</a:t>
            </a:r>
            <a:endParaRPr lang="fr-FR" dirty="0">
              <a:latin typeface="Arial" charset="0"/>
            </a:endParaRPr>
          </a:p>
        </p:txBody>
      </p:sp>
      <p:sp>
        <p:nvSpPr>
          <p:cNvPr id="2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3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87624" y="220216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3000" dirty="0">
                <a:solidFill>
                  <a:schemeClr val="tx2"/>
                </a:solidFill>
              </a:rPr>
              <a:t>3</a:t>
            </a:r>
            <a:r>
              <a:rPr lang="fr-FR" sz="3000" dirty="0" smtClean="0">
                <a:solidFill>
                  <a:schemeClr val="tx2"/>
                </a:solidFill>
              </a:rPr>
              <a:t>. Commentaires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94489" y="1316819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061044" y="1530232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2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23" name="Connecteur droit 22"/>
          <p:cNvCxnSpPr>
            <a:stCxn id="17" idx="2"/>
          </p:cNvCxnSpPr>
          <p:nvPr/>
        </p:nvCxnSpPr>
        <p:spPr bwMode="auto">
          <a:xfrm>
            <a:off x="1351689" y="2231219"/>
            <a:ext cx="0" cy="5040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cteur droit 23"/>
          <p:cNvCxnSpPr/>
          <p:nvPr/>
        </p:nvCxnSpPr>
        <p:spPr bwMode="auto">
          <a:xfrm rot="5400000">
            <a:off x="1351689" y="2275607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614445" y="2231219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a</a:t>
            </a:r>
            <a:endParaRPr lang="fr-FR" sz="2600" dirty="0">
              <a:latin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547664" y="1530232"/>
            <a:ext cx="288032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« attente »</a:t>
            </a:r>
            <a:endParaRPr lang="fr-FR" sz="2600" dirty="0"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80050" y="1172803"/>
            <a:ext cx="3847934" cy="165618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4752267" y="1172803"/>
            <a:ext cx="4098341" cy="1656184"/>
            <a:chOff x="4752267" y="908720"/>
            <a:chExt cx="4098341" cy="1656184"/>
          </a:xfrm>
        </p:grpSpPr>
        <p:grpSp>
          <p:nvGrpSpPr>
            <p:cNvPr id="29" name="Groupe 28"/>
            <p:cNvGrpSpPr/>
            <p:nvPr/>
          </p:nvGrpSpPr>
          <p:grpSpPr>
            <a:xfrm>
              <a:off x="5317113" y="1052736"/>
              <a:ext cx="3533495" cy="1418456"/>
              <a:chOff x="1433649" y="1165541"/>
              <a:chExt cx="3533495" cy="1418456"/>
            </a:xfrm>
          </p:grpSpPr>
          <p:sp>
            <p:nvSpPr>
              <p:cNvPr id="30" name="Rectangle 6"/>
              <p:cNvSpPr>
                <a:spLocks noChangeArrowheads="1"/>
              </p:cNvSpPr>
              <p:nvPr/>
            </p:nvSpPr>
            <p:spPr bwMode="auto">
              <a:xfrm>
                <a:off x="1433649" y="1165541"/>
                <a:ext cx="914400" cy="914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1600204" y="1378954"/>
                <a:ext cx="581291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r-FR" sz="2600" dirty="0" smtClean="0">
                    <a:latin typeface="Arial" charset="0"/>
                  </a:rPr>
                  <a:t>2</a:t>
                </a:r>
                <a:endParaRPr lang="fr-FR" sz="2600" dirty="0">
                  <a:latin typeface="Arial" charset="0"/>
                </a:endParaRPr>
              </a:p>
            </p:txBody>
          </p:sp>
          <p:cxnSp>
            <p:nvCxnSpPr>
              <p:cNvPr id="32" name="Connecteur droit 31"/>
              <p:cNvCxnSpPr>
                <a:stCxn id="30" idx="2"/>
              </p:cNvCxnSpPr>
              <p:nvPr/>
            </p:nvCxnSpPr>
            <p:spPr bwMode="auto">
              <a:xfrm>
                <a:off x="1890849" y="2079941"/>
                <a:ext cx="0" cy="50405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Connecteur droit 32"/>
              <p:cNvCxnSpPr/>
              <p:nvPr/>
            </p:nvCxnSpPr>
            <p:spPr bwMode="auto">
              <a:xfrm rot="5400000">
                <a:off x="1890849" y="2124329"/>
                <a:ext cx="0" cy="459668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2153605" y="2079941"/>
                <a:ext cx="936228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sz="2600" dirty="0" smtClean="0">
                    <a:latin typeface="Arial" charset="0"/>
                  </a:rPr>
                  <a:t>X10</a:t>
                </a:r>
                <a:endParaRPr lang="fr-FR" sz="2600" dirty="0">
                  <a:latin typeface="Arial" charset="0"/>
                </a:endParaRP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2086824" y="1378954"/>
                <a:ext cx="2880320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r-FR" sz="2600" dirty="0" smtClean="0">
                    <a:latin typeface="Arial" charset="0"/>
                  </a:rPr>
                  <a:t>« attente »</a:t>
                </a:r>
                <a:endParaRPr lang="fr-FR" sz="2600" dirty="0">
                  <a:latin typeface="Arial" charset="0"/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 bwMode="auto">
            <a:xfrm>
              <a:off x="4752267" y="908720"/>
              <a:ext cx="3847934" cy="1656184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833981" y="3729227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833981" y="5085185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219134" y="3523271"/>
            <a:ext cx="288032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fr-FR" sz="2600" dirty="0">
              <a:latin typeface="Arial" charset="0"/>
            </a:endParaRPr>
          </a:p>
        </p:txBody>
      </p:sp>
      <p:sp>
        <p:nvSpPr>
          <p:cNvPr id="100" name="Line 36"/>
          <p:cNvSpPr>
            <a:spLocks noChangeShapeType="1"/>
          </p:cNvSpPr>
          <p:nvPr/>
        </p:nvSpPr>
        <p:spPr bwMode="auto">
          <a:xfrm flipV="1">
            <a:off x="5096757" y="3351232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02" name="Groupe 101"/>
          <p:cNvGrpSpPr/>
          <p:nvPr/>
        </p:nvGrpSpPr>
        <p:grpSpPr>
          <a:xfrm>
            <a:off x="4921858" y="3910929"/>
            <a:ext cx="184151" cy="2297583"/>
            <a:chOff x="5278437" y="2285062"/>
            <a:chExt cx="184151" cy="2297583"/>
          </a:xfrm>
        </p:grpSpPr>
        <p:sp>
          <p:nvSpPr>
            <p:cNvPr id="112" name="Line 33"/>
            <p:cNvSpPr>
              <a:spLocks noChangeShapeType="1"/>
            </p:cNvSpPr>
            <p:nvPr/>
          </p:nvSpPr>
          <p:spPr bwMode="auto">
            <a:xfrm>
              <a:off x="5278437" y="2285062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5278437" y="4582645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" name="Line 33"/>
            <p:cNvSpPr>
              <a:spLocks noChangeShapeType="1"/>
            </p:cNvSpPr>
            <p:nvPr/>
          </p:nvSpPr>
          <p:spPr bwMode="auto">
            <a:xfrm>
              <a:off x="5278437" y="3386609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6" name="Line 36"/>
          <p:cNvSpPr>
            <a:spLocks noChangeShapeType="1"/>
          </p:cNvSpPr>
          <p:nvPr/>
        </p:nvSpPr>
        <p:spPr bwMode="auto">
          <a:xfrm flipV="1">
            <a:off x="6227861" y="4437113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8" name="Groupe 7"/>
          <p:cNvGrpSpPr/>
          <p:nvPr/>
        </p:nvGrpSpPr>
        <p:grpSpPr>
          <a:xfrm>
            <a:off x="6228184" y="3351232"/>
            <a:ext cx="3652" cy="2851443"/>
            <a:chOff x="6228184" y="3087149"/>
            <a:chExt cx="3652" cy="2851443"/>
          </a:xfrm>
        </p:grpSpPr>
        <p:sp>
          <p:nvSpPr>
            <p:cNvPr id="101" name="Line 36"/>
            <p:cNvSpPr>
              <a:spLocks noChangeShapeType="1"/>
            </p:cNvSpPr>
            <p:nvPr/>
          </p:nvSpPr>
          <p:spPr bwMode="auto">
            <a:xfrm flipV="1">
              <a:off x="6231513" y="5370268"/>
              <a:ext cx="323" cy="568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9" name="Line 30"/>
            <p:cNvSpPr>
              <a:spLocks noChangeShapeType="1"/>
            </p:cNvSpPr>
            <p:nvPr/>
          </p:nvSpPr>
          <p:spPr bwMode="auto">
            <a:xfrm>
              <a:off x="6228184" y="3087149"/>
              <a:ext cx="0" cy="568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20" name="Groupe 119"/>
          <p:cNvGrpSpPr/>
          <p:nvPr/>
        </p:nvGrpSpPr>
        <p:grpSpPr>
          <a:xfrm>
            <a:off x="6227860" y="3910929"/>
            <a:ext cx="899971" cy="1734021"/>
            <a:chOff x="6227860" y="3766912"/>
            <a:chExt cx="899971" cy="1734021"/>
          </a:xfrm>
        </p:grpSpPr>
        <p:cxnSp>
          <p:nvCxnSpPr>
            <p:cNvPr id="121" name="Connecteur droit 120"/>
            <p:cNvCxnSpPr/>
            <p:nvPr/>
          </p:nvCxnSpPr>
          <p:spPr bwMode="auto">
            <a:xfrm>
              <a:off x="6231836" y="5500933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Connecteur droit 121"/>
            <p:cNvCxnSpPr/>
            <p:nvPr/>
          </p:nvCxnSpPr>
          <p:spPr bwMode="auto">
            <a:xfrm>
              <a:off x="6231836" y="4867516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Connecteur droit 122"/>
            <p:cNvCxnSpPr/>
            <p:nvPr/>
          </p:nvCxnSpPr>
          <p:spPr bwMode="auto">
            <a:xfrm>
              <a:off x="6227860" y="3766912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4" name="Groupe 123"/>
          <p:cNvGrpSpPr/>
          <p:nvPr/>
        </p:nvGrpSpPr>
        <p:grpSpPr>
          <a:xfrm>
            <a:off x="5086547" y="3351232"/>
            <a:ext cx="1144966" cy="2857280"/>
            <a:chOff x="5086547" y="3207215"/>
            <a:chExt cx="1144966" cy="2857280"/>
          </a:xfrm>
        </p:grpSpPr>
        <p:cxnSp>
          <p:nvCxnSpPr>
            <p:cNvPr id="125" name="Connecteur droit 124"/>
            <p:cNvCxnSpPr/>
            <p:nvPr/>
          </p:nvCxnSpPr>
          <p:spPr bwMode="auto">
            <a:xfrm>
              <a:off x="5096757" y="3775539"/>
              <a:ext cx="0" cy="50204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Connecteur droit avec flèche 125"/>
            <p:cNvCxnSpPr/>
            <p:nvPr/>
          </p:nvCxnSpPr>
          <p:spPr bwMode="auto">
            <a:xfrm>
              <a:off x="5096161" y="4117142"/>
              <a:ext cx="1135352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ZoneTexte 126"/>
            <p:cNvSpPr txBox="1"/>
            <p:nvPr/>
          </p:nvSpPr>
          <p:spPr>
            <a:xfrm>
              <a:off x="5436096" y="3789040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/>
                  </a:solidFill>
                </a:rPr>
                <a:t>5</a:t>
              </a:r>
              <a:r>
                <a:rPr lang="fr-FR" sz="2000" dirty="0" smtClean="0">
                  <a:solidFill>
                    <a:schemeClr val="tx1"/>
                  </a:solidFill>
                </a:rPr>
                <a:t>s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28" name="Connecteur droit 127"/>
            <p:cNvCxnSpPr/>
            <p:nvPr/>
          </p:nvCxnSpPr>
          <p:spPr bwMode="auto">
            <a:xfrm flipH="1">
              <a:off x="6227860" y="3933056"/>
              <a:ext cx="162" cy="34453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Connecteur droit 128"/>
            <p:cNvCxnSpPr/>
            <p:nvPr/>
          </p:nvCxnSpPr>
          <p:spPr bwMode="auto">
            <a:xfrm>
              <a:off x="5090840" y="3207215"/>
              <a:ext cx="113734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Connecteur droit 129"/>
            <p:cNvCxnSpPr/>
            <p:nvPr/>
          </p:nvCxnSpPr>
          <p:spPr bwMode="auto">
            <a:xfrm>
              <a:off x="5086547" y="4867516"/>
              <a:ext cx="114496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Connecteur droit 130"/>
            <p:cNvCxnSpPr/>
            <p:nvPr/>
          </p:nvCxnSpPr>
          <p:spPr bwMode="auto">
            <a:xfrm>
              <a:off x="5090840" y="6064495"/>
              <a:ext cx="113734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3" name="ZoneTexte 132"/>
          <p:cNvSpPr txBox="1"/>
          <p:nvPr/>
        </p:nvSpPr>
        <p:spPr>
          <a:xfrm>
            <a:off x="1259632" y="4208752"/>
            <a:ext cx="11116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 smtClean="0">
                <a:solidFill>
                  <a:srgbClr val="FF0000"/>
                </a:solidFill>
              </a:rPr>
              <a:t>5s/X2</a:t>
            </a:r>
            <a:endParaRPr lang="fr-FR" sz="2600" dirty="0">
              <a:solidFill>
                <a:srgbClr val="FF0000"/>
              </a:solidFill>
            </a:endParaRPr>
          </a:p>
        </p:txBody>
      </p:sp>
      <p:cxnSp>
        <p:nvCxnSpPr>
          <p:cNvPr id="134" name="Connecteur droit 133"/>
          <p:cNvCxnSpPr/>
          <p:nvPr/>
        </p:nvCxnSpPr>
        <p:spPr bwMode="auto">
          <a:xfrm rot="5400000">
            <a:off x="1028554" y="4277090"/>
            <a:ext cx="0" cy="459668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1259632" y="4208752"/>
            <a:ext cx="13733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5s/X2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71" name="Connecteur droit 70"/>
          <p:cNvCxnSpPr/>
          <p:nvPr/>
        </p:nvCxnSpPr>
        <p:spPr bwMode="auto">
          <a:xfrm rot="5400000">
            <a:off x="1029798" y="4277090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oupe 10"/>
          <p:cNvGrpSpPr/>
          <p:nvPr/>
        </p:nvGrpSpPr>
        <p:grpSpPr>
          <a:xfrm>
            <a:off x="179488" y="3045011"/>
            <a:ext cx="8785000" cy="3336317"/>
            <a:chOff x="179488" y="2780928"/>
            <a:chExt cx="8785000" cy="3336317"/>
          </a:xfrm>
        </p:grpSpPr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1155775" y="3259187"/>
              <a:ext cx="288032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2600" dirty="0" smtClean="0">
                  <a:latin typeface="Arial" charset="0"/>
                </a:rPr>
                <a:t>« attente »</a:t>
              </a:r>
              <a:endParaRPr lang="fr-FR" sz="2600" dirty="0">
                <a:latin typeface="Arial" charset="0"/>
              </a:endParaRP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179488" y="2780928"/>
              <a:ext cx="8785000" cy="3336317"/>
              <a:chOff x="179488" y="2780928"/>
              <a:chExt cx="8785000" cy="3336317"/>
            </a:xfrm>
          </p:grpSpPr>
          <p:cxnSp>
            <p:nvCxnSpPr>
              <p:cNvPr id="70" name="Connecteur droit 69"/>
              <p:cNvCxnSpPr>
                <a:stCxn id="68" idx="2"/>
              </p:cNvCxnSpPr>
              <p:nvPr/>
            </p:nvCxnSpPr>
            <p:spPr bwMode="auto">
              <a:xfrm>
                <a:off x="1023135" y="3960175"/>
                <a:ext cx="0" cy="50405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5" name="Text Box 7"/>
              <p:cNvSpPr txBox="1">
                <a:spLocks noChangeArrowheads="1"/>
              </p:cNvSpPr>
              <p:nvPr/>
            </p:nvSpPr>
            <p:spPr bwMode="auto">
              <a:xfrm>
                <a:off x="718336" y="4679880"/>
                <a:ext cx="581291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r-FR" sz="2600" dirty="0" smtClean="0">
                    <a:latin typeface="Arial" charset="0"/>
                  </a:rPr>
                  <a:t>3</a:t>
                </a:r>
                <a:endParaRPr lang="fr-FR" sz="2600" dirty="0">
                  <a:latin typeface="Arial" charset="0"/>
                </a:endParaRPr>
              </a:p>
            </p:txBody>
          </p:sp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565935" y="3045775"/>
                <a:ext cx="914400" cy="914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732490" y="3259188"/>
                <a:ext cx="581291" cy="492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fr-FR" sz="2600" dirty="0" smtClean="0">
                    <a:latin typeface="Arial" charset="0"/>
                  </a:rPr>
                  <a:t>2</a:t>
                </a:r>
                <a:endParaRPr lang="fr-FR" sz="2600" dirty="0">
                  <a:latin typeface="Arial" charset="0"/>
                </a:endParaRPr>
              </a:p>
            </p:txBody>
          </p:sp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551781" y="4466467"/>
                <a:ext cx="914400" cy="914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32" name="Rectangle 131"/>
              <p:cNvSpPr/>
              <p:nvPr/>
            </p:nvSpPr>
            <p:spPr bwMode="auto">
              <a:xfrm>
                <a:off x="179488" y="2780928"/>
                <a:ext cx="8785000" cy="3336317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5" name="Groupe 84"/>
              <p:cNvGrpSpPr/>
              <p:nvPr/>
            </p:nvGrpSpPr>
            <p:grpSpPr>
              <a:xfrm>
                <a:off x="3892079" y="2829055"/>
                <a:ext cx="5072409" cy="3115374"/>
                <a:chOff x="3892103" y="2949121"/>
                <a:chExt cx="5072409" cy="3115374"/>
              </a:xfrm>
            </p:grpSpPr>
            <p:sp>
              <p:nvSpPr>
                <p:cNvPr id="8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036119" y="5243752"/>
                  <a:ext cx="967929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</a:pPr>
                  <a:r>
                    <a:rPr lang="fr-FR" dirty="0" smtClean="0">
                      <a:latin typeface="Arial" charset="0"/>
                      <a:cs typeface="Arial" charset="0"/>
                    </a:rPr>
                    <a:t>X3</a:t>
                  </a:r>
                  <a:endParaRPr lang="fr-FR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921859" y="5272333"/>
                  <a:ext cx="0" cy="7778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921858" y="2949121"/>
                  <a:ext cx="1" cy="8133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9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921859" y="4091854"/>
                  <a:ext cx="0" cy="7778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9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892103" y="4046754"/>
                  <a:ext cx="1111945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</a:pPr>
                  <a:r>
                    <a:rPr lang="fr-FR" dirty="0" smtClean="0">
                      <a:latin typeface="Arial" charset="0"/>
                      <a:cs typeface="Arial" charset="0"/>
                    </a:rPr>
                    <a:t>5s/X2</a:t>
                  </a:r>
                </a:p>
              </p:txBody>
            </p:sp>
            <p:sp>
              <p:nvSpPr>
                <p:cNvPr id="9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036119" y="3004703"/>
                  <a:ext cx="967929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</a:pPr>
                  <a:r>
                    <a:rPr lang="fr-FR" dirty="0" smtClean="0">
                      <a:latin typeface="Arial" charset="0"/>
                      <a:cs typeface="Arial" charset="0"/>
                    </a:rPr>
                    <a:t>X2</a:t>
                  </a:r>
                  <a:endParaRPr lang="fr-FR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491437" y="3373530"/>
                  <a:ext cx="473075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fr-FR" dirty="0">
                      <a:latin typeface="Arial" charset="0"/>
                      <a:cs typeface="Arial" charset="0"/>
                    </a:rPr>
                    <a:t>t</a:t>
                  </a:r>
                </a:p>
              </p:txBody>
            </p:sp>
            <p:sp>
              <p:nvSpPr>
                <p:cNvPr id="9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491437" y="4477793"/>
                  <a:ext cx="473075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fr-FR" dirty="0">
                      <a:latin typeface="Arial" charset="0"/>
                      <a:cs typeface="Arial" charset="0"/>
                    </a:rPr>
                    <a:t>t</a:t>
                  </a:r>
                </a:p>
              </p:txBody>
            </p:sp>
            <p:sp>
              <p:nvSpPr>
                <p:cNvPr id="10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8483786" y="5532643"/>
                  <a:ext cx="473075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fr-FR" dirty="0">
                      <a:latin typeface="Arial" charset="0"/>
                      <a:cs typeface="Arial" charset="0"/>
                    </a:rPr>
                    <a:t>t</a:t>
                  </a:r>
                </a:p>
              </p:txBody>
            </p:sp>
            <p:cxnSp>
              <p:nvCxnSpPr>
                <p:cNvPr id="104" name="Connecteur droit avec flèche 103"/>
                <p:cNvCxnSpPr/>
                <p:nvPr/>
              </p:nvCxnSpPr>
              <p:spPr bwMode="auto">
                <a:xfrm flipV="1">
                  <a:off x="4921858" y="3769941"/>
                  <a:ext cx="3928750" cy="1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5" name="Connecteur droit avec flèche 104"/>
                <p:cNvCxnSpPr/>
                <p:nvPr/>
              </p:nvCxnSpPr>
              <p:spPr bwMode="auto">
                <a:xfrm flipV="1">
                  <a:off x="4921858" y="4872872"/>
                  <a:ext cx="3928750" cy="1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6" name="Connecteur droit avec flèche 105"/>
                <p:cNvCxnSpPr/>
                <p:nvPr/>
              </p:nvCxnSpPr>
              <p:spPr bwMode="auto">
                <a:xfrm flipV="1">
                  <a:off x="4921858" y="6064494"/>
                  <a:ext cx="3928750" cy="1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  <p:sp>
        <p:nvSpPr>
          <p:cNvPr id="7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6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6" grpId="1"/>
      <p:bldP spid="67" grpId="0"/>
      <p:bldP spid="100" grpId="0" animBg="1"/>
      <p:bldP spid="116" grpId="0" animBg="1"/>
      <p:bldP spid="133" grpId="0"/>
      <p:bldP spid="72" grpId="0"/>
      <p:bldP spid="72" grpId="1"/>
      <p:bldP spid="72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504" y="868288"/>
            <a:ext cx="7381875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>
                <a:solidFill>
                  <a:schemeClr val="tx2"/>
                </a:solidFill>
              </a:rPr>
              <a:t>1</a:t>
            </a:r>
            <a:r>
              <a:rPr lang="fr-FR" sz="3000" dirty="0" smtClean="0">
                <a:solidFill>
                  <a:schemeClr val="tx2"/>
                </a:solidFill>
              </a:rPr>
              <a:t>. Définition et symbole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741019" y="1586369"/>
            <a:ext cx="81751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/>
            <a:r>
              <a:rPr lang="fr-FR" sz="2400" b="0" dirty="0">
                <a:solidFill>
                  <a:schemeClr val="tx1"/>
                </a:solidFill>
              </a:rPr>
              <a:t>Une </a:t>
            </a:r>
            <a:r>
              <a:rPr lang="fr-FR" sz="2400" i="1" dirty="0">
                <a:solidFill>
                  <a:srgbClr val="FF0000"/>
                </a:solidFill>
              </a:rPr>
              <a:t>transition</a:t>
            </a:r>
            <a:r>
              <a:rPr lang="fr-FR" sz="2400" b="0" dirty="0">
                <a:solidFill>
                  <a:schemeClr val="tx1"/>
                </a:solidFill>
              </a:rPr>
              <a:t> indique la possibilité d’évolution d’une (ou plusieurs) étape(s) active(s) vers une ou </a:t>
            </a:r>
            <a:r>
              <a:rPr lang="fr-FR" sz="2400" b="0" dirty="0" err="1">
                <a:solidFill>
                  <a:schemeClr val="tx1"/>
                </a:solidFill>
              </a:rPr>
              <a:t>plusieur</a:t>
            </a:r>
            <a:r>
              <a:rPr lang="fr-FR" sz="2400" b="0" dirty="0">
                <a:solidFill>
                  <a:schemeClr val="tx1"/>
                </a:solidFill>
              </a:rPr>
              <a:t>(s) autre(s) étape(s).</a:t>
            </a:r>
          </a:p>
        </p:txBody>
      </p:sp>
      <p:grpSp>
        <p:nvGrpSpPr>
          <p:cNvPr id="19" name="Groupe 18"/>
          <p:cNvGrpSpPr/>
          <p:nvPr/>
        </p:nvGrpSpPr>
        <p:grpSpPr>
          <a:xfrm>
            <a:off x="3793719" y="3273896"/>
            <a:ext cx="914400" cy="2819400"/>
            <a:chOff x="5796136" y="2871607"/>
            <a:chExt cx="914400" cy="2819400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5796136" y="2871607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6100936" y="3039088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796136" y="4776607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6051500" y="4937794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V="1">
              <a:off x="6253336" y="3786007"/>
              <a:ext cx="1588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6026324" y="4281307"/>
              <a:ext cx="4572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4585807" y="4407353"/>
            <a:ext cx="661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/>
              <a:t>a</a:t>
            </a:r>
            <a:endParaRPr lang="fr-FR" sz="2400" b="0" dirty="0"/>
          </a:p>
        </p:txBody>
      </p:sp>
      <p:grpSp>
        <p:nvGrpSpPr>
          <p:cNvPr id="63" name="Groupe 62"/>
          <p:cNvGrpSpPr/>
          <p:nvPr/>
        </p:nvGrpSpPr>
        <p:grpSpPr>
          <a:xfrm>
            <a:off x="4866048" y="4695637"/>
            <a:ext cx="2565799" cy="471065"/>
            <a:chOff x="4550501" y="4635823"/>
            <a:chExt cx="2565799" cy="471065"/>
          </a:xfrm>
        </p:grpSpPr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5333046" y="4645223"/>
              <a:ext cx="17832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400" b="0" dirty="0" smtClean="0"/>
                <a:t>Réceptivité</a:t>
              </a:r>
              <a:endParaRPr lang="fr-FR" sz="2400" b="0" dirty="0"/>
            </a:p>
          </p:txBody>
        </p:sp>
        <p:cxnSp>
          <p:nvCxnSpPr>
            <p:cNvPr id="23" name="Connecteur en angle 22"/>
            <p:cNvCxnSpPr/>
            <p:nvPr/>
          </p:nvCxnSpPr>
          <p:spPr bwMode="auto">
            <a:xfrm>
              <a:off x="4550501" y="4635823"/>
              <a:ext cx="2452762" cy="471065"/>
            </a:xfrm>
            <a:prstGeom prst="bentConnector3">
              <a:avLst>
                <a:gd name="adj1" fmla="val 32207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2" name="Groupe 61"/>
          <p:cNvGrpSpPr/>
          <p:nvPr/>
        </p:nvGrpSpPr>
        <p:grpSpPr>
          <a:xfrm>
            <a:off x="1455184" y="4480372"/>
            <a:ext cx="2520281" cy="461665"/>
            <a:chOff x="1139637" y="4420558"/>
            <a:chExt cx="2520281" cy="461665"/>
          </a:xfrm>
        </p:grpSpPr>
        <p:cxnSp>
          <p:nvCxnSpPr>
            <p:cNvPr id="28" name="Connecteur en angle 27"/>
            <p:cNvCxnSpPr/>
            <p:nvPr/>
          </p:nvCxnSpPr>
          <p:spPr bwMode="auto">
            <a:xfrm rot="10800000" flipV="1">
              <a:off x="1139637" y="4635823"/>
              <a:ext cx="2520281" cy="240232"/>
            </a:xfrm>
            <a:prstGeom prst="bentConnector3">
              <a:avLst>
                <a:gd name="adj1" fmla="val 835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1162021" y="4420558"/>
              <a:ext cx="17832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400" b="0" dirty="0">
                  <a:solidFill>
                    <a:srgbClr val="FF0000"/>
                  </a:solidFill>
                </a:rPr>
                <a:t>T</a:t>
              </a:r>
              <a:r>
                <a:rPr lang="fr-FR" sz="2400" b="0" dirty="0" smtClean="0">
                  <a:solidFill>
                    <a:srgbClr val="FF0000"/>
                  </a:solidFill>
                </a:rPr>
                <a:t>ransition</a:t>
              </a:r>
              <a:endParaRPr lang="fr-FR" sz="2400" b="0" dirty="0" smtClean="0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279036" y="3264276"/>
            <a:ext cx="3552411" cy="1611474"/>
            <a:chOff x="-36511" y="3204462"/>
            <a:chExt cx="3552411" cy="1611474"/>
          </a:xfrm>
        </p:grpSpPr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2830100" y="4354271"/>
              <a:ext cx="685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rgbClr val="339933"/>
                  </a:solidFill>
                </a:rPr>
                <a:t>(t1)</a:t>
              </a:r>
              <a:endParaRPr lang="fr-FR" sz="2400" dirty="0">
                <a:solidFill>
                  <a:srgbClr val="339933"/>
                </a:solidFill>
              </a:endParaRPr>
            </a:p>
          </p:txBody>
        </p:sp>
        <p:cxnSp>
          <p:nvCxnSpPr>
            <p:cNvPr id="37" name="Connecteur en angle 36"/>
            <p:cNvCxnSpPr>
              <a:stCxn id="36" idx="0"/>
            </p:cNvCxnSpPr>
            <p:nvPr/>
          </p:nvCxnSpPr>
          <p:spPr bwMode="auto">
            <a:xfrm rot="16200000" flipV="1">
              <a:off x="1220653" y="2401924"/>
              <a:ext cx="695183" cy="3209512"/>
            </a:xfrm>
            <a:prstGeom prst="bentConnector2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-12492" y="3204462"/>
              <a:ext cx="33843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400" b="0" dirty="0" smtClean="0">
                  <a:solidFill>
                    <a:srgbClr val="339933"/>
                  </a:solidFill>
                </a:rPr>
                <a:t>Repère de la transition</a:t>
              </a:r>
            </a:p>
          </p:txBody>
        </p:sp>
      </p:grpSp>
      <p:sp>
        <p:nvSpPr>
          <p:cNvPr id="59" name="ZoneTexte 58"/>
          <p:cNvSpPr txBox="1"/>
          <p:nvPr/>
        </p:nvSpPr>
        <p:spPr>
          <a:xfrm>
            <a:off x="3926883" y="366380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125469" y="3185096"/>
            <a:ext cx="3983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Cette évolution se traduit par le </a:t>
            </a:r>
            <a:r>
              <a:rPr lang="fr-FR" sz="2400" dirty="0">
                <a:solidFill>
                  <a:schemeClr val="tx1"/>
                </a:solidFill>
              </a:rPr>
              <a:t>franchissement</a:t>
            </a:r>
            <a:r>
              <a:rPr lang="fr-FR" sz="2400" b="0" dirty="0">
                <a:solidFill>
                  <a:schemeClr val="tx1"/>
                </a:solidFill>
              </a:rPr>
              <a:t> de la </a:t>
            </a:r>
            <a:r>
              <a:rPr lang="fr-FR" sz="2400" b="0" dirty="0" smtClean="0">
                <a:solidFill>
                  <a:srgbClr val="FF0000"/>
                </a:solidFill>
              </a:rPr>
              <a:t>transition</a:t>
            </a:r>
            <a:r>
              <a:rPr lang="fr-FR" sz="2400" b="0" dirty="0" smtClean="0">
                <a:solidFill>
                  <a:schemeClr val="tx1"/>
                </a:solidFill>
              </a:rPr>
              <a:t>. 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625290" y="552942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2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38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9" grpId="0"/>
      <p:bldP spid="59" grpId="1"/>
      <p:bldP spid="60" grpId="0"/>
      <p:bldP spid="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1012304"/>
            <a:ext cx="7381875" cy="47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600" dirty="0" smtClean="0">
                <a:solidFill>
                  <a:schemeClr val="tx2"/>
                </a:solidFill>
              </a:rPr>
              <a:t>2. Exemples</a:t>
            </a:r>
            <a:endParaRPr lang="fr-FR" sz="2600" dirty="0">
              <a:solidFill>
                <a:schemeClr val="tx2"/>
              </a:solidFill>
            </a:endParaRPr>
          </a:p>
        </p:txBody>
      </p:sp>
      <p:sp>
        <p:nvSpPr>
          <p:cNvPr id="94" name="Rectangle 2"/>
          <p:cNvSpPr txBox="1">
            <a:spLocks noChangeArrowheads="1"/>
          </p:cNvSpPr>
          <p:nvPr/>
        </p:nvSpPr>
        <p:spPr bwMode="auto">
          <a:xfrm>
            <a:off x="4499993" y="2155437"/>
            <a:ext cx="4608511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dirty="0" smtClean="0">
                <a:solidFill>
                  <a:schemeClr val="tx2"/>
                </a:solidFill>
              </a:rPr>
              <a:t>« Convergence en ET » 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ou synchronisation de séquences parallèles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413011" y="1556792"/>
            <a:ext cx="8623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0" dirty="0">
                <a:solidFill>
                  <a:schemeClr val="tx1"/>
                </a:solidFill>
              </a:rPr>
              <a:t>Lorsque plusieurs étapes sont reliées à une transition commune, elles sont toutes obligatoirement reliées à une double barre appelée </a:t>
            </a:r>
            <a:r>
              <a:rPr lang="fr-FR" dirty="0">
                <a:solidFill>
                  <a:schemeClr val="tx1"/>
                </a:solidFill>
              </a:rPr>
              <a:t>barre de synchronisation.</a:t>
            </a:r>
          </a:p>
          <a:p>
            <a:pPr algn="just"/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174074" y="2155437"/>
            <a:ext cx="4608511" cy="4153883"/>
            <a:chOff x="30057" y="1939413"/>
            <a:chExt cx="4608511" cy="4153883"/>
          </a:xfrm>
        </p:grpSpPr>
        <p:grpSp>
          <p:nvGrpSpPr>
            <p:cNvPr id="74" name="Groupe 73"/>
            <p:cNvGrpSpPr/>
            <p:nvPr/>
          </p:nvGrpSpPr>
          <p:grpSpPr>
            <a:xfrm>
              <a:off x="30057" y="1939413"/>
              <a:ext cx="4608511" cy="3882247"/>
              <a:chOff x="30057" y="1651381"/>
              <a:chExt cx="4608511" cy="3882247"/>
            </a:xfrm>
          </p:grpSpPr>
          <p:sp>
            <p:nvSpPr>
              <p:cNvPr id="50" name="Rectangle 13"/>
              <p:cNvSpPr>
                <a:spLocks noChangeArrowheads="1"/>
              </p:cNvSpPr>
              <p:nvPr/>
            </p:nvSpPr>
            <p:spPr bwMode="auto">
              <a:xfrm>
                <a:off x="1588777" y="24118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1893577" y="2579374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grpSp>
            <p:nvGrpSpPr>
              <p:cNvPr id="60" name="Groupe 59"/>
              <p:cNvGrpSpPr/>
              <p:nvPr/>
            </p:nvGrpSpPr>
            <p:grpSpPr>
              <a:xfrm>
                <a:off x="674377" y="4619228"/>
                <a:ext cx="914400" cy="914400"/>
                <a:chOff x="899592" y="3364393"/>
                <a:chExt cx="914400" cy="914400"/>
              </a:xfrm>
            </p:grpSpPr>
            <p:sp>
              <p:nvSpPr>
                <p:cNvPr id="52" name="Rectangle 15"/>
                <p:cNvSpPr>
                  <a:spLocks noChangeArrowheads="1"/>
                </p:cNvSpPr>
                <p:nvPr/>
              </p:nvSpPr>
              <p:spPr bwMode="auto">
                <a:xfrm>
                  <a:off x="899592" y="3364393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54956" y="3525580"/>
                  <a:ext cx="331788" cy="5794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fr-FR" sz="32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54" name="Line 17"/>
              <p:cNvSpPr>
                <a:spLocks noChangeShapeType="1"/>
              </p:cNvSpPr>
              <p:nvPr/>
            </p:nvSpPr>
            <p:spPr bwMode="auto">
              <a:xfrm flipV="1">
                <a:off x="2047565" y="3326292"/>
                <a:ext cx="0" cy="8608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5" name="Line 9"/>
              <p:cNvSpPr>
                <a:spLocks noChangeShapeType="1"/>
              </p:cNvSpPr>
              <p:nvPr/>
            </p:nvSpPr>
            <p:spPr bwMode="auto">
              <a:xfrm>
                <a:off x="1818965" y="3821593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954832" y="3539470"/>
                <a:ext cx="8907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0" dirty="0" smtClean="0">
                    <a:solidFill>
                      <a:schemeClr val="tx1"/>
                    </a:solidFill>
                  </a:rPr>
                  <a:t>(t1)</a:t>
                </a:r>
                <a:endParaRPr lang="fr-FR" sz="2400" b="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1" name="Groupe 60"/>
              <p:cNvGrpSpPr/>
              <p:nvPr/>
            </p:nvGrpSpPr>
            <p:grpSpPr>
              <a:xfrm>
                <a:off x="2684562" y="4619228"/>
                <a:ext cx="914400" cy="914400"/>
                <a:chOff x="899592" y="3364393"/>
                <a:chExt cx="914400" cy="914400"/>
              </a:xfrm>
            </p:grpSpPr>
            <p:sp>
              <p:nvSpPr>
                <p:cNvPr id="62" name="Rectangle 15"/>
                <p:cNvSpPr>
                  <a:spLocks noChangeArrowheads="1"/>
                </p:cNvSpPr>
                <p:nvPr/>
              </p:nvSpPr>
              <p:spPr bwMode="auto">
                <a:xfrm>
                  <a:off x="899592" y="3364393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6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54956" y="3525580"/>
                  <a:ext cx="331788" cy="5794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fr-FR" sz="3200" dirty="0" smtClean="0">
                      <a:solidFill>
                        <a:schemeClr val="tx1"/>
                      </a:solidFill>
                    </a:rPr>
                    <a:t>3</a:t>
                  </a:r>
                  <a:endParaRPr lang="fr-FR" sz="3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7" name="Connecteur droit 66"/>
              <p:cNvCxnSpPr/>
              <p:nvPr/>
            </p:nvCxnSpPr>
            <p:spPr bwMode="auto">
              <a:xfrm>
                <a:off x="674377" y="4187180"/>
                <a:ext cx="292458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8" name="Connecteur droit 67"/>
              <p:cNvCxnSpPr/>
              <p:nvPr/>
            </p:nvCxnSpPr>
            <p:spPr bwMode="auto">
              <a:xfrm>
                <a:off x="674377" y="4309492"/>
                <a:ext cx="292458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0" name="Connecteur droit 69"/>
              <p:cNvCxnSpPr>
                <a:stCxn id="52" idx="0"/>
              </p:cNvCxnSpPr>
              <p:nvPr/>
            </p:nvCxnSpPr>
            <p:spPr bwMode="auto">
              <a:xfrm flipV="1">
                <a:off x="1131577" y="4309492"/>
                <a:ext cx="0" cy="30973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1" name="Connecteur droit 70"/>
              <p:cNvCxnSpPr/>
              <p:nvPr/>
            </p:nvCxnSpPr>
            <p:spPr bwMode="auto">
              <a:xfrm flipV="1">
                <a:off x="3115179" y="4307024"/>
                <a:ext cx="0" cy="30973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3" name="Rectangle 2"/>
              <p:cNvSpPr txBox="1">
                <a:spLocks noChangeArrowheads="1"/>
              </p:cNvSpPr>
              <p:nvPr/>
            </p:nvSpPr>
            <p:spPr bwMode="auto">
              <a:xfrm>
                <a:off x="30057" y="1651381"/>
                <a:ext cx="4608511" cy="760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  <a:ea typeface="+mj-ea"/>
                    <a:cs typeface="+mj-cs"/>
                  </a:defRPr>
                </a:lvl1pPr>
                <a:lvl2pPr marL="742950" indent="-28575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algn="ctr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algn="ctr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algn="ctr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algn="ctr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r>
                  <a:rPr lang="fr-FR" dirty="0" smtClean="0">
                    <a:solidFill>
                      <a:schemeClr val="tx2"/>
                    </a:solidFill>
                  </a:rPr>
                  <a:t>« Divergence en ET » </a:t>
                </a:r>
              </a:p>
              <a:p>
                <a:r>
                  <a:rPr lang="fr-FR" dirty="0" smtClean="0">
                    <a:solidFill>
                      <a:schemeClr val="tx2"/>
                    </a:solidFill>
                  </a:rPr>
                  <a:t>ou activation de séquences parallèles</a:t>
                </a:r>
                <a:endParaRPr lang="fr-FR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4" name="Rectangle 3"/>
            <p:cNvSpPr/>
            <p:nvPr/>
          </p:nvSpPr>
          <p:spPr bwMode="auto">
            <a:xfrm>
              <a:off x="395536" y="1939413"/>
              <a:ext cx="3888432" cy="41538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662389" y="2133938"/>
            <a:ext cx="4374108" cy="4153883"/>
            <a:chOff x="4518372" y="1917914"/>
            <a:chExt cx="4374108" cy="4153883"/>
          </a:xfrm>
        </p:grpSpPr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5107551" y="2564905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" name="Text Box 14"/>
            <p:cNvSpPr txBox="1">
              <a:spLocks noChangeArrowheads="1"/>
            </p:cNvSpPr>
            <p:nvPr/>
          </p:nvSpPr>
          <p:spPr bwMode="auto">
            <a:xfrm>
              <a:off x="5412351" y="2726091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0" name="Rectangle 15"/>
            <p:cNvSpPr>
              <a:spLocks noChangeArrowheads="1"/>
            </p:cNvSpPr>
            <p:nvPr/>
          </p:nvSpPr>
          <p:spPr bwMode="auto">
            <a:xfrm>
              <a:off x="7185992" y="256490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1" name="Text Box 16"/>
            <p:cNvSpPr txBox="1">
              <a:spLocks noChangeArrowheads="1"/>
            </p:cNvSpPr>
            <p:nvPr/>
          </p:nvSpPr>
          <p:spPr bwMode="auto">
            <a:xfrm>
              <a:off x="7441356" y="2726091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V="1">
              <a:off x="6548995" y="4055368"/>
              <a:ext cx="0" cy="8608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0" name="Line 9"/>
            <p:cNvSpPr>
              <a:spLocks noChangeShapeType="1"/>
            </p:cNvSpPr>
            <p:nvPr/>
          </p:nvSpPr>
          <p:spPr bwMode="auto">
            <a:xfrm>
              <a:off x="6320395" y="455066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5473596" y="4220955"/>
              <a:ext cx="890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0" dirty="0" smtClean="0">
                  <a:solidFill>
                    <a:schemeClr val="tx1"/>
                  </a:solidFill>
                </a:rPr>
                <a:t>(t1)</a:t>
              </a:r>
              <a:endParaRPr lang="fr-FR" sz="2400" b="0" dirty="0">
                <a:solidFill>
                  <a:schemeClr val="tx1"/>
                </a:solidFill>
              </a:endParaRPr>
            </a:p>
          </p:txBody>
        </p:sp>
        <p:grpSp>
          <p:nvGrpSpPr>
            <p:cNvPr id="82" name="Groupe 81"/>
            <p:cNvGrpSpPr/>
            <p:nvPr/>
          </p:nvGrpSpPr>
          <p:grpSpPr>
            <a:xfrm>
              <a:off x="6091795" y="4937959"/>
              <a:ext cx="914400" cy="914400"/>
              <a:chOff x="899592" y="3364393"/>
              <a:chExt cx="914400" cy="914400"/>
            </a:xfrm>
          </p:grpSpPr>
          <p:sp>
            <p:nvSpPr>
              <p:cNvPr id="88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9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3" name="Connecteur droit 82"/>
            <p:cNvCxnSpPr/>
            <p:nvPr/>
          </p:nvCxnSpPr>
          <p:spPr bwMode="auto">
            <a:xfrm>
              <a:off x="5175807" y="3946243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Connecteur droit 83"/>
            <p:cNvCxnSpPr/>
            <p:nvPr/>
          </p:nvCxnSpPr>
          <p:spPr bwMode="auto">
            <a:xfrm>
              <a:off x="5175807" y="4068555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Connecteur droit 95"/>
            <p:cNvCxnSpPr/>
            <p:nvPr/>
          </p:nvCxnSpPr>
          <p:spPr bwMode="auto">
            <a:xfrm>
              <a:off x="5564751" y="3476095"/>
              <a:ext cx="0" cy="46693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Connecteur droit 96"/>
            <p:cNvCxnSpPr/>
            <p:nvPr/>
          </p:nvCxnSpPr>
          <p:spPr bwMode="auto">
            <a:xfrm>
              <a:off x="7667259" y="3479305"/>
              <a:ext cx="0" cy="46693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Rectangle 37"/>
            <p:cNvSpPr/>
            <p:nvPr/>
          </p:nvSpPr>
          <p:spPr bwMode="auto">
            <a:xfrm>
              <a:off x="4518372" y="1917914"/>
              <a:ext cx="4374108" cy="41538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8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38630" y="1631988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« Synchronisation » et  « activation de séquences parallèles »</a:t>
            </a:r>
          </a:p>
          <a:p>
            <a:pPr algn="ctr"/>
            <a:endParaRPr lang="fr-FR" dirty="0"/>
          </a:p>
        </p:txBody>
      </p:sp>
      <p:grpSp>
        <p:nvGrpSpPr>
          <p:cNvPr id="43" name="Groupe 42"/>
          <p:cNvGrpSpPr/>
          <p:nvPr/>
        </p:nvGrpSpPr>
        <p:grpSpPr>
          <a:xfrm>
            <a:off x="822429" y="2226568"/>
            <a:ext cx="2992841" cy="3722712"/>
            <a:chOff x="822429" y="1916832"/>
            <a:chExt cx="2992841" cy="3722712"/>
          </a:xfrm>
        </p:grpSpPr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V="1">
              <a:off x="2195617" y="3428998"/>
              <a:ext cx="0" cy="7200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967017" y="378904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0934" y="3512621"/>
              <a:ext cx="89078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600" b="0" dirty="0" smtClean="0">
                  <a:solidFill>
                    <a:schemeClr val="tx1"/>
                  </a:solidFill>
                </a:rPr>
                <a:t>(t1)</a:t>
              </a:r>
              <a:endParaRPr lang="fr-FR" sz="2600" b="0" dirty="0">
                <a:solidFill>
                  <a:schemeClr val="tx1"/>
                </a:solidFill>
              </a:endParaRPr>
            </a:p>
          </p:txBody>
        </p:sp>
        <p:grpSp>
          <p:nvGrpSpPr>
            <p:cNvPr id="34" name="Groupe 33"/>
            <p:cNvGrpSpPr/>
            <p:nvPr/>
          </p:nvGrpSpPr>
          <p:grpSpPr>
            <a:xfrm>
              <a:off x="822429" y="4725144"/>
              <a:ext cx="914400" cy="914400"/>
              <a:chOff x="1738417" y="4005064"/>
              <a:chExt cx="914400" cy="914400"/>
            </a:xfrm>
          </p:grpSpPr>
          <p:sp>
            <p:nvSpPr>
              <p:cNvPr id="20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1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" name="Connecteur droit 15"/>
            <p:cNvCxnSpPr/>
            <p:nvPr/>
          </p:nvCxnSpPr>
          <p:spPr bwMode="auto">
            <a:xfrm>
              <a:off x="855327" y="3411057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822429" y="1916833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127229" y="2078019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2900870" y="1916832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156234" y="2078019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28" name="Connecteur droit 27"/>
            <p:cNvCxnSpPr/>
            <p:nvPr/>
          </p:nvCxnSpPr>
          <p:spPr bwMode="auto">
            <a:xfrm>
              <a:off x="855327" y="3298171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9" name="Groupe 28"/>
            <p:cNvGrpSpPr/>
            <p:nvPr/>
          </p:nvGrpSpPr>
          <p:grpSpPr>
            <a:xfrm>
              <a:off x="1279629" y="2831230"/>
              <a:ext cx="2102508" cy="466939"/>
              <a:chOff x="5389240" y="3720241"/>
              <a:chExt cx="2102508" cy="860888"/>
            </a:xfrm>
          </p:grpSpPr>
          <p:cxnSp>
            <p:nvCxnSpPr>
              <p:cNvPr id="30" name="Connecteur droit 29"/>
              <p:cNvCxnSpPr>
                <a:stCxn id="24" idx="2"/>
              </p:cNvCxnSpPr>
              <p:nvPr/>
            </p:nvCxnSpPr>
            <p:spPr bwMode="auto">
              <a:xfrm>
                <a:off x="5389240" y="3720247"/>
                <a:ext cx="0" cy="86088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Connecteur droit 30"/>
              <p:cNvCxnSpPr/>
              <p:nvPr/>
            </p:nvCxnSpPr>
            <p:spPr bwMode="auto">
              <a:xfrm>
                <a:off x="7491748" y="3720241"/>
                <a:ext cx="0" cy="86088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5" name="Connecteur droit 34"/>
            <p:cNvCxnSpPr/>
            <p:nvPr/>
          </p:nvCxnSpPr>
          <p:spPr bwMode="auto">
            <a:xfrm flipH="1" flipV="1">
              <a:off x="855327" y="4264801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Connecteur droit 35"/>
            <p:cNvCxnSpPr/>
            <p:nvPr/>
          </p:nvCxnSpPr>
          <p:spPr bwMode="auto">
            <a:xfrm flipH="1" flipV="1">
              <a:off x="855327" y="4151915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7" name="Groupe 36"/>
            <p:cNvGrpSpPr/>
            <p:nvPr/>
          </p:nvGrpSpPr>
          <p:grpSpPr>
            <a:xfrm flipH="1" flipV="1">
              <a:off x="1255562" y="4247620"/>
              <a:ext cx="2102508" cy="466939"/>
              <a:chOff x="5389240" y="3720241"/>
              <a:chExt cx="2102508" cy="860888"/>
            </a:xfrm>
          </p:grpSpPr>
          <p:cxnSp>
            <p:nvCxnSpPr>
              <p:cNvPr id="38" name="Connecteur droit 37"/>
              <p:cNvCxnSpPr/>
              <p:nvPr/>
            </p:nvCxnSpPr>
            <p:spPr bwMode="auto">
              <a:xfrm>
                <a:off x="5389240" y="3720247"/>
                <a:ext cx="0" cy="86088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Connecteur droit 38"/>
              <p:cNvCxnSpPr/>
              <p:nvPr/>
            </p:nvCxnSpPr>
            <p:spPr bwMode="auto">
              <a:xfrm>
                <a:off x="7491748" y="3720241"/>
                <a:ext cx="0" cy="86088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0" name="Groupe 39"/>
            <p:cNvGrpSpPr/>
            <p:nvPr/>
          </p:nvGrpSpPr>
          <p:grpSpPr>
            <a:xfrm>
              <a:off x="2900870" y="4725144"/>
              <a:ext cx="914400" cy="914400"/>
              <a:chOff x="1738417" y="4005064"/>
              <a:chExt cx="914400" cy="914400"/>
            </a:xfrm>
          </p:grpSpPr>
          <p:sp>
            <p:nvSpPr>
              <p:cNvPr id="41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2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4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8" name="Groupe 77"/>
          <p:cNvGrpSpPr/>
          <p:nvPr/>
        </p:nvGrpSpPr>
        <p:grpSpPr>
          <a:xfrm>
            <a:off x="5410944" y="2311138"/>
            <a:ext cx="2992841" cy="3160618"/>
            <a:chOff x="5410944" y="2001402"/>
            <a:chExt cx="2992841" cy="3160618"/>
          </a:xfrm>
        </p:grpSpPr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6660232" y="3356992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5702593" y="3068960"/>
              <a:ext cx="89078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600" b="0" dirty="0" smtClean="0">
                  <a:solidFill>
                    <a:schemeClr val="tx1"/>
                  </a:solidFill>
                </a:rPr>
                <a:t>(t1)</a:t>
              </a:r>
              <a:endParaRPr lang="fr-FR" sz="2600" b="0" dirty="0">
                <a:solidFill>
                  <a:schemeClr val="tx1"/>
                </a:solidFill>
              </a:endParaRPr>
            </a:p>
          </p:txBody>
        </p:sp>
        <p:grpSp>
          <p:nvGrpSpPr>
            <p:cNvPr id="48" name="Groupe 47"/>
            <p:cNvGrpSpPr/>
            <p:nvPr/>
          </p:nvGrpSpPr>
          <p:grpSpPr>
            <a:xfrm>
              <a:off x="5410944" y="4247620"/>
              <a:ext cx="914400" cy="914400"/>
              <a:chOff x="1738417" y="4005064"/>
              <a:chExt cx="914400" cy="914400"/>
            </a:xfrm>
          </p:grpSpPr>
          <p:sp>
            <p:nvSpPr>
              <p:cNvPr id="66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7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6431545" y="2001402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6736345" y="2162588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2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4" name="Connecteur droit 63"/>
            <p:cNvCxnSpPr/>
            <p:nvPr/>
          </p:nvCxnSpPr>
          <p:spPr bwMode="auto">
            <a:xfrm>
              <a:off x="6888832" y="2915802"/>
              <a:ext cx="0" cy="87323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Connecteur droit 56"/>
            <p:cNvCxnSpPr/>
            <p:nvPr/>
          </p:nvCxnSpPr>
          <p:spPr bwMode="auto">
            <a:xfrm flipH="1" flipV="1">
              <a:off x="5832202" y="3789038"/>
              <a:ext cx="2113086" cy="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8" name="Groupe 57"/>
            <p:cNvGrpSpPr/>
            <p:nvPr/>
          </p:nvGrpSpPr>
          <p:grpSpPr>
            <a:xfrm flipH="1" flipV="1">
              <a:off x="5844077" y="3770096"/>
              <a:ext cx="2102508" cy="466939"/>
              <a:chOff x="5389240" y="3720241"/>
              <a:chExt cx="2102508" cy="860888"/>
            </a:xfrm>
          </p:grpSpPr>
          <p:cxnSp>
            <p:nvCxnSpPr>
              <p:cNvPr id="62" name="Connecteur droit 61"/>
              <p:cNvCxnSpPr/>
              <p:nvPr/>
            </p:nvCxnSpPr>
            <p:spPr bwMode="auto">
              <a:xfrm>
                <a:off x="5389240" y="3720247"/>
                <a:ext cx="0" cy="86088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3" name="Connecteur droit 62"/>
              <p:cNvCxnSpPr/>
              <p:nvPr/>
            </p:nvCxnSpPr>
            <p:spPr bwMode="auto">
              <a:xfrm>
                <a:off x="7491748" y="3720241"/>
                <a:ext cx="0" cy="86088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9" name="Groupe 58"/>
            <p:cNvGrpSpPr/>
            <p:nvPr/>
          </p:nvGrpSpPr>
          <p:grpSpPr>
            <a:xfrm>
              <a:off x="7489385" y="4247620"/>
              <a:ext cx="914400" cy="914400"/>
              <a:chOff x="1738417" y="4005064"/>
              <a:chExt cx="914400" cy="914400"/>
            </a:xfrm>
          </p:grpSpPr>
          <p:sp>
            <p:nvSpPr>
              <p:cNvPr id="60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7" name="Groupe 76"/>
          <p:cNvGrpSpPr/>
          <p:nvPr/>
        </p:nvGrpSpPr>
        <p:grpSpPr>
          <a:xfrm>
            <a:off x="5220072" y="2291861"/>
            <a:ext cx="3310955" cy="3158555"/>
            <a:chOff x="5220072" y="2001402"/>
            <a:chExt cx="3310955" cy="3158555"/>
          </a:xfrm>
        </p:grpSpPr>
        <p:cxnSp>
          <p:nvCxnSpPr>
            <p:cNvPr id="75" name="Connecteur droit 74"/>
            <p:cNvCxnSpPr/>
            <p:nvPr/>
          </p:nvCxnSpPr>
          <p:spPr bwMode="auto">
            <a:xfrm>
              <a:off x="5220072" y="2001402"/>
              <a:ext cx="3158555" cy="3158555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Connecteur droit 75"/>
            <p:cNvCxnSpPr/>
            <p:nvPr/>
          </p:nvCxnSpPr>
          <p:spPr bwMode="auto">
            <a:xfrm flipV="1">
              <a:off x="5372472" y="2001402"/>
              <a:ext cx="3158555" cy="3158555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251520" y="1012304"/>
            <a:ext cx="7381875" cy="47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600" dirty="0" smtClean="0">
                <a:solidFill>
                  <a:schemeClr val="tx2"/>
                </a:solidFill>
              </a:rPr>
              <a:t>2. Exemples</a:t>
            </a:r>
            <a:endParaRPr lang="fr-FR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3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2810557" y="2622114"/>
            <a:ext cx="3310955" cy="3158555"/>
            <a:chOff x="5220072" y="2001402"/>
            <a:chExt cx="3310955" cy="3158555"/>
          </a:xfrm>
        </p:grpSpPr>
        <p:cxnSp>
          <p:nvCxnSpPr>
            <p:cNvPr id="5" name="Connecteur droit 4"/>
            <p:cNvCxnSpPr/>
            <p:nvPr/>
          </p:nvCxnSpPr>
          <p:spPr bwMode="auto">
            <a:xfrm>
              <a:off x="5220072" y="2001402"/>
              <a:ext cx="3158555" cy="3158555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" name="Connecteur droit 5"/>
            <p:cNvCxnSpPr/>
            <p:nvPr/>
          </p:nvCxnSpPr>
          <p:spPr bwMode="auto">
            <a:xfrm flipV="1">
              <a:off x="5372472" y="2001402"/>
              <a:ext cx="3158555" cy="3158555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e 22"/>
          <p:cNvGrpSpPr/>
          <p:nvPr/>
        </p:nvGrpSpPr>
        <p:grpSpPr>
          <a:xfrm>
            <a:off x="2958344" y="2946150"/>
            <a:ext cx="2992841" cy="3147146"/>
            <a:chOff x="1330672" y="1664804"/>
            <a:chExt cx="2992841" cy="3147146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2576649" y="3465502"/>
              <a:ext cx="457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619010" y="3177470"/>
              <a:ext cx="89078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600" b="0" dirty="0" smtClean="0">
                  <a:solidFill>
                    <a:schemeClr val="tx1"/>
                  </a:solidFill>
                </a:rPr>
                <a:t>(t1)</a:t>
              </a:r>
              <a:endParaRPr lang="fr-FR" sz="2600" b="0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1330672" y="1664804"/>
              <a:ext cx="914400" cy="914400"/>
              <a:chOff x="1738417" y="4005064"/>
              <a:chExt cx="914400" cy="91440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348049" y="3897550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2652849" y="4058736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 bwMode="auto">
            <a:xfrm>
              <a:off x="2805249" y="3024312"/>
              <a:ext cx="0" cy="87323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Connecteur droit 13"/>
            <p:cNvCxnSpPr/>
            <p:nvPr/>
          </p:nvCxnSpPr>
          <p:spPr bwMode="auto">
            <a:xfrm flipH="1" flipV="1">
              <a:off x="1781820" y="3046138"/>
              <a:ext cx="2113086" cy="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" name="Groupe 14"/>
            <p:cNvGrpSpPr/>
            <p:nvPr/>
          </p:nvGrpSpPr>
          <p:grpSpPr>
            <a:xfrm flipH="1" flipV="1">
              <a:off x="1781820" y="2579204"/>
              <a:ext cx="2102508" cy="466939"/>
              <a:chOff x="5389240" y="3720241"/>
              <a:chExt cx="2102508" cy="860888"/>
            </a:xfrm>
          </p:grpSpPr>
          <p:cxnSp>
            <p:nvCxnSpPr>
              <p:cNvPr id="19" name="Connecteur droit 18"/>
              <p:cNvCxnSpPr/>
              <p:nvPr/>
            </p:nvCxnSpPr>
            <p:spPr bwMode="auto">
              <a:xfrm>
                <a:off x="5389240" y="3720247"/>
                <a:ext cx="0" cy="86088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Connecteur droit 19"/>
              <p:cNvCxnSpPr/>
              <p:nvPr/>
            </p:nvCxnSpPr>
            <p:spPr bwMode="auto">
              <a:xfrm>
                <a:off x="7491748" y="3720241"/>
                <a:ext cx="0" cy="86088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" name="Groupe 15"/>
            <p:cNvGrpSpPr/>
            <p:nvPr/>
          </p:nvGrpSpPr>
          <p:grpSpPr>
            <a:xfrm>
              <a:off x="3409113" y="1664804"/>
              <a:ext cx="914400" cy="914400"/>
              <a:chOff x="1738417" y="4005064"/>
              <a:chExt cx="914400" cy="914400"/>
            </a:xfrm>
          </p:grpSpPr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1738417" y="400506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" name="Text Box 16"/>
              <p:cNvSpPr txBox="1">
                <a:spLocks noChangeArrowheads="1"/>
              </p:cNvSpPr>
              <p:nvPr/>
            </p:nvSpPr>
            <p:spPr bwMode="auto">
              <a:xfrm>
                <a:off x="1993781" y="4172545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</a:t>
            </a:r>
            <a:r>
              <a:rPr lang="fr-FR" sz="4400" dirty="0">
                <a:solidFill>
                  <a:schemeClr val="tx2"/>
                </a:solidFill>
              </a:rPr>
              <a:t>LES </a:t>
            </a:r>
            <a:r>
              <a:rPr lang="fr-FR" sz="4400" dirty="0" smtClean="0">
                <a:solidFill>
                  <a:schemeClr val="tx2"/>
                </a:solidFill>
              </a:rPr>
              <a:t>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2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51520" y="1012304"/>
            <a:ext cx="7381875" cy="47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600" dirty="0" smtClean="0">
                <a:solidFill>
                  <a:schemeClr val="tx2"/>
                </a:solidFill>
              </a:rPr>
              <a:t>2. Exemples</a:t>
            </a:r>
            <a:endParaRPr lang="fr-FR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87624" y="868288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3000" dirty="0" smtClean="0">
                <a:solidFill>
                  <a:schemeClr val="tx2"/>
                </a:solidFill>
              </a:rPr>
              <a:t>2. Transition validée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339752" y="2708920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644552" y="2876401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2339752" y="4613920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595116" y="4775107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V="1">
            <a:off x="2783582" y="3623320"/>
            <a:ext cx="1588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72916" y="309883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854227" y="3717032"/>
            <a:ext cx="17832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rgbClr val="FF0000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 smtClean="0">
                <a:solidFill>
                  <a:srgbClr val="FF0000"/>
                </a:solidFill>
              </a:rPr>
              <a:t>validée</a:t>
            </a:r>
            <a:endParaRPr lang="fr-FR" sz="2400" b="0" dirty="0" smtClean="0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>
            <a:off x="2579204" y="411862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2579204" y="411862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70909" y="2641632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5275709" y="2802818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7049350" y="2641631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7304714" y="2802818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 flipV="1">
            <a:off x="6412353" y="4132094"/>
            <a:ext cx="0" cy="88259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>
            <a:off x="6183753" y="4573389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5955153" y="5014686"/>
            <a:ext cx="914400" cy="914400"/>
            <a:chOff x="899592" y="3364393"/>
            <a:chExt cx="914400" cy="914400"/>
          </a:xfrm>
        </p:grpSpPr>
        <p:sp>
          <p:nvSpPr>
            <p:cNvPr id="40" name="Rectangle 15"/>
            <p:cNvSpPr>
              <a:spLocks noChangeArrowheads="1"/>
            </p:cNvSpPr>
            <p:nvPr/>
          </p:nvSpPr>
          <p:spPr bwMode="auto">
            <a:xfrm>
              <a:off x="899592" y="3364393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1154956" y="3525580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2" name="Connecteur droit 41"/>
          <p:cNvCxnSpPr/>
          <p:nvPr/>
        </p:nvCxnSpPr>
        <p:spPr bwMode="auto">
          <a:xfrm>
            <a:off x="5039165" y="4022970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Connecteur droit 42"/>
          <p:cNvCxnSpPr/>
          <p:nvPr/>
        </p:nvCxnSpPr>
        <p:spPr bwMode="auto">
          <a:xfrm>
            <a:off x="5039165" y="4145282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Connecteur droit 43"/>
          <p:cNvCxnSpPr/>
          <p:nvPr/>
        </p:nvCxnSpPr>
        <p:spPr bwMode="auto">
          <a:xfrm>
            <a:off x="5428109" y="3552822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Connecteur droit 44"/>
          <p:cNvCxnSpPr/>
          <p:nvPr/>
        </p:nvCxnSpPr>
        <p:spPr bwMode="auto">
          <a:xfrm>
            <a:off x="7530617" y="3556032"/>
            <a:ext cx="0" cy="46693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ZoneTexte 45"/>
          <p:cNvSpPr txBox="1"/>
          <p:nvPr/>
        </p:nvSpPr>
        <p:spPr>
          <a:xfrm>
            <a:off x="5104073" y="300914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7182514" y="300914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454627" y="4182179"/>
            <a:ext cx="17832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rgbClr val="FF0000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 smtClean="0">
                <a:solidFill>
                  <a:srgbClr val="FF0000"/>
                </a:solidFill>
              </a:rPr>
              <a:t>validée</a:t>
            </a:r>
            <a:endParaRPr lang="fr-FR" sz="2400" b="0" dirty="0" smtClean="0"/>
          </a:p>
        </p:txBody>
      </p:sp>
      <p:sp>
        <p:nvSpPr>
          <p:cNvPr id="38" name="ZoneTexte 37"/>
          <p:cNvSpPr txBox="1"/>
          <p:nvPr/>
        </p:nvSpPr>
        <p:spPr>
          <a:xfrm>
            <a:off x="255937" y="1052736"/>
            <a:ext cx="826219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 </a:t>
            </a:r>
          </a:p>
          <a:p>
            <a:r>
              <a:rPr lang="fr-FR" sz="2000" b="0" dirty="0">
                <a:solidFill>
                  <a:schemeClr val="tx1"/>
                </a:solidFill>
              </a:rPr>
              <a:t>Une transition est soit </a:t>
            </a:r>
            <a:r>
              <a:rPr lang="fr-FR" sz="2000" dirty="0">
                <a:solidFill>
                  <a:srgbClr val="FF9900"/>
                </a:solidFill>
              </a:rPr>
              <a:t>validée</a:t>
            </a:r>
            <a:r>
              <a:rPr lang="fr-FR" sz="2000" b="0" dirty="0">
                <a:solidFill>
                  <a:schemeClr val="tx1"/>
                </a:solidFill>
              </a:rPr>
              <a:t>, soit </a:t>
            </a:r>
            <a:r>
              <a:rPr lang="fr-FR" sz="2000" dirty="0">
                <a:solidFill>
                  <a:srgbClr val="FF9900"/>
                </a:solidFill>
              </a:rPr>
              <a:t>non validée</a:t>
            </a:r>
            <a:r>
              <a:rPr lang="fr-FR" sz="2000" b="0" dirty="0">
                <a:solidFill>
                  <a:schemeClr val="tx1"/>
                </a:solidFill>
              </a:rPr>
              <a:t>. </a:t>
            </a:r>
            <a:endParaRPr lang="fr-FR" sz="2000" b="0" dirty="0" smtClean="0">
              <a:solidFill>
                <a:schemeClr val="tx1"/>
              </a:solidFill>
            </a:endParaRPr>
          </a:p>
          <a:p>
            <a:r>
              <a:rPr lang="fr-FR" sz="2000" b="0" dirty="0" smtClean="0">
                <a:solidFill>
                  <a:schemeClr val="tx1"/>
                </a:solidFill>
              </a:rPr>
              <a:t>Elle </a:t>
            </a:r>
            <a:r>
              <a:rPr lang="fr-FR" sz="2000" b="0" dirty="0">
                <a:solidFill>
                  <a:schemeClr val="tx1"/>
                </a:solidFill>
              </a:rPr>
              <a:t>est validée </a:t>
            </a:r>
            <a:r>
              <a:rPr lang="fr-FR" sz="2000" dirty="0">
                <a:solidFill>
                  <a:schemeClr val="tx1"/>
                </a:solidFill>
              </a:rPr>
              <a:t>lorsque toutes les étapes précédentes sont actives</a:t>
            </a:r>
            <a:r>
              <a:rPr lang="fr-FR" sz="2000" dirty="0"/>
              <a:t>.</a:t>
            </a:r>
          </a:p>
          <a:p>
            <a:endParaRPr lang="fr-FR" sz="2000" dirty="0"/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854227" y="3717032"/>
            <a:ext cx="22056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chemeClr val="tx1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>
                <a:solidFill>
                  <a:schemeClr val="tx1"/>
                </a:solidFill>
              </a:rPr>
              <a:t>n</a:t>
            </a:r>
            <a:r>
              <a:rPr lang="fr-FR" sz="2400" b="0" dirty="0" smtClean="0">
                <a:solidFill>
                  <a:schemeClr val="tx1"/>
                </a:solidFill>
              </a:rPr>
              <a:t>on validée</a:t>
            </a:r>
          </a:p>
        </p:txBody>
      </p:sp>
      <p:cxnSp>
        <p:nvCxnSpPr>
          <p:cNvPr id="18" name="Connecteur droit avec flèche 17"/>
          <p:cNvCxnSpPr/>
          <p:nvPr/>
        </p:nvCxnSpPr>
        <p:spPr bwMode="auto">
          <a:xfrm>
            <a:off x="903784" y="4149080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Connecteur droit avec flèche 53"/>
          <p:cNvCxnSpPr/>
          <p:nvPr/>
        </p:nvCxnSpPr>
        <p:spPr bwMode="auto">
          <a:xfrm>
            <a:off x="903784" y="4149080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Connecteur droit avec flèche 54"/>
          <p:cNvCxnSpPr/>
          <p:nvPr/>
        </p:nvCxnSpPr>
        <p:spPr bwMode="auto">
          <a:xfrm>
            <a:off x="4572000" y="4629853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Connecteur droit avec flèche 55"/>
          <p:cNvCxnSpPr/>
          <p:nvPr/>
        </p:nvCxnSpPr>
        <p:spPr bwMode="auto">
          <a:xfrm>
            <a:off x="4569712" y="4629853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4382619" y="4149080"/>
            <a:ext cx="22056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chemeClr val="tx1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>
                <a:solidFill>
                  <a:schemeClr val="tx1"/>
                </a:solidFill>
              </a:rPr>
              <a:t>n</a:t>
            </a:r>
            <a:r>
              <a:rPr lang="fr-FR" sz="2400" b="0" dirty="0" smtClean="0">
                <a:solidFill>
                  <a:schemeClr val="tx1"/>
                </a:solidFill>
              </a:rPr>
              <a:t>on validée</a:t>
            </a:r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>
            <a:off x="6183753" y="4573389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48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9" grpId="0" animBg="1"/>
      <p:bldP spid="31" grpId="0" animBg="1"/>
      <p:bldP spid="37" grpId="0" animBg="1"/>
      <p:bldP spid="47" grpId="0"/>
      <p:bldP spid="51" grpId="0"/>
      <p:bldP spid="53" grpId="0" build="allAtOnce"/>
      <p:bldP spid="53" grpId="1" uiExpand="1" build="allAtOnce"/>
      <p:bldP spid="62" grpId="0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IV. TRANSITIONS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1520" y="1012304"/>
            <a:ext cx="8317979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 smtClean="0">
                <a:solidFill>
                  <a:schemeClr val="tx2"/>
                </a:solidFill>
              </a:rPr>
              <a:t>3. Transition validée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27" name="Line 17"/>
          <p:cNvSpPr>
            <a:spLocks noChangeShapeType="1"/>
          </p:cNvSpPr>
          <p:nvPr/>
        </p:nvSpPr>
        <p:spPr bwMode="auto">
          <a:xfrm flipV="1">
            <a:off x="4330824" y="3699825"/>
            <a:ext cx="0" cy="903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4114800" y="4231059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29" name="Groupe 28"/>
          <p:cNvGrpSpPr/>
          <p:nvPr/>
        </p:nvGrpSpPr>
        <p:grpSpPr>
          <a:xfrm>
            <a:off x="3873624" y="4602832"/>
            <a:ext cx="914400" cy="914400"/>
            <a:chOff x="899592" y="3364393"/>
            <a:chExt cx="914400" cy="914400"/>
          </a:xfrm>
        </p:grpSpPr>
        <p:sp>
          <p:nvSpPr>
            <p:cNvPr id="30" name="Rectangle 15"/>
            <p:cNvSpPr>
              <a:spLocks noChangeArrowheads="1"/>
            </p:cNvSpPr>
            <p:nvPr/>
          </p:nvSpPr>
          <p:spPr bwMode="auto">
            <a:xfrm>
              <a:off x="899592" y="3364393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1154956" y="3525580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2029716" y="3540617"/>
            <a:ext cx="5616924" cy="159209"/>
            <a:chOff x="2029716" y="3108570"/>
            <a:chExt cx="2924585" cy="122312"/>
          </a:xfrm>
        </p:grpSpPr>
        <p:cxnSp>
          <p:nvCxnSpPr>
            <p:cNvPr id="32" name="Connecteur droit 31"/>
            <p:cNvCxnSpPr/>
            <p:nvPr/>
          </p:nvCxnSpPr>
          <p:spPr bwMode="auto">
            <a:xfrm>
              <a:off x="2029716" y="3108570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Connecteur droit 32"/>
            <p:cNvCxnSpPr/>
            <p:nvPr/>
          </p:nvCxnSpPr>
          <p:spPr bwMode="auto">
            <a:xfrm>
              <a:off x="2029716" y="3230882"/>
              <a:ext cx="292458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4" name="Connecteur droit 33"/>
          <p:cNvCxnSpPr/>
          <p:nvPr/>
        </p:nvCxnSpPr>
        <p:spPr bwMode="auto">
          <a:xfrm>
            <a:off x="2418660" y="3070470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Connecteur droit 34"/>
          <p:cNvCxnSpPr/>
          <p:nvPr/>
        </p:nvCxnSpPr>
        <p:spPr bwMode="auto">
          <a:xfrm>
            <a:off x="5053267" y="3073680"/>
            <a:ext cx="0" cy="46693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961460" y="2156069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266260" y="2317255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4572000" y="2156068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827364" y="2317255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094624" y="252358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705164" y="252358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cxnSp>
        <p:nvCxnSpPr>
          <p:cNvPr id="39" name="Connecteur droit avec flèche 38"/>
          <p:cNvCxnSpPr/>
          <p:nvPr/>
        </p:nvCxnSpPr>
        <p:spPr bwMode="auto">
          <a:xfrm>
            <a:off x="2555776" y="4231059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avec flèche 39"/>
          <p:cNvCxnSpPr/>
          <p:nvPr/>
        </p:nvCxnSpPr>
        <p:spPr bwMode="auto">
          <a:xfrm>
            <a:off x="2555776" y="4231059"/>
            <a:ext cx="1512168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Line 9"/>
          <p:cNvSpPr>
            <a:spLocks noChangeShapeType="1"/>
          </p:cNvSpPr>
          <p:nvPr/>
        </p:nvSpPr>
        <p:spPr bwMode="auto">
          <a:xfrm>
            <a:off x="4114800" y="4231059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6732240" y="2156068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6987604" y="2317255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 smtClean="0">
                <a:solidFill>
                  <a:schemeClr val="tx1"/>
                </a:solidFill>
              </a:rPr>
              <a:t>3</a:t>
            </a:r>
            <a:endParaRPr lang="fr-FR" sz="32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44"/>
          <p:cNvCxnSpPr/>
          <p:nvPr/>
        </p:nvCxnSpPr>
        <p:spPr bwMode="auto">
          <a:xfrm>
            <a:off x="7213507" y="3070469"/>
            <a:ext cx="0" cy="46693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ZoneTexte 45"/>
          <p:cNvSpPr txBox="1"/>
          <p:nvPr/>
        </p:nvSpPr>
        <p:spPr>
          <a:xfrm>
            <a:off x="6865404" y="252358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2500714" y="3800437"/>
            <a:ext cx="17832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rgbClr val="FF0000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 smtClean="0">
                <a:solidFill>
                  <a:srgbClr val="FF0000"/>
                </a:solidFill>
              </a:rPr>
              <a:t>validée</a:t>
            </a:r>
            <a:endParaRPr lang="fr-FR" sz="2400" b="0" dirty="0" smtClean="0"/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2483768" y="3800437"/>
            <a:ext cx="20543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 smtClean="0">
                <a:solidFill>
                  <a:schemeClr val="tx1"/>
                </a:solidFill>
              </a:rPr>
              <a:t>Transition</a:t>
            </a:r>
          </a:p>
          <a:p>
            <a:pPr algn="just" eaLnBrk="1" hangingPunct="1">
              <a:spcBef>
                <a:spcPts val="0"/>
              </a:spcBef>
            </a:pPr>
            <a:r>
              <a:rPr lang="fr-FR" sz="2400" b="0" dirty="0">
                <a:solidFill>
                  <a:schemeClr val="tx1"/>
                </a:solidFill>
              </a:rPr>
              <a:t>n</a:t>
            </a:r>
            <a:r>
              <a:rPr lang="fr-FR" sz="2400" b="0" dirty="0" smtClean="0">
                <a:solidFill>
                  <a:schemeClr val="tx1"/>
                </a:solidFill>
              </a:rPr>
              <a:t>on validée</a:t>
            </a:r>
          </a:p>
        </p:txBody>
      </p:sp>
      <p:sp>
        <p:nvSpPr>
          <p:cNvPr id="4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64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2" grpId="0" animBg="1"/>
      <p:bldP spid="46" grpId="0"/>
      <p:bldP spid="50" grpId="0"/>
      <p:bldP spid="5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141277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>
                <a:solidFill>
                  <a:schemeClr val="tx1"/>
                </a:solidFill>
              </a:rPr>
              <a:t>Une proposition logique, appelée </a:t>
            </a:r>
            <a:r>
              <a:rPr lang="fr-FR" sz="2400" dirty="0">
                <a:solidFill>
                  <a:schemeClr val="tx1"/>
                </a:solidFill>
              </a:rPr>
              <a:t>réceptivité</a:t>
            </a:r>
            <a:r>
              <a:rPr lang="fr-FR" sz="2400" b="0" dirty="0">
                <a:solidFill>
                  <a:schemeClr val="tx1"/>
                </a:solidFill>
              </a:rPr>
              <a:t>, qui peut être soit </a:t>
            </a:r>
            <a:r>
              <a:rPr lang="fr-FR" sz="2400" dirty="0">
                <a:solidFill>
                  <a:schemeClr val="tx1"/>
                </a:solidFill>
              </a:rPr>
              <a:t>vraie</a:t>
            </a:r>
            <a:r>
              <a:rPr lang="fr-FR" sz="2400" b="0" dirty="0">
                <a:solidFill>
                  <a:schemeClr val="tx1"/>
                </a:solidFill>
              </a:rPr>
              <a:t> soit </a:t>
            </a:r>
            <a:r>
              <a:rPr lang="fr-FR" sz="2400" dirty="0">
                <a:solidFill>
                  <a:schemeClr val="tx1"/>
                </a:solidFill>
              </a:rPr>
              <a:t>fausse</a:t>
            </a:r>
            <a:r>
              <a:rPr lang="fr-FR" sz="2400" b="0" dirty="0">
                <a:solidFill>
                  <a:schemeClr val="tx1"/>
                </a:solidFill>
              </a:rPr>
              <a:t>, est associée à chaque transition.</a:t>
            </a:r>
          </a:p>
          <a:p>
            <a:endParaRPr lang="fr-FR" sz="2400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79512" y="868288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>
                <a:solidFill>
                  <a:schemeClr val="tx2"/>
                </a:solidFill>
              </a:rPr>
              <a:t>1</a:t>
            </a:r>
            <a:r>
              <a:rPr lang="fr-FR" sz="3000" dirty="0" smtClean="0">
                <a:solidFill>
                  <a:schemeClr val="tx2"/>
                </a:solidFill>
              </a:rPr>
              <a:t>. Définition</a:t>
            </a:r>
            <a:endParaRPr lang="fr-FR" sz="3000" dirty="0">
              <a:solidFill>
                <a:schemeClr val="tx2"/>
              </a:solidFill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323528" y="2440909"/>
            <a:ext cx="7200800" cy="3796403"/>
            <a:chOff x="323528" y="2440909"/>
            <a:chExt cx="7200800" cy="3796403"/>
          </a:xfrm>
        </p:grpSpPr>
        <p:grpSp>
          <p:nvGrpSpPr>
            <p:cNvPr id="32" name="Groupe 31"/>
            <p:cNvGrpSpPr/>
            <p:nvPr/>
          </p:nvGrpSpPr>
          <p:grpSpPr>
            <a:xfrm>
              <a:off x="323528" y="3086801"/>
              <a:ext cx="3888432" cy="3150511"/>
              <a:chOff x="323528" y="3086801"/>
              <a:chExt cx="3888432" cy="3150511"/>
            </a:xfrm>
          </p:grpSpPr>
          <p:sp>
            <p:nvSpPr>
              <p:cNvPr id="12" name="Line 17"/>
              <p:cNvSpPr>
                <a:spLocks noChangeShapeType="1"/>
              </p:cNvSpPr>
              <p:nvPr/>
            </p:nvSpPr>
            <p:spPr bwMode="auto">
              <a:xfrm flipV="1">
                <a:off x="910580" y="4365104"/>
                <a:ext cx="1588" cy="990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683568" y="4814993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245468" y="4584161"/>
                <a:ext cx="237626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just" eaLnBrk="1" hangingPunct="1"/>
                <a:r>
                  <a:rPr lang="fr-FR" sz="2400" b="0" dirty="0" smtClean="0">
                    <a:solidFill>
                      <a:srgbClr val="FF9900"/>
                    </a:solidFill>
                  </a:rPr>
                  <a:t>Présence pièce</a:t>
                </a:r>
                <a:endParaRPr lang="fr-FR" sz="2400" b="0" dirty="0">
                  <a:solidFill>
                    <a:srgbClr val="FF9900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23529" y="3086801"/>
                <a:ext cx="3528391" cy="3150511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ext Box 12"/>
              <p:cNvSpPr txBox="1">
                <a:spLocks noChangeArrowheads="1"/>
              </p:cNvSpPr>
              <p:nvPr/>
            </p:nvSpPr>
            <p:spPr bwMode="auto">
              <a:xfrm>
                <a:off x="323528" y="3100318"/>
                <a:ext cx="3888432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marL="285750" indent="-285750" algn="just" eaLnBrk="1" hangingPunct="1">
                  <a:buFont typeface="Wingdings" pitchFamily="2" charset="2"/>
                  <a:buChar char="q"/>
                </a:pPr>
                <a:r>
                  <a:rPr lang="fr-FR" sz="2200" b="0" i="1" dirty="0" smtClean="0">
                    <a:solidFill>
                      <a:schemeClr val="tx1"/>
                    </a:solidFill>
                  </a:rPr>
                  <a:t> une expression littérale </a:t>
                </a:r>
                <a:endParaRPr lang="fr-FR" sz="2200" b="0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ZoneTexte 26"/>
            <p:cNvSpPr txBox="1"/>
            <p:nvPr/>
          </p:nvSpPr>
          <p:spPr>
            <a:xfrm>
              <a:off x="611560" y="2440909"/>
              <a:ext cx="6912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0" i="1" dirty="0">
                  <a:solidFill>
                    <a:schemeClr val="tx1"/>
                  </a:solidFill>
                </a:rPr>
                <a:t>Description d’une </a:t>
              </a:r>
              <a:r>
                <a:rPr lang="fr-FR" sz="2400" b="0" i="1" dirty="0" smtClean="0">
                  <a:solidFill>
                    <a:schemeClr val="tx1"/>
                  </a:solidFill>
                </a:rPr>
                <a:t>réceptivité par:</a:t>
              </a:r>
              <a:endParaRPr lang="fr-FR" sz="2400" b="0" dirty="0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3851921" y="3086801"/>
            <a:ext cx="4968552" cy="3150511"/>
            <a:chOff x="3851921" y="3086801"/>
            <a:chExt cx="4968552" cy="3150511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4453136" y="3645024"/>
              <a:ext cx="1588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4226124" y="4094913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788024" y="3864081"/>
              <a:ext cx="14401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400" b="0" dirty="0" smtClean="0">
                  <a:solidFill>
                    <a:srgbClr val="FF9900"/>
                  </a:solidFill>
                </a:rPr>
                <a:t>a. (b+/c)</a:t>
              </a:r>
              <a:endParaRPr lang="fr-FR" sz="2400" b="0" dirty="0">
                <a:solidFill>
                  <a:srgbClr val="FF99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851921" y="3086801"/>
              <a:ext cx="4968551" cy="3150511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3851921" y="3100318"/>
              <a:ext cx="388843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marL="285750" indent="-285750" algn="just" eaLnBrk="1" hangingPunct="1">
                <a:buFont typeface="Wingdings" pitchFamily="2" charset="2"/>
                <a:buChar char="q"/>
              </a:pPr>
              <a:r>
                <a:rPr lang="fr-FR" sz="2200" b="0" i="1" dirty="0" smtClean="0">
                  <a:solidFill>
                    <a:schemeClr val="tx1"/>
                  </a:solidFill>
                </a:rPr>
                <a:t> une expression logique</a:t>
              </a:r>
              <a:endParaRPr lang="fr-FR" sz="2200" b="0" i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6156177" y="3861048"/>
              <a:ext cx="26642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200" b="0" i="1" dirty="0" smtClean="0">
                  <a:solidFill>
                    <a:schemeClr val="tx1"/>
                  </a:solidFill>
                </a:rPr>
                <a:t>Variables d’entrées</a:t>
              </a:r>
              <a:endParaRPr lang="fr-FR" sz="2200" b="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4243347" y="5082151"/>
            <a:ext cx="4577125" cy="990600"/>
            <a:chOff x="4243347" y="5082151"/>
            <a:chExt cx="4577125" cy="990600"/>
          </a:xfrm>
        </p:grpSpPr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4470359" y="5082151"/>
              <a:ext cx="1588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>
              <a:off x="4243347" y="553204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4805247" y="5301208"/>
              <a:ext cx="15461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400" b="0" dirty="0" smtClean="0">
                  <a:solidFill>
                    <a:srgbClr val="FF9900"/>
                  </a:solidFill>
                </a:rPr>
                <a:t>X1+X2</a:t>
              </a:r>
              <a:endParaRPr lang="fr-FR" sz="2400" b="0" dirty="0">
                <a:solidFill>
                  <a:srgbClr val="FF9900"/>
                </a:solidFill>
              </a:endParaRP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6156176" y="5299324"/>
              <a:ext cx="26642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2200" b="0" i="1" dirty="0" smtClean="0">
                  <a:solidFill>
                    <a:schemeClr val="tx1"/>
                  </a:solidFill>
                </a:rPr>
                <a:t>Variables internes</a:t>
              </a:r>
              <a:endParaRPr lang="fr-FR" sz="2200" b="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00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0" y="1012304"/>
            <a:ext cx="8317979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 smtClean="0">
                <a:solidFill>
                  <a:schemeClr val="tx2"/>
                </a:solidFill>
              </a:rPr>
              <a:t>2. Réceptivité toujours vraie</a:t>
            </a:r>
          </a:p>
          <a:p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190870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La notation </a:t>
            </a:r>
            <a:r>
              <a:rPr lang="fr-FR" sz="2400" u="sng" dirty="0" smtClean="0">
                <a:solidFill>
                  <a:schemeClr val="tx1"/>
                </a:solidFill>
              </a:rPr>
              <a:t>1</a:t>
            </a:r>
            <a:r>
              <a:rPr lang="fr-FR" sz="2400" b="0" dirty="0" smtClean="0">
                <a:solidFill>
                  <a:schemeClr val="tx1"/>
                </a:solidFill>
              </a:rPr>
              <a:t> </a:t>
            </a:r>
            <a:r>
              <a:rPr lang="fr-FR" sz="2400" b="0" dirty="0">
                <a:solidFill>
                  <a:schemeClr val="tx1"/>
                </a:solidFill>
              </a:rPr>
              <a:t>indique que la réceptivité est toujours vraie</a:t>
            </a:r>
            <a:r>
              <a:rPr lang="fr-FR" sz="2400" b="0" dirty="0" smtClean="0">
                <a:solidFill>
                  <a:schemeClr val="tx1"/>
                </a:solidFill>
              </a:rPr>
              <a:t>.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5536" y="2610778"/>
            <a:ext cx="7884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Dans ce cas, l’évolution est dite </a:t>
            </a:r>
            <a:r>
              <a:rPr lang="fr-FR" sz="2400" dirty="0">
                <a:solidFill>
                  <a:schemeClr val="tx1"/>
                </a:solidFill>
              </a:rPr>
              <a:t>fugace</a:t>
            </a:r>
            <a:r>
              <a:rPr lang="fr-FR" sz="2400" b="0" dirty="0">
                <a:solidFill>
                  <a:schemeClr val="tx1"/>
                </a:solidFill>
              </a:rPr>
              <a:t>, le franchissement de la transition n’est conditionné que par l’activité de l’étape amont.</a:t>
            </a:r>
          </a:p>
          <a:p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2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251520" y="1165349"/>
            <a:ext cx="8782549" cy="6794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2800" dirty="0" smtClean="0">
                <a:ea typeface="Segoe UI" panose="020B0502040204020203" pitchFamily="34" charset="0"/>
              </a:rPr>
              <a:t>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Ce modèle est défini par un ensemble constitué 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fr-FR" sz="1800" b="0" dirty="0"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354819" y="1988840"/>
            <a:ext cx="8782549" cy="42484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d’éléments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graphiques de base </a:t>
            </a:r>
            <a:r>
              <a:rPr lang="fr-FR" sz="2400" b="0" dirty="0">
                <a:latin typeface="Arial" pitchFamily="34" charset="0"/>
                <a:cs typeface="Arial" pitchFamily="34" charset="0"/>
              </a:rPr>
              <a:t>comprenant : les étapes, les transitions et les </a:t>
            </a:r>
            <a:r>
              <a:rPr lang="fr-FR" sz="2400" b="0" dirty="0" smtClean="0">
                <a:latin typeface="Arial" pitchFamily="34" charset="0"/>
                <a:cs typeface="Arial" pitchFamily="34" charset="0"/>
              </a:rPr>
              <a:t>liaisons;</a:t>
            </a:r>
          </a:p>
          <a:p>
            <a:pPr lvl="1" algn="just" fontAlgn="auto">
              <a:spcBef>
                <a:spcPts val="500"/>
              </a:spcBef>
              <a:spcAft>
                <a:spcPts val="0"/>
              </a:spcAft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d’une interprétation</a:t>
            </a:r>
            <a:r>
              <a:rPr lang="fr-FR" sz="2400" b="0" dirty="0">
                <a:latin typeface="Arial" pitchFamily="34" charset="0"/>
                <a:cs typeface="Arial" pitchFamily="34" charset="0"/>
              </a:rPr>
              <a:t> traduisant le comportement de la partie commande vis-à-vis de ses entrées et de ses sorties, et caractérisée par les réceptivités associées aux transitions et les actions associées aux étapes </a:t>
            </a:r>
            <a:r>
              <a:rPr lang="fr-FR" sz="2400" b="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algn="just" fontAlgn="auto">
              <a:spcBef>
                <a:spcPts val="500"/>
              </a:spcBef>
              <a:spcAft>
                <a:spcPts val="0"/>
              </a:spcAft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de 5 règles d’évolution </a:t>
            </a:r>
            <a:r>
              <a:rPr lang="fr-FR" sz="2400" b="0" dirty="0">
                <a:latin typeface="Arial" pitchFamily="34" charset="0"/>
                <a:cs typeface="Arial" pitchFamily="34" charset="0"/>
              </a:rPr>
              <a:t>définissant formellement le comportement de la partie commande </a:t>
            </a:r>
            <a:r>
              <a:rPr lang="fr-FR" sz="2400" b="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de postulats sur les durées </a:t>
            </a:r>
            <a:r>
              <a:rPr lang="fr-FR" sz="2400" b="0" dirty="0">
                <a:latin typeface="Arial" pitchFamily="34" charset="0"/>
                <a:cs typeface="Arial" pitchFamily="34" charset="0"/>
              </a:rPr>
              <a:t>relatives aux </a:t>
            </a:r>
            <a:r>
              <a:rPr lang="fr-FR" sz="2400" b="0" dirty="0" smtClean="0">
                <a:latin typeface="Arial" pitchFamily="34" charset="0"/>
                <a:cs typeface="Arial" pitchFamily="34" charset="0"/>
              </a:rPr>
              <a:t>évolutions,</a:t>
            </a: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endParaRPr lang="fr-FR" sz="1800" b="0" dirty="0"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500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5004047" y="-27383"/>
            <a:ext cx="4011581" cy="10081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</a:p>
          <a:p>
            <a:pPr lvl="1" algn="r">
              <a:spcBef>
                <a:spcPts val="0"/>
              </a:spcBef>
            </a:pPr>
            <a:r>
              <a:rPr lang="fr-FR" sz="2600" dirty="0">
                <a:ea typeface="Segoe UI" panose="020B0502040204020203" pitchFamily="34" charset="0"/>
              </a:rPr>
              <a:t> </a:t>
            </a:r>
            <a:r>
              <a:rPr lang="fr-FR" sz="2600" dirty="0" smtClean="0">
                <a:ea typeface="Segoe UI" panose="020B0502040204020203" pitchFamily="34" charset="0"/>
              </a:rPr>
              <a:t>Définitions</a:t>
            </a:r>
            <a:endParaRPr lang="fr-FR" sz="26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14651" y="2417294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14651" y="5873678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9552" y="3739528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06107" y="3950507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2</a:t>
            </a:r>
            <a:endParaRPr lang="fr-FR" sz="2600" dirty="0">
              <a:latin typeface="Arial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39552" y="5501444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06107" y="5732456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3</a:t>
            </a:r>
            <a:endParaRPr lang="fr-FR" sz="2600" dirty="0">
              <a:latin typeface="Arial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39552" y="1988840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706107" y="2202253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22" name="Connecteur droit 21"/>
          <p:cNvCxnSpPr/>
          <p:nvPr/>
        </p:nvCxnSpPr>
        <p:spPr bwMode="auto">
          <a:xfrm rot="5400000">
            <a:off x="1017630" y="3069559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137780" y="3064785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a</a:t>
            </a:r>
            <a:endParaRPr lang="fr-FR" sz="2600" dirty="0">
              <a:latin typeface="Arial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137780" y="4781364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u="sng" dirty="0" smtClean="0">
                <a:latin typeface="Arial" charset="0"/>
              </a:rPr>
              <a:t>1</a:t>
            </a:r>
            <a:endParaRPr lang="fr-FR" sz="2600" u="sng" dirty="0">
              <a:latin typeface="Arial" charset="0"/>
            </a:endParaRPr>
          </a:p>
        </p:txBody>
      </p:sp>
      <p:cxnSp>
        <p:nvCxnSpPr>
          <p:cNvPr id="29" name="Connecteur droit 28"/>
          <p:cNvCxnSpPr/>
          <p:nvPr/>
        </p:nvCxnSpPr>
        <p:spPr bwMode="auto">
          <a:xfrm>
            <a:off x="996752" y="2903240"/>
            <a:ext cx="0" cy="8350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onnecteur droit 29"/>
          <p:cNvCxnSpPr/>
          <p:nvPr/>
        </p:nvCxnSpPr>
        <p:spPr bwMode="auto">
          <a:xfrm>
            <a:off x="996752" y="4652711"/>
            <a:ext cx="0" cy="8350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onnecteur droit 30"/>
          <p:cNvCxnSpPr/>
          <p:nvPr/>
        </p:nvCxnSpPr>
        <p:spPr bwMode="auto">
          <a:xfrm rot="5400000">
            <a:off x="979334" y="4850192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857860" y="3739528"/>
            <a:ext cx="1356883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2085154" y="3950507"/>
            <a:ext cx="11295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KM1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35" name="Connecteur droit 34"/>
          <p:cNvCxnSpPr/>
          <p:nvPr/>
        </p:nvCxnSpPr>
        <p:spPr bwMode="auto">
          <a:xfrm flipH="1">
            <a:off x="1453952" y="4196728"/>
            <a:ext cx="403908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Connecteur droit 58"/>
          <p:cNvCxnSpPr/>
          <p:nvPr/>
        </p:nvCxnSpPr>
        <p:spPr bwMode="auto">
          <a:xfrm rot="5400000">
            <a:off x="1017630" y="3069559"/>
            <a:ext cx="0" cy="459668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137780" y="3064785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solidFill>
                  <a:srgbClr val="FF0000"/>
                </a:solidFill>
                <a:latin typeface="Arial" charset="0"/>
              </a:rPr>
              <a:t>a</a:t>
            </a:r>
            <a:endParaRPr lang="fr-FR" sz="2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3347864" y="3173808"/>
            <a:ext cx="546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 smtClean="0">
                <a:solidFill>
                  <a:schemeClr val="tx1"/>
                </a:solidFill>
              </a:rPr>
              <a:t> </a:t>
            </a:r>
            <a:r>
              <a:rPr lang="fr-FR" sz="2400" b="0" dirty="0">
                <a:solidFill>
                  <a:schemeClr val="tx1"/>
                </a:solidFill>
              </a:rPr>
              <a:t>L’étape 2 </a:t>
            </a:r>
            <a:r>
              <a:rPr lang="fr-FR" sz="2400" dirty="0">
                <a:solidFill>
                  <a:schemeClr val="tx1"/>
                </a:solidFill>
              </a:rPr>
              <a:t>est </a:t>
            </a:r>
            <a:r>
              <a:rPr lang="fr-FR" sz="2400" dirty="0" smtClean="0">
                <a:solidFill>
                  <a:schemeClr val="tx1"/>
                </a:solidFill>
              </a:rPr>
              <a:t>instable.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3347864" y="4005064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Une action continue associée à une étape instable n’est pas assignée à la valeur 1 : </a:t>
            </a:r>
            <a:r>
              <a:rPr lang="fr-FR" sz="2400" dirty="0">
                <a:solidFill>
                  <a:schemeClr val="tx1"/>
                </a:solidFill>
              </a:rPr>
              <a:t>KM1 ne sera pas vraie.</a:t>
            </a:r>
          </a:p>
          <a:p>
            <a:pPr algn="just"/>
            <a:endParaRPr lang="fr-FR" dirty="0"/>
          </a:p>
        </p:txBody>
      </p:sp>
      <p:sp>
        <p:nvSpPr>
          <p:cNvPr id="2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251520" y="940296"/>
            <a:ext cx="7885931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457200" indent="-457200" algn="l">
              <a:buFont typeface="Wingdings" pitchFamily="2" charset="2"/>
              <a:buChar char="q"/>
            </a:pPr>
            <a:r>
              <a:rPr lang="fr-FR" sz="3000" dirty="0" smtClean="0">
                <a:solidFill>
                  <a:schemeClr val="tx2"/>
                </a:solidFill>
              </a:rPr>
              <a:t>Evolution fugace</a:t>
            </a:r>
          </a:p>
          <a:p>
            <a:endParaRPr lang="fr-FR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8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7" grpId="0"/>
      <p:bldP spid="60" grpId="0"/>
      <p:bldP spid="60" grpId="1"/>
      <p:bldP spid="6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42643" y="2345286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42643" y="5801670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7544" y="3666303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4099" y="3879716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2</a:t>
            </a:r>
            <a:endParaRPr lang="fr-FR" sz="2600" dirty="0">
              <a:latin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67544" y="5429436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34099" y="5660448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3</a:t>
            </a:r>
            <a:endParaRPr lang="fr-FR" sz="2600" dirty="0"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7544" y="1916832"/>
            <a:ext cx="9144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34099" y="2130245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1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12" name="Connecteur droit 11"/>
          <p:cNvCxnSpPr/>
          <p:nvPr/>
        </p:nvCxnSpPr>
        <p:spPr bwMode="auto">
          <a:xfrm rot="5400000">
            <a:off x="945622" y="2997551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065772" y="2992777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a</a:t>
            </a:r>
            <a:endParaRPr lang="fr-FR" sz="2600" dirty="0">
              <a:latin typeface="Arial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65772" y="4709356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u="sng" dirty="0" smtClean="0">
                <a:latin typeface="Arial" charset="0"/>
              </a:rPr>
              <a:t>1</a:t>
            </a:r>
            <a:endParaRPr lang="fr-FR" sz="2600" u="sng" dirty="0">
              <a:latin typeface="Arial" charset="0"/>
            </a:endParaRPr>
          </a:p>
        </p:txBody>
      </p:sp>
      <p:cxnSp>
        <p:nvCxnSpPr>
          <p:cNvPr id="15" name="Connecteur droit 14"/>
          <p:cNvCxnSpPr/>
          <p:nvPr/>
        </p:nvCxnSpPr>
        <p:spPr bwMode="auto">
          <a:xfrm>
            <a:off x="924744" y="2831232"/>
            <a:ext cx="0" cy="8350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15"/>
          <p:cNvCxnSpPr/>
          <p:nvPr/>
        </p:nvCxnSpPr>
        <p:spPr bwMode="auto">
          <a:xfrm>
            <a:off x="924744" y="4580703"/>
            <a:ext cx="0" cy="8350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cteur droit 16"/>
          <p:cNvCxnSpPr/>
          <p:nvPr/>
        </p:nvCxnSpPr>
        <p:spPr bwMode="auto">
          <a:xfrm rot="5400000">
            <a:off x="907326" y="4778184"/>
            <a:ext cx="0" cy="45966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19"/>
          <p:cNvCxnSpPr>
            <a:endCxn id="6" idx="3"/>
          </p:cNvCxnSpPr>
          <p:nvPr/>
        </p:nvCxnSpPr>
        <p:spPr bwMode="auto">
          <a:xfrm flipH="1" flipV="1">
            <a:off x="1381944" y="4123503"/>
            <a:ext cx="403908" cy="243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20"/>
          <p:cNvCxnSpPr/>
          <p:nvPr/>
        </p:nvCxnSpPr>
        <p:spPr bwMode="auto">
          <a:xfrm rot="5400000">
            <a:off x="945622" y="2997551"/>
            <a:ext cx="0" cy="459668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65772" y="2992777"/>
            <a:ext cx="5812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600" dirty="0" smtClean="0">
                <a:solidFill>
                  <a:srgbClr val="FF0000"/>
                </a:solidFill>
                <a:latin typeface="Arial" charset="0"/>
              </a:rPr>
              <a:t>a</a:t>
            </a:r>
            <a:endParaRPr lang="fr-FR" sz="2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251520" y="940296"/>
            <a:ext cx="7885931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457200" indent="-457200" algn="l">
              <a:buFont typeface="Wingdings" pitchFamily="2" charset="2"/>
              <a:buChar char="q"/>
            </a:pPr>
            <a:r>
              <a:rPr lang="fr-FR" sz="3000" dirty="0" smtClean="0">
                <a:solidFill>
                  <a:schemeClr val="tx2"/>
                </a:solidFill>
              </a:rPr>
              <a:t>Evolution fugace</a:t>
            </a:r>
          </a:p>
          <a:p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785852" y="3671171"/>
            <a:ext cx="1356883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785852" y="3884584"/>
            <a:ext cx="13568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600" dirty="0" smtClean="0">
                <a:latin typeface="Arial" charset="0"/>
              </a:rPr>
              <a:t>CO:=1</a:t>
            </a:r>
            <a:endParaRPr lang="fr-FR" sz="2600" dirty="0">
              <a:latin typeface="Arial" charset="0"/>
            </a:endParaRPr>
          </a:p>
        </p:txBody>
      </p:sp>
      <p:cxnSp>
        <p:nvCxnSpPr>
          <p:cNvPr id="29" name="Connecteur droit avec flèche 28"/>
          <p:cNvCxnSpPr/>
          <p:nvPr/>
        </p:nvCxnSpPr>
        <p:spPr bwMode="auto">
          <a:xfrm flipV="1">
            <a:off x="1785852" y="3251201"/>
            <a:ext cx="0" cy="41997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ZoneTexte 30"/>
          <p:cNvSpPr txBox="1"/>
          <p:nvPr/>
        </p:nvSpPr>
        <p:spPr>
          <a:xfrm>
            <a:off x="3347864" y="3173808"/>
            <a:ext cx="546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 smtClean="0">
                <a:solidFill>
                  <a:schemeClr val="tx1"/>
                </a:solidFill>
              </a:rPr>
              <a:t> </a:t>
            </a:r>
            <a:r>
              <a:rPr lang="fr-FR" sz="2400" b="0" dirty="0">
                <a:solidFill>
                  <a:schemeClr val="tx1"/>
                </a:solidFill>
              </a:rPr>
              <a:t>L’étape 2 </a:t>
            </a:r>
            <a:r>
              <a:rPr lang="fr-FR" sz="2400" dirty="0">
                <a:solidFill>
                  <a:schemeClr val="tx1"/>
                </a:solidFill>
              </a:rPr>
              <a:t>est </a:t>
            </a:r>
            <a:r>
              <a:rPr lang="fr-FR" sz="2400" dirty="0" smtClean="0">
                <a:solidFill>
                  <a:schemeClr val="tx1"/>
                </a:solidFill>
              </a:rPr>
              <a:t>instable.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347864" y="4005064"/>
            <a:ext cx="56886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Une action mémorisée associée à une étape instable permet d’assigner la valeur à la variable : </a:t>
            </a:r>
            <a:r>
              <a:rPr lang="fr-FR" sz="2400" dirty="0">
                <a:solidFill>
                  <a:schemeClr val="tx1"/>
                </a:solidFill>
              </a:rPr>
              <a:t>la valeur du compteur C est égale à 1</a:t>
            </a:r>
            <a:r>
              <a:rPr lang="fr-FR" sz="2400" b="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fr-FR" dirty="0"/>
          </a:p>
        </p:txBody>
      </p:sp>
      <p:sp>
        <p:nvSpPr>
          <p:cNvPr id="3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29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22" grpId="0"/>
      <p:bldP spid="22" grpId="1"/>
      <p:bldP spid="31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868288"/>
            <a:ext cx="8389987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>
                <a:solidFill>
                  <a:schemeClr val="tx2"/>
                </a:solidFill>
              </a:rPr>
              <a:t>3</a:t>
            </a:r>
            <a:r>
              <a:rPr lang="fr-FR" sz="3000" dirty="0" smtClean="0">
                <a:solidFill>
                  <a:schemeClr val="tx2"/>
                </a:solidFill>
              </a:rPr>
              <a:t>. Réceptivité sur front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2239848"/>
            <a:ext cx="83529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>
                <a:solidFill>
                  <a:schemeClr val="tx1"/>
                </a:solidFill>
              </a:rPr>
              <a:t>Un </a:t>
            </a:r>
            <a:r>
              <a:rPr lang="fr-FR" sz="2400" dirty="0">
                <a:solidFill>
                  <a:schemeClr val="tx1"/>
                </a:solidFill>
              </a:rPr>
              <a:t>événement d’entrée </a:t>
            </a:r>
            <a:r>
              <a:rPr lang="fr-FR" sz="2400" b="0" dirty="0">
                <a:solidFill>
                  <a:schemeClr val="tx1"/>
                </a:solidFill>
              </a:rPr>
              <a:t>est un </a:t>
            </a:r>
            <a:r>
              <a:rPr lang="fr-FR" sz="2400" dirty="0">
                <a:solidFill>
                  <a:schemeClr val="tx1"/>
                </a:solidFill>
              </a:rPr>
              <a:t>changement d’état </a:t>
            </a:r>
            <a:r>
              <a:rPr lang="fr-FR" sz="2400" b="0" dirty="0">
                <a:solidFill>
                  <a:schemeClr val="tx1"/>
                </a:solidFill>
              </a:rPr>
              <a:t>d’une variable d’entrée associé à la date à laquelle il se produit.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1905000" y="3294816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905000" y="4361616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47800" y="306621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400800" y="4361616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905000" y="4358441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514600" y="3675816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514600" y="3675816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3429000" y="3678991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429000" y="4361616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4327525" y="3678991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4327525" y="3678991"/>
            <a:ext cx="13112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638800" y="3678991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5638800" y="4361616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600200" y="345039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600200" y="412984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362200" y="436161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238500" y="4358441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4137025" y="436161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448300" y="436161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95536" y="5190291"/>
            <a:ext cx="86223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>
                <a:solidFill>
                  <a:schemeClr val="tx1"/>
                </a:solidFill>
              </a:rPr>
              <a:t>Des événements se produisent aux temps t</a:t>
            </a:r>
            <a:r>
              <a:rPr lang="fr-FR" sz="2400" b="0" baseline="-25000" dirty="0">
                <a:solidFill>
                  <a:schemeClr val="tx1"/>
                </a:solidFill>
              </a:rPr>
              <a:t>1</a:t>
            </a:r>
            <a:r>
              <a:rPr lang="fr-FR" sz="2400" b="0" dirty="0">
                <a:solidFill>
                  <a:schemeClr val="tx1"/>
                </a:solidFill>
              </a:rPr>
              <a:t>, t</a:t>
            </a:r>
            <a:r>
              <a:rPr lang="fr-FR" sz="2400" b="0" baseline="-25000" dirty="0">
                <a:solidFill>
                  <a:schemeClr val="tx1"/>
                </a:solidFill>
              </a:rPr>
              <a:t>2</a:t>
            </a:r>
            <a:r>
              <a:rPr lang="fr-FR" sz="2400" b="0" dirty="0">
                <a:solidFill>
                  <a:schemeClr val="tx1"/>
                </a:solidFill>
              </a:rPr>
              <a:t>, t</a:t>
            </a:r>
            <a:r>
              <a:rPr lang="fr-FR" sz="2400" b="0" baseline="-25000" dirty="0">
                <a:solidFill>
                  <a:schemeClr val="tx1"/>
                </a:solidFill>
              </a:rPr>
              <a:t>3</a:t>
            </a:r>
            <a:r>
              <a:rPr lang="fr-FR" sz="2400" b="0" dirty="0">
                <a:solidFill>
                  <a:schemeClr val="tx1"/>
                </a:solidFill>
              </a:rPr>
              <a:t> et t</a:t>
            </a:r>
            <a:r>
              <a:rPr lang="fr-FR" sz="2400" b="0" baseline="-25000" dirty="0">
                <a:solidFill>
                  <a:schemeClr val="tx1"/>
                </a:solidFill>
              </a:rPr>
              <a:t>4 </a:t>
            </a:r>
            <a:r>
              <a:rPr lang="fr-FR" sz="2400" b="0" dirty="0">
                <a:solidFill>
                  <a:schemeClr val="tx1"/>
                </a:solidFill>
              </a:rPr>
              <a:t>lorsque la variable 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 change d’état</a:t>
            </a:r>
            <a:r>
              <a:rPr lang="fr-FR" sz="2400" b="0" dirty="0" smtClean="0">
                <a:solidFill>
                  <a:schemeClr val="tx1"/>
                </a:solidFill>
              </a:rPr>
              <a:t>.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95536" y="1735792"/>
            <a:ext cx="83529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</a:pPr>
            <a:r>
              <a:rPr lang="fr-FR" sz="2400" i="1" dirty="0">
                <a:solidFill>
                  <a:schemeClr val="tx1"/>
                </a:solidFill>
              </a:rPr>
              <a:t>E</a:t>
            </a:r>
            <a:r>
              <a:rPr lang="fr-FR" sz="2400" i="1" dirty="0" smtClean="0">
                <a:solidFill>
                  <a:schemeClr val="tx1"/>
                </a:solidFill>
              </a:rPr>
              <a:t>vénement d’entrée</a:t>
            </a:r>
            <a:endParaRPr lang="fr-FR" sz="2400" i="1" dirty="0">
              <a:solidFill>
                <a:schemeClr val="tx1"/>
              </a:solidFill>
            </a:endParaRPr>
          </a:p>
        </p:txBody>
      </p:sp>
      <p:sp>
        <p:nvSpPr>
          <p:cNvPr id="2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8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87624" y="868288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3000" dirty="0">
                <a:solidFill>
                  <a:schemeClr val="tx2"/>
                </a:solidFill>
              </a:rPr>
              <a:t>3</a:t>
            </a:r>
            <a:r>
              <a:rPr lang="fr-FR" sz="3000" dirty="0" smtClean="0">
                <a:solidFill>
                  <a:schemeClr val="tx2"/>
                </a:solidFill>
              </a:rPr>
              <a:t>. Réceptivité sur front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783" y="1383159"/>
            <a:ext cx="5423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fr-FR" sz="2400" b="0" dirty="0">
                <a:solidFill>
                  <a:schemeClr val="tx1"/>
                </a:solidFill>
              </a:rPr>
              <a:t>On distingue deux types d’événement:</a:t>
            </a:r>
            <a:endParaRPr lang="fr-FR" sz="2400" b="0" baseline="-25000" dirty="0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9552" y="1848792"/>
            <a:ext cx="8162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</a:pPr>
            <a:r>
              <a:rPr lang="fr-FR" sz="2400" b="0" dirty="0">
                <a:solidFill>
                  <a:schemeClr val="tx1"/>
                </a:solidFill>
              </a:rPr>
              <a:t>l</a:t>
            </a:r>
            <a:r>
              <a:rPr lang="fr-FR" sz="2400" b="0" dirty="0" smtClean="0">
                <a:solidFill>
                  <a:schemeClr val="tx1"/>
                </a:solidFill>
              </a:rPr>
              <a:t>e </a:t>
            </a:r>
            <a:r>
              <a:rPr lang="fr-FR" sz="2400" dirty="0">
                <a:solidFill>
                  <a:schemeClr val="tx1"/>
                </a:solidFill>
              </a:rPr>
              <a:t>front montant </a:t>
            </a:r>
            <a:r>
              <a:rPr lang="fr-FR" sz="2400" b="0" dirty="0">
                <a:solidFill>
                  <a:schemeClr val="tx1"/>
                </a:solidFill>
              </a:rPr>
              <a:t>de a, </a:t>
            </a:r>
            <a:r>
              <a:rPr lang="fr-FR" sz="2400" b="0" dirty="0" smtClean="0">
                <a:solidFill>
                  <a:schemeClr val="tx1"/>
                </a:solidFill>
              </a:rPr>
              <a:t>noté </a:t>
            </a:r>
            <a:r>
              <a:rPr lang="fr-FR" sz="2400" dirty="0" smtClean="0">
                <a:solidFill>
                  <a:schemeClr val="tx1"/>
                </a:solidFill>
                <a:sym typeface="Symbol"/>
              </a:rPr>
              <a:t></a:t>
            </a:r>
            <a:r>
              <a:rPr lang="fr-FR" sz="2400" dirty="0" smtClean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, qui ne prend la valeur 1 qu’au passage de la valeur 0 à 1 de la variable 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1905000" y="2971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1905000" y="4038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447800" y="2743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400800" y="4038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905000" y="4035425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2514600" y="3352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2514600" y="3352800"/>
            <a:ext cx="1828800" cy="685800"/>
            <a:chOff x="1584" y="2112"/>
            <a:chExt cx="1152" cy="432"/>
          </a:xfrm>
        </p:grpSpPr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584" y="2112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160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160" y="2544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327525" y="3355975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4327525" y="3355975"/>
            <a:ext cx="1920875" cy="682625"/>
            <a:chOff x="2726" y="2114"/>
            <a:chExt cx="1210" cy="430"/>
          </a:xfrm>
        </p:grpSpPr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2726" y="2114"/>
              <a:ext cx="8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3552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3552" y="254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600200" y="31273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600200" y="380682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362200" y="4038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238500" y="4035425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137025" y="4038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448300" y="4038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V="1">
            <a:off x="1905000" y="463391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1905000" y="5700713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1447800" y="44053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6400800" y="5700713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2514600" y="5014913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4327525" y="5018088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1600200" y="4789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1600200" y="54689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2362200" y="570071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3238500" y="569753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4137025" y="570071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5448300" y="570071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 flipV="1">
            <a:off x="1466850" y="4481513"/>
            <a:ext cx="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98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 animBg="1"/>
      <p:bldP spid="33" grpId="0" animBg="1"/>
      <p:bldP spid="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520" y="1484784"/>
            <a:ext cx="85876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</a:pPr>
            <a:r>
              <a:rPr lang="fr-FR" sz="2400" b="0" dirty="0">
                <a:solidFill>
                  <a:schemeClr val="tx1"/>
                </a:solidFill>
              </a:rPr>
              <a:t>l</a:t>
            </a:r>
            <a:r>
              <a:rPr lang="fr-FR" sz="2400" b="0" dirty="0" smtClean="0">
                <a:solidFill>
                  <a:schemeClr val="tx1"/>
                </a:solidFill>
              </a:rPr>
              <a:t>e </a:t>
            </a:r>
            <a:r>
              <a:rPr lang="fr-FR" sz="2400" dirty="0">
                <a:solidFill>
                  <a:schemeClr val="tx1"/>
                </a:solidFill>
              </a:rPr>
              <a:t>front descendant </a:t>
            </a:r>
            <a:r>
              <a:rPr lang="fr-FR" sz="2400" b="0" dirty="0">
                <a:solidFill>
                  <a:schemeClr val="tx1"/>
                </a:solidFill>
              </a:rPr>
              <a:t>de a, noté </a:t>
            </a:r>
            <a:r>
              <a:rPr lang="fr-FR" sz="2400" dirty="0" smtClean="0">
                <a:solidFill>
                  <a:schemeClr val="tx1"/>
                </a:solidFill>
                <a:sym typeface="Symbol"/>
              </a:rPr>
              <a:t></a:t>
            </a:r>
            <a:r>
              <a:rPr lang="fr-FR" sz="2400" dirty="0" smtClean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, qui ne prend la valeur 1 qu’au passage de la valeur 1 à 0 de la variable 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1905000" y="2492896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905000" y="3559696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447800" y="2743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400800" y="3559696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t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905000" y="2873896"/>
            <a:ext cx="1524000" cy="685800"/>
            <a:chOff x="1200" y="2112"/>
            <a:chExt cx="960" cy="432"/>
          </a:xfrm>
        </p:grpSpPr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200" y="2542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584" y="2112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584" y="2112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429000" y="2877071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3429000" y="2877071"/>
            <a:ext cx="2209800" cy="682625"/>
            <a:chOff x="2160" y="2114"/>
            <a:chExt cx="1392" cy="430"/>
          </a:xfrm>
        </p:grpSpPr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2160" y="2544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726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726" y="2114"/>
              <a:ext cx="8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638800" y="2877071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638800" y="3559696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600200" y="264847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600200" y="332792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362200" y="355969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238500" y="3556521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137025" y="355969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448300" y="3559696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1905000" y="4155009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1905000" y="5221809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447800" y="39264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400800" y="5221809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429000" y="4532834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5638800" y="4539184"/>
            <a:ext cx="0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600200" y="431058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1600200" y="499003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362200" y="5221809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3238500" y="5218634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4137025" y="5221809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5448300" y="5221809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tx1"/>
                </a:solidFill>
              </a:rPr>
              <a:t>t</a:t>
            </a:r>
            <a:r>
              <a:rPr lang="fr-FR" sz="1800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1447800" y="4016896"/>
            <a:ext cx="0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179512" y="868288"/>
            <a:ext cx="8389987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>
                <a:solidFill>
                  <a:schemeClr val="tx2"/>
                </a:solidFill>
              </a:rPr>
              <a:t>3</a:t>
            </a:r>
            <a:r>
              <a:rPr lang="fr-FR" sz="3000" dirty="0" smtClean="0">
                <a:solidFill>
                  <a:schemeClr val="tx2"/>
                </a:solidFill>
              </a:rPr>
              <a:t>. Réceptivité sur front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4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57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30" grpId="0" animBg="1"/>
      <p:bldP spid="3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87624" y="868288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3000" dirty="0">
                <a:solidFill>
                  <a:schemeClr val="tx2"/>
                </a:solidFill>
              </a:rPr>
              <a:t>3</a:t>
            </a:r>
            <a:r>
              <a:rPr lang="fr-FR" sz="3000" dirty="0" smtClean="0">
                <a:solidFill>
                  <a:schemeClr val="tx2"/>
                </a:solidFill>
              </a:rPr>
              <a:t>. Réceptivité sur front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980728"/>
            <a:ext cx="1966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</a:pPr>
            <a:r>
              <a:rPr lang="fr-FR" sz="2400" i="1" dirty="0" smtClean="0">
                <a:solidFill>
                  <a:schemeClr val="tx1"/>
                </a:solidFill>
              </a:rPr>
              <a:t>Exemple</a:t>
            </a:r>
            <a:endParaRPr lang="fr-FR" sz="2400" i="1" dirty="0">
              <a:solidFill>
                <a:schemeClr val="tx1"/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323333" y="1532116"/>
            <a:ext cx="5562600" cy="1752600"/>
            <a:chOff x="912" y="1728"/>
            <a:chExt cx="3504" cy="1104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V="1">
              <a:off x="1200" y="187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00" y="2544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912" y="17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032" y="254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200" y="2542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1584" y="2112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584" y="2112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160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160" y="2544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726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726" y="2114"/>
              <a:ext cx="8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552" y="2114"/>
              <a:ext cx="0" cy="4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552" y="254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1008" y="1970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1008" y="2398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1488" y="2544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t</a:t>
              </a:r>
              <a:r>
                <a:rPr lang="fr-FR" sz="1800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040" y="2542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t</a:t>
              </a:r>
              <a:r>
                <a:rPr lang="fr-FR" sz="1800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606" y="2544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t</a:t>
              </a:r>
              <a:r>
                <a:rPr lang="fr-FR" sz="18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3432" y="2544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>
                  <a:solidFill>
                    <a:schemeClr val="tx1"/>
                  </a:solidFill>
                </a:rPr>
                <a:t>t</a:t>
              </a:r>
              <a:r>
                <a:rPr lang="fr-FR" sz="1800" baseline="-2500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255713" y="1611313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1484313" y="1611313"/>
            <a:ext cx="304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255713" y="3516313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1484313" y="3516313"/>
            <a:ext cx="331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 flipV="1">
            <a:off x="1712120" y="2525713"/>
            <a:ext cx="1587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1485106" y="2996952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1255713" y="5418138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1484313" y="5445224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1712120" y="4427538"/>
            <a:ext cx="1587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1835696" y="2708920"/>
            <a:ext cx="673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 smtClean="0">
                <a:solidFill>
                  <a:schemeClr val="tx1"/>
                </a:solidFill>
                <a:sym typeface="Symbol"/>
              </a:rPr>
              <a:t></a:t>
            </a:r>
            <a:r>
              <a:rPr lang="fr-FR" sz="2400" dirty="0" smtClean="0">
                <a:solidFill>
                  <a:schemeClr val="tx1"/>
                </a:solidFill>
              </a:rPr>
              <a:t>a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1533525" y="1933575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sz="4000" dirty="0">
                <a:cs typeface="Times New Roman" pitchFamily="18" charset="0"/>
              </a:rPr>
              <a:t>•</a:t>
            </a: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950913" y="269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950913" y="4583113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3323333" y="3284716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b="0" dirty="0">
                <a:solidFill>
                  <a:schemeClr val="tx1"/>
                </a:solidFill>
              </a:rPr>
              <a:t>Plaçons nous à l’instant t</a:t>
            </a:r>
            <a:r>
              <a:rPr lang="fr-FR" sz="2400" b="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1835696" y="4653136"/>
            <a:ext cx="673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 smtClean="0">
                <a:solidFill>
                  <a:schemeClr val="tx1"/>
                </a:solidFill>
                <a:sym typeface="Symbol"/>
              </a:rPr>
              <a:t></a:t>
            </a:r>
            <a:r>
              <a:rPr lang="fr-FR" sz="2400" dirty="0" smtClean="0">
                <a:solidFill>
                  <a:schemeClr val="tx1"/>
                </a:solidFill>
              </a:rPr>
              <a:t>a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2" name="Text Box 34"/>
          <p:cNvSpPr txBox="1">
            <a:spLocks noChangeArrowheads="1"/>
          </p:cNvSpPr>
          <p:nvPr/>
        </p:nvSpPr>
        <p:spPr bwMode="auto">
          <a:xfrm>
            <a:off x="1835696" y="4653136"/>
            <a:ext cx="673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 smtClean="0">
                <a:solidFill>
                  <a:srgbClr val="FF0000"/>
                </a:solidFill>
                <a:sym typeface="Symbol"/>
              </a:rPr>
              <a:t></a:t>
            </a:r>
            <a:r>
              <a:rPr lang="fr-FR" sz="2400" dirty="0" smtClean="0">
                <a:solidFill>
                  <a:srgbClr val="FF0000"/>
                </a:solidFill>
              </a:rPr>
              <a:t>a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1835696" y="2708920"/>
            <a:ext cx="673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400" dirty="0" smtClean="0">
                <a:solidFill>
                  <a:srgbClr val="FF0000"/>
                </a:solidFill>
                <a:sym typeface="Symbol"/>
              </a:rPr>
              <a:t></a:t>
            </a:r>
            <a:r>
              <a:rPr lang="fr-FR" sz="2400" dirty="0" smtClean="0">
                <a:solidFill>
                  <a:srgbClr val="FF0000"/>
                </a:solidFill>
              </a:rPr>
              <a:t>a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323333" y="3741916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>
                <a:solidFill>
                  <a:schemeClr val="tx1"/>
                </a:solidFill>
              </a:rPr>
              <a:t>Seule la transition (1) </a:t>
            </a:r>
            <a:r>
              <a:rPr lang="fr-FR" sz="2400" b="0" dirty="0" smtClean="0">
                <a:solidFill>
                  <a:schemeClr val="tx1"/>
                </a:solidFill>
              </a:rPr>
              <a:t>est franchie.</a:t>
            </a:r>
            <a:endParaRPr lang="fr-FR" b="0" dirty="0"/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1531938" y="3881438"/>
            <a:ext cx="361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sz="4000" dirty="0">
                <a:cs typeface="Times New Roman" pitchFamily="18" charset="0"/>
              </a:rPr>
              <a:t>•</a:t>
            </a:r>
          </a:p>
        </p:txBody>
      </p:sp>
      <p:sp>
        <p:nvSpPr>
          <p:cNvPr id="46" name="Line 29"/>
          <p:cNvSpPr>
            <a:spLocks noChangeShapeType="1"/>
          </p:cNvSpPr>
          <p:nvPr/>
        </p:nvSpPr>
        <p:spPr bwMode="auto">
          <a:xfrm>
            <a:off x="1484313" y="4922838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7" name="Line 29"/>
          <p:cNvSpPr>
            <a:spLocks noChangeShapeType="1"/>
          </p:cNvSpPr>
          <p:nvPr/>
        </p:nvSpPr>
        <p:spPr bwMode="auto">
          <a:xfrm>
            <a:off x="1484313" y="492283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3383657" y="4221088"/>
            <a:ext cx="57248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>
                <a:solidFill>
                  <a:schemeClr val="tx1"/>
                </a:solidFill>
              </a:rPr>
              <a:t>La transition (2) est validée, mais la réceptivité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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 n’est plus vraie, il faudra attendre t</a:t>
            </a:r>
            <a:r>
              <a:rPr lang="fr-FR" sz="2400" b="0" baseline="-25000" dirty="0">
                <a:solidFill>
                  <a:schemeClr val="tx1"/>
                </a:solidFill>
              </a:rPr>
              <a:t>3</a:t>
            </a:r>
            <a:r>
              <a:rPr lang="fr-FR" sz="2400" b="0" dirty="0">
                <a:solidFill>
                  <a:schemeClr val="tx1"/>
                </a:solidFill>
              </a:rPr>
              <a:t>  pour la franchir.</a:t>
            </a:r>
          </a:p>
          <a:p>
            <a:endParaRPr lang="fr-FR" dirty="0"/>
          </a:p>
        </p:txBody>
      </p:sp>
      <p:sp>
        <p:nvSpPr>
          <p:cNvPr id="50" name="Line 29"/>
          <p:cNvSpPr>
            <a:spLocks noChangeShapeType="1"/>
          </p:cNvSpPr>
          <p:nvPr/>
        </p:nvSpPr>
        <p:spPr bwMode="auto">
          <a:xfrm>
            <a:off x="1485106" y="299695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75488" y="6516688"/>
            <a:ext cx="376237" cy="333375"/>
          </a:xfrm>
          <a:prstGeom prst="actionButtonHome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92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/>
      <p:bldP spid="37" grpId="1"/>
      <p:bldP spid="40" grpId="0"/>
      <p:bldP spid="42" grpId="0"/>
      <p:bldP spid="42" grpId="1"/>
      <p:bldP spid="43" grpId="0"/>
      <p:bldP spid="44" grpId="0"/>
      <p:bldP spid="45" grpId="0"/>
      <p:bldP spid="46" grpId="0" animBg="1"/>
      <p:bldP spid="47" grpId="0" animBg="1"/>
      <p:bldP spid="49" grpId="0"/>
      <p:bldP spid="50" grpId="0" animBg="1"/>
      <p:bldP spid="50" grpId="1" animBg="1"/>
      <p:bldP spid="50" grpId="2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4" name="Rectangle 2"/>
          <p:cNvSpPr txBox="1">
            <a:spLocks noChangeArrowheads="1"/>
          </p:cNvSpPr>
          <p:nvPr/>
        </p:nvSpPr>
        <p:spPr bwMode="auto">
          <a:xfrm>
            <a:off x="1187624" y="868288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3000" dirty="0">
                <a:solidFill>
                  <a:schemeClr val="tx2"/>
                </a:solidFill>
              </a:rPr>
              <a:t>4</a:t>
            </a:r>
            <a:r>
              <a:rPr lang="fr-FR" sz="3000" dirty="0" smtClean="0">
                <a:solidFill>
                  <a:schemeClr val="tx2"/>
                </a:solidFill>
              </a:rPr>
              <a:t>. Réceptivité liée au temps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323528" y="1516360"/>
            <a:ext cx="7381875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400" b="0" dirty="0">
                <a:solidFill>
                  <a:schemeClr val="tx1"/>
                </a:solidFill>
              </a:rPr>
              <a:t>La notation est de la forme </a:t>
            </a:r>
            <a:r>
              <a:rPr lang="fr-FR" sz="2400" dirty="0">
                <a:solidFill>
                  <a:schemeClr val="tx1"/>
                </a:solidFill>
              </a:rPr>
              <a:t>« t</a:t>
            </a:r>
            <a:r>
              <a:rPr lang="fr-FR" sz="2400" baseline="-25000" dirty="0">
                <a:solidFill>
                  <a:schemeClr val="tx1"/>
                </a:solidFill>
              </a:rPr>
              <a:t>1</a:t>
            </a:r>
            <a:r>
              <a:rPr lang="fr-FR" sz="2400" dirty="0">
                <a:solidFill>
                  <a:schemeClr val="tx1"/>
                </a:solidFill>
              </a:rPr>
              <a:t>/variable/t</a:t>
            </a:r>
            <a:r>
              <a:rPr lang="fr-FR" sz="2400" baseline="-25000" dirty="0">
                <a:solidFill>
                  <a:schemeClr val="tx1"/>
                </a:solidFill>
              </a:rPr>
              <a:t>2</a:t>
            </a:r>
            <a:r>
              <a:rPr lang="fr-FR" sz="2400" dirty="0">
                <a:solidFill>
                  <a:schemeClr val="tx1"/>
                </a:solidFill>
              </a:rPr>
              <a:t> </a:t>
            </a:r>
            <a:r>
              <a:rPr lang="fr-FR" sz="2400" dirty="0" smtClean="0">
                <a:solidFill>
                  <a:schemeClr val="tx1"/>
                </a:solidFill>
              </a:rPr>
              <a:t>»</a:t>
            </a:r>
            <a:r>
              <a:rPr lang="fr-FR" sz="2400" b="0" dirty="0" smtClean="0">
                <a:solidFill>
                  <a:schemeClr val="tx1"/>
                </a:solidFill>
              </a:rPr>
              <a:t>.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544599" y="3945112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810816" y="4054649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2</a:t>
            </a:r>
            <a:endParaRPr lang="fr-FR" sz="3200" dirty="0">
              <a:latin typeface="Arial" charset="0"/>
            </a:endParaRPr>
          </a:p>
        </p:txBody>
      </p:sp>
      <p:sp>
        <p:nvSpPr>
          <p:cNvPr id="61" name="Text Box 26"/>
          <p:cNvSpPr txBox="1">
            <a:spLocks noChangeArrowheads="1"/>
          </p:cNvSpPr>
          <p:nvPr/>
        </p:nvSpPr>
        <p:spPr bwMode="auto">
          <a:xfrm>
            <a:off x="3207447" y="3754783"/>
            <a:ext cx="13630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3s/a/7s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63" name="Line 16"/>
          <p:cNvSpPr>
            <a:spLocks noChangeShapeType="1"/>
          </p:cNvSpPr>
          <p:nvPr/>
        </p:nvSpPr>
        <p:spPr bwMode="auto">
          <a:xfrm flipV="1">
            <a:off x="4575599" y="3856385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6" name="Line 14"/>
          <p:cNvSpPr>
            <a:spLocks noChangeShapeType="1"/>
          </p:cNvSpPr>
          <p:nvPr/>
        </p:nvSpPr>
        <p:spPr bwMode="auto">
          <a:xfrm flipV="1">
            <a:off x="4575599" y="2675906"/>
            <a:ext cx="0" cy="777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4086873" y="2610815"/>
            <a:ext cx="483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72" name="Text Box 12"/>
          <p:cNvSpPr txBox="1">
            <a:spLocks noChangeArrowheads="1"/>
          </p:cNvSpPr>
          <p:nvPr/>
        </p:nvSpPr>
        <p:spPr bwMode="auto">
          <a:xfrm>
            <a:off x="1043608" y="3357013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3s/a/7s</a:t>
            </a:r>
            <a:endParaRPr lang="fr-FR" baseline="-2500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1043608" y="3357013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dirty="0" smtClean="0">
                <a:latin typeface="Arial" charset="0"/>
                <a:cs typeface="Arial" charset="0"/>
              </a:rPr>
              <a:t>3s/a/7s</a:t>
            </a:r>
            <a:endParaRPr lang="fr-FR" baseline="-25000" dirty="0">
              <a:latin typeface="Arial" charset="0"/>
              <a:cs typeface="Arial" charset="0"/>
            </a:endParaRPr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8019120" y="306570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93" name="Text Box 24"/>
          <p:cNvSpPr txBox="1">
            <a:spLocks noChangeArrowheads="1"/>
          </p:cNvSpPr>
          <p:nvPr/>
        </p:nvSpPr>
        <p:spPr bwMode="auto">
          <a:xfrm>
            <a:off x="8011469" y="4120556"/>
            <a:ext cx="47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dirty="0">
                <a:latin typeface="Arial" charset="0"/>
                <a:cs typeface="Arial" charset="0"/>
              </a:rPr>
              <a:t>t</a:t>
            </a:r>
          </a:p>
        </p:txBody>
      </p:sp>
      <p:sp>
        <p:nvSpPr>
          <p:cNvPr id="95" name="Line 15"/>
          <p:cNvSpPr>
            <a:spLocks noChangeShapeType="1"/>
          </p:cNvSpPr>
          <p:nvPr/>
        </p:nvSpPr>
        <p:spPr bwMode="auto">
          <a:xfrm>
            <a:off x="4575599" y="4634260"/>
            <a:ext cx="3968541" cy="57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4" name="Rectangle 2"/>
          <p:cNvSpPr txBox="1">
            <a:spLocks noChangeArrowheads="1"/>
          </p:cNvSpPr>
          <p:nvPr/>
        </p:nvSpPr>
        <p:spPr bwMode="auto">
          <a:xfrm>
            <a:off x="403776" y="5079684"/>
            <a:ext cx="8343645" cy="115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/>
            <a:r>
              <a:rPr lang="fr-FR" sz="2400" b="0" i="1" u="sng" dirty="0" smtClean="0">
                <a:solidFill>
                  <a:schemeClr val="tx1"/>
                </a:solidFill>
              </a:rPr>
              <a:t>Remarque:</a:t>
            </a:r>
            <a:r>
              <a:rPr lang="fr-FR" sz="2400" b="0" i="1" dirty="0" smtClean="0">
                <a:solidFill>
                  <a:schemeClr val="tx1"/>
                </a:solidFill>
              </a:rPr>
              <a:t> </a:t>
            </a:r>
            <a:r>
              <a:rPr lang="fr-FR" sz="2400" b="0" dirty="0" smtClean="0">
                <a:solidFill>
                  <a:schemeClr val="tx1"/>
                </a:solidFill>
              </a:rPr>
              <a:t>La </a:t>
            </a:r>
            <a:r>
              <a:rPr lang="fr-FR" sz="2400" b="0" dirty="0">
                <a:solidFill>
                  <a:schemeClr val="tx1"/>
                </a:solidFill>
              </a:rPr>
              <a:t>variable temporisée, ici </a:t>
            </a:r>
            <a:r>
              <a:rPr lang="fr-FR" sz="2400" dirty="0">
                <a:solidFill>
                  <a:schemeClr val="tx1"/>
                </a:solidFill>
              </a:rPr>
              <a:t>a</a:t>
            </a:r>
            <a:r>
              <a:rPr lang="fr-FR" sz="2400" b="0" dirty="0">
                <a:solidFill>
                  <a:schemeClr val="tx1"/>
                </a:solidFill>
              </a:rPr>
              <a:t>, doit rester vraie pendant un temps égal au supérieur à </a:t>
            </a:r>
            <a:r>
              <a:rPr lang="fr-FR" sz="2400" dirty="0">
                <a:solidFill>
                  <a:schemeClr val="tx1"/>
                </a:solidFill>
              </a:rPr>
              <a:t>t</a:t>
            </a:r>
            <a:r>
              <a:rPr lang="fr-FR" sz="2400" baseline="-25000" dirty="0">
                <a:solidFill>
                  <a:schemeClr val="tx1"/>
                </a:solidFill>
              </a:rPr>
              <a:t>1</a:t>
            </a:r>
            <a:r>
              <a:rPr lang="fr-FR" sz="2400" b="0" dirty="0">
                <a:solidFill>
                  <a:schemeClr val="tx1"/>
                </a:solidFill>
              </a:rPr>
              <a:t>, soit ici 3s, pour que la réceptivité puisse être vraie.</a:t>
            </a:r>
          </a:p>
        </p:txBody>
      </p:sp>
      <p:sp>
        <p:nvSpPr>
          <p:cNvPr id="125" name="Rectangle 6"/>
          <p:cNvSpPr>
            <a:spLocks noChangeArrowheads="1"/>
          </p:cNvSpPr>
          <p:nvPr/>
        </p:nvSpPr>
        <p:spPr bwMode="auto">
          <a:xfrm>
            <a:off x="544599" y="2348880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801117" y="2458417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 smtClean="0">
                <a:latin typeface="Arial" charset="0"/>
              </a:rPr>
              <a:t>1</a:t>
            </a:r>
            <a:endParaRPr lang="fr-FR" sz="3200" dirty="0">
              <a:latin typeface="Arial" charset="0"/>
            </a:endParaRPr>
          </a:p>
        </p:txBody>
      </p:sp>
      <p:cxnSp>
        <p:nvCxnSpPr>
          <p:cNvPr id="9" name="Connecteur droit 8"/>
          <p:cNvCxnSpPr/>
          <p:nvPr/>
        </p:nvCxnSpPr>
        <p:spPr bwMode="auto">
          <a:xfrm>
            <a:off x="1001799" y="3263280"/>
            <a:ext cx="0" cy="68183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Connecteur droit 132"/>
          <p:cNvCxnSpPr/>
          <p:nvPr/>
        </p:nvCxnSpPr>
        <p:spPr bwMode="auto">
          <a:xfrm flipH="1">
            <a:off x="809779" y="3604196"/>
            <a:ext cx="38404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oupe 149"/>
          <p:cNvGrpSpPr/>
          <p:nvPr/>
        </p:nvGrpSpPr>
        <p:grpSpPr>
          <a:xfrm>
            <a:off x="4551836" y="3432520"/>
            <a:ext cx="288975" cy="1196036"/>
            <a:chOff x="4836269" y="4171476"/>
            <a:chExt cx="288975" cy="1196036"/>
          </a:xfrm>
        </p:grpSpPr>
        <p:sp>
          <p:nvSpPr>
            <p:cNvPr id="151" name="Line 39"/>
            <p:cNvSpPr>
              <a:spLocks noChangeShapeType="1"/>
            </p:cNvSpPr>
            <p:nvPr/>
          </p:nvSpPr>
          <p:spPr bwMode="auto">
            <a:xfrm>
              <a:off x="4836269" y="4171476"/>
              <a:ext cx="2791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2" name="Line 39"/>
            <p:cNvSpPr>
              <a:spLocks noChangeShapeType="1"/>
            </p:cNvSpPr>
            <p:nvPr/>
          </p:nvSpPr>
          <p:spPr bwMode="auto">
            <a:xfrm>
              <a:off x="4846117" y="5367512"/>
              <a:ext cx="2791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64" name="Groupe 163"/>
          <p:cNvGrpSpPr/>
          <p:nvPr/>
        </p:nvGrpSpPr>
        <p:grpSpPr>
          <a:xfrm>
            <a:off x="4821115" y="2865240"/>
            <a:ext cx="618779" cy="1769020"/>
            <a:chOff x="5105548" y="3604196"/>
            <a:chExt cx="618779" cy="1769020"/>
          </a:xfrm>
        </p:grpSpPr>
        <p:sp>
          <p:nvSpPr>
            <p:cNvPr id="165" name="Line 20"/>
            <p:cNvSpPr>
              <a:spLocks noChangeShapeType="1"/>
            </p:cNvSpPr>
            <p:nvPr/>
          </p:nvSpPr>
          <p:spPr bwMode="auto">
            <a:xfrm>
              <a:off x="5115396" y="4713748"/>
              <a:ext cx="5803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6" name="Line 44"/>
            <p:cNvSpPr>
              <a:spLocks noChangeShapeType="1"/>
            </p:cNvSpPr>
            <p:nvPr/>
          </p:nvSpPr>
          <p:spPr bwMode="auto">
            <a:xfrm flipV="1">
              <a:off x="5105548" y="3608783"/>
              <a:ext cx="0" cy="5766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7" name="Line 19"/>
            <p:cNvSpPr>
              <a:spLocks noChangeShapeType="1"/>
            </p:cNvSpPr>
            <p:nvPr/>
          </p:nvSpPr>
          <p:spPr bwMode="auto">
            <a:xfrm>
              <a:off x="5110606" y="4157189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8" name="Line 21"/>
            <p:cNvSpPr>
              <a:spLocks noChangeShapeType="1"/>
            </p:cNvSpPr>
            <p:nvPr/>
          </p:nvSpPr>
          <p:spPr bwMode="auto">
            <a:xfrm>
              <a:off x="5695914" y="4640583"/>
              <a:ext cx="2381" cy="195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69" name="Groupe 168"/>
            <p:cNvGrpSpPr/>
            <p:nvPr/>
          </p:nvGrpSpPr>
          <p:grpSpPr>
            <a:xfrm>
              <a:off x="5105548" y="3604196"/>
              <a:ext cx="590528" cy="1769020"/>
              <a:chOff x="5105548" y="3604196"/>
              <a:chExt cx="590528" cy="1769020"/>
            </a:xfrm>
          </p:grpSpPr>
          <p:sp>
            <p:nvSpPr>
              <p:cNvPr id="171" name="Line 36"/>
              <p:cNvSpPr>
                <a:spLocks noChangeShapeType="1"/>
              </p:cNvSpPr>
              <p:nvPr/>
            </p:nvSpPr>
            <p:spPr bwMode="auto">
              <a:xfrm flipV="1">
                <a:off x="5695753" y="4804892"/>
                <a:ext cx="323" cy="5683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2" name="Line 46"/>
              <p:cNvSpPr>
                <a:spLocks noChangeShapeType="1"/>
              </p:cNvSpPr>
              <p:nvPr/>
            </p:nvSpPr>
            <p:spPr bwMode="auto">
              <a:xfrm>
                <a:off x="5122862" y="5367512"/>
                <a:ext cx="573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3" name="Line 46"/>
              <p:cNvSpPr>
                <a:spLocks noChangeShapeType="1"/>
              </p:cNvSpPr>
              <p:nvPr/>
            </p:nvSpPr>
            <p:spPr bwMode="auto">
              <a:xfrm>
                <a:off x="5105548" y="3604196"/>
                <a:ext cx="57321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70" name="Text Box 22"/>
            <p:cNvSpPr txBox="1">
              <a:spLocks noChangeArrowheads="1"/>
            </p:cNvSpPr>
            <p:nvPr/>
          </p:nvSpPr>
          <p:spPr bwMode="auto">
            <a:xfrm>
              <a:off x="5148064" y="4365104"/>
              <a:ext cx="576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dirty="0">
                  <a:latin typeface="Arial" charset="0"/>
                  <a:cs typeface="Arial" charset="0"/>
                </a:rPr>
                <a:t>3</a:t>
              </a:r>
              <a:r>
                <a:rPr lang="fr-FR" sz="2000" dirty="0" smtClean="0">
                  <a:latin typeface="Arial" charset="0"/>
                  <a:cs typeface="Arial" charset="0"/>
                </a:rPr>
                <a:t>s</a:t>
              </a:r>
              <a:endParaRPr lang="fr-FR" sz="20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182" name="Groupe 181"/>
          <p:cNvGrpSpPr/>
          <p:nvPr/>
        </p:nvGrpSpPr>
        <p:grpSpPr>
          <a:xfrm>
            <a:off x="5394329" y="2865240"/>
            <a:ext cx="1250027" cy="1201214"/>
            <a:chOff x="5678762" y="3604196"/>
            <a:chExt cx="1250027" cy="1201214"/>
          </a:xfrm>
        </p:grpSpPr>
        <p:sp>
          <p:nvSpPr>
            <p:cNvPr id="183" name="Line 30"/>
            <p:cNvSpPr>
              <a:spLocks noChangeShapeType="1"/>
            </p:cNvSpPr>
            <p:nvPr/>
          </p:nvSpPr>
          <p:spPr bwMode="auto">
            <a:xfrm>
              <a:off x="6903563" y="3611355"/>
              <a:ext cx="4293" cy="581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184" name="Connecteur droit 183"/>
            <p:cNvCxnSpPr/>
            <p:nvPr/>
          </p:nvCxnSpPr>
          <p:spPr bwMode="auto">
            <a:xfrm flipV="1">
              <a:off x="5678762" y="3604196"/>
              <a:ext cx="1233036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Connecteur droit 184"/>
            <p:cNvCxnSpPr/>
            <p:nvPr/>
          </p:nvCxnSpPr>
          <p:spPr bwMode="auto">
            <a:xfrm flipV="1">
              <a:off x="5695753" y="4805409"/>
              <a:ext cx="1233036" cy="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6" name="Groupe 185"/>
          <p:cNvGrpSpPr/>
          <p:nvPr/>
        </p:nvGrpSpPr>
        <p:grpSpPr>
          <a:xfrm>
            <a:off x="6608504" y="3443539"/>
            <a:ext cx="859866" cy="1189328"/>
            <a:chOff x="6892937" y="4182495"/>
            <a:chExt cx="859866" cy="1189328"/>
          </a:xfrm>
        </p:grpSpPr>
        <p:sp>
          <p:nvSpPr>
            <p:cNvPr id="187" name="Line 36"/>
            <p:cNvSpPr>
              <a:spLocks noChangeShapeType="1"/>
            </p:cNvSpPr>
            <p:nvPr/>
          </p:nvSpPr>
          <p:spPr bwMode="auto">
            <a:xfrm flipV="1">
              <a:off x="7751663" y="4803499"/>
              <a:ext cx="323" cy="568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8" name="Line 19"/>
            <p:cNvSpPr>
              <a:spLocks noChangeShapeType="1"/>
            </p:cNvSpPr>
            <p:nvPr/>
          </p:nvSpPr>
          <p:spPr bwMode="auto">
            <a:xfrm>
              <a:off x="6907857" y="4187033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189" name="Connecteur droit 188"/>
            <p:cNvCxnSpPr/>
            <p:nvPr/>
          </p:nvCxnSpPr>
          <p:spPr bwMode="auto">
            <a:xfrm>
              <a:off x="6892937" y="4804892"/>
              <a:ext cx="84741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0" name="Text Box 22"/>
            <p:cNvSpPr txBox="1">
              <a:spLocks noChangeArrowheads="1"/>
            </p:cNvSpPr>
            <p:nvPr/>
          </p:nvSpPr>
          <p:spPr bwMode="auto">
            <a:xfrm>
              <a:off x="7092081" y="4331814"/>
              <a:ext cx="576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000" dirty="0">
                  <a:latin typeface="Arial" charset="0"/>
                  <a:cs typeface="Arial" charset="0"/>
                </a:rPr>
                <a:t>7</a:t>
              </a:r>
              <a:r>
                <a:rPr lang="fr-FR" sz="2000" dirty="0" smtClean="0">
                  <a:latin typeface="Arial" charset="0"/>
                  <a:cs typeface="Arial" charset="0"/>
                </a:rPr>
                <a:t>s</a:t>
              </a:r>
              <a:endParaRPr lang="fr-FR" sz="2000" dirty="0">
                <a:latin typeface="Arial" charset="0"/>
                <a:cs typeface="Arial" charset="0"/>
              </a:endParaRPr>
            </a:p>
          </p:txBody>
        </p:sp>
        <p:sp>
          <p:nvSpPr>
            <p:cNvPr id="191" name="Line 19"/>
            <p:cNvSpPr>
              <a:spLocks noChangeShapeType="1"/>
            </p:cNvSpPr>
            <p:nvPr/>
          </p:nvSpPr>
          <p:spPr bwMode="auto">
            <a:xfrm>
              <a:off x="7751986" y="4239738"/>
              <a:ext cx="0" cy="581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2" name="Line 20"/>
            <p:cNvSpPr>
              <a:spLocks noChangeShapeType="1"/>
            </p:cNvSpPr>
            <p:nvPr/>
          </p:nvSpPr>
          <p:spPr bwMode="auto">
            <a:xfrm>
              <a:off x="6903563" y="4653136"/>
              <a:ext cx="849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193" name="Connecteur droit 192"/>
            <p:cNvCxnSpPr/>
            <p:nvPr/>
          </p:nvCxnSpPr>
          <p:spPr bwMode="auto">
            <a:xfrm>
              <a:off x="6892937" y="4182495"/>
              <a:ext cx="84741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4" name="Line 15"/>
          <p:cNvSpPr>
            <a:spLocks noChangeShapeType="1"/>
          </p:cNvSpPr>
          <p:nvPr/>
        </p:nvSpPr>
        <p:spPr bwMode="auto">
          <a:xfrm>
            <a:off x="4523654" y="3423296"/>
            <a:ext cx="3968541" cy="57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24" name="Groupe 23"/>
          <p:cNvGrpSpPr/>
          <p:nvPr/>
        </p:nvGrpSpPr>
        <p:grpSpPr>
          <a:xfrm>
            <a:off x="7455919" y="3443539"/>
            <a:ext cx="590844" cy="1190721"/>
            <a:chOff x="7455919" y="3443539"/>
            <a:chExt cx="590844" cy="1190721"/>
          </a:xfrm>
        </p:grpSpPr>
        <p:cxnSp>
          <p:nvCxnSpPr>
            <p:cNvPr id="86" name="Connecteur droit 85"/>
            <p:cNvCxnSpPr/>
            <p:nvPr/>
          </p:nvCxnSpPr>
          <p:spPr bwMode="auto">
            <a:xfrm>
              <a:off x="7455919" y="3443539"/>
              <a:ext cx="5783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Connecteur droit 194"/>
            <p:cNvCxnSpPr/>
            <p:nvPr/>
          </p:nvCxnSpPr>
          <p:spPr bwMode="auto">
            <a:xfrm>
              <a:off x="7468370" y="4634260"/>
              <a:ext cx="578393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1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1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  <p:bldP spid="73" grpId="0"/>
      <p:bldP spid="7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0" y="868288"/>
            <a:ext cx="8317979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3000" dirty="0">
                <a:solidFill>
                  <a:schemeClr val="tx2"/>
                </a:solidFill>
              </a:rPr>
              <a:t>4</a:t>
            </a:r>
            <a:r>
              <a:rPr lang="fr-FR" sz="3000" dirty="0" smtClean="0">
                <a:solidFill>
                  <a:schemeClr val="tx2"/>
                </a:solidFill>
              </a:rPr>
              <a:t>. Réceptivité liée au temps</a:t>
            </a:r>
            <a:endParaRPr lang="fr-FR" sz="3000" dirty="0">
              <a:solidFill>
                <a:schemeClr val="tx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5" y="1395977"/>
            <a:ext cx="396044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</a:pPr>
            <a:r>
              <a:rPr lang="fr-FR" sz="2200" i="1" dirty="0" smtClean="0">
                <a:solidFill>
                  <a:schemeClr val="tx1"/>
                </a:solidFill>
              </a:rPr>
              <a:t>Simplification usuelle</a:t>
            </a:r>
            <a:endParaRPr lang="fr-FR" sz="2200" i="1" dirty="0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1520" y="1916832"/>
            <a:ext cx="84969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/>
            <a:r>
              <a:rPr lang="fr-FR" sz="2400" b="0" dirty="0">
                <a:solidFill>
                  <a:schemeClr val="tx1"/>
                </a:solidFill>
              </a:rPr>
              <a:t>L’utilisation la plus courante est la temporisation </a:t>
            </a:r>
            <a:r>
              <a:rPr lang="fr-FR" sz="2400" dirty="0">
                <a:solidFill>
                  <a:schemeClr val="tx1"/>
                </a:solidFill>
              </a:rPr>
              <a:t>de la variable d’étape avec un temps t</a:t>
            </a:r>
            <a:r>
              <a:rPr lang="fr-FR" sz="2400" baseline="-25000" dirty="0">
                <a:solidFill>
                  <a:schemeClr val="tx1"/>
                </a:solidFill>
              </a:rPr>
              <a:t>2</a:t>
            </a:r>
            <a:r>
              <a:rPr lang="fr-FR" sz="2400" dirty="0">
                <a:solidFill>
                  <a:schemeClr val="tx1"/>
                </a:solidFill>
              </a:rPr>
              <a:t> égal </a:t>
            </a:r>
            <a:r>
              <a:rPr lang="fr-FR" sz="2400" dirty="0" smtClean="0">
                <a:solidFill>
                  <a:schemeClr val="tx1"/>
                </a:solidFill>
              </a:rPr>
              <a:t>à 0.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77973" y="3465144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77973" y="4821102"/>
            <a:ext cx="364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9900"/>
                </a:solidFill>
              </a:rPr>
              <a:t>•</a:t>
            </a:r>
            <a:endParaRPr lang="fr-FR" sz="4000" dirty="0">
              <a:solidFill>
                <a:srgbClr val="FF9900"/>
              </a:solidFill>
            </a:endParaRP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5240749" y="3087149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6375505" y="5370268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4" name="Groupe 33"/>
          <p:cNvGrpSpPr/>
          <p:nvPr/>
        </p:nvGrpSpPr>
        <p:grpSpPr>
          <a:xfrm>
            <a:off x="5065850" y="3646846"/>
            <a:ext cx="184151" cy="2297583"/>
            <a:chOff x="5278437" y="2285062"/>
            <a:chExt cx="184151" cy="2297583"/>
          </a:xfrm>
        </p:grpSpPr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5278437" y="2285062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5278437" y="4582645"/>
              <a:ext cx="18415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5278437" y="3386609"/>
              <a:ext cx="1743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8" name="Line 36"/>
          <p:cNvSpPr>
            <a:spLocks noChangeShapeType="1"/>
          </p:cNvSpPr>
          <p:nvPr/>
        </p:nvSpPr>
        <p:spPr bwMode="auto">
          <a:xfrm flipV="1">
            <a:off x="6371853" y="4173030"/>
            <a:ext cx="323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>
            <a:off x="6372176" y="3087149"/>
            <a:ext cx="0" cy="5683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6371852" y="3646846"/>
            <a:ext cx="899971" cy="1734021"/>
            <a:chOff x="6227860" y="3766912"/>
            <a:chExt cx="899971" cy="1734021"/>
          </a:xfrm>
        </p:grpSpPr>
        <p:cxnSp>
          <p:nvCxnSpPr>
            <p:cNvPr id="42" name="Connecteur droit 41"/>
            <p:cNvCxnSpPr/>
            <p:nvPr/>
          </p:nvCxnSpPr>
          <p:spPr bwMode="auto">
            <a:xfrm>
              <a:off x="6231836" y="5500933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Connecteur droit 42"/>
            <p:cNvCxnSpPr/>
            <p:nvPr/>
          </p:nvCxnSpPr>
          <p:spPr bwMode="auto">
            <a:xfrm>
              <a:off x="6231836" y="4867516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Connecteur droit 43"/>
            <p:cNvCxnSpPr/>
            <p:nvPr/>
          </p:nvCxnSpPr>
          <p:spPr bwMode="auto">
            <a:xfrm>
              <a:off x="6227860" y="3766912"/>
              <a:ext cx="895995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5" name="Groupe 44"/>
          <p:cNvGrpSpPr/>
          <p:nvPr/>
        </p:nvGrpSpPr>
        <p:grpSpPr>
          <a:xfrm>
            <a:off x="5230539" y="3087149"/>
            <a:ext cx="1144966" cy="2857280"/>
            <a:chOff x="5086547" y="3207215"/>
            <a:chExt cx="1144966" cy="2857280"/>
          </a:xfrm>
        </p:grpSpPr>
        <p:cxnSp>
          <p:nvCxnSpPr>
            <p:cNvPr id="46" name="Connecteur droit 45"/>
            <p:cNvCxnSpPr/>
            <p:nvPr/>
          </p:nvCxnSpPr>
          <p:spPr bwMode="auto">
            <a:xfrm>
              <a:off x="5096757" y="3775539"/>
              <a:ext cx="0" cy="50204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Connecteur droit avec flèche 46"/>
            <p:cNvCxnSpPr/>
            <p:nvPr/>
          </p:nvCxnSpPr>
          <p:spPr bwMode="auto">
            <a:xfrm>
              <a:off x="5096161" y="4117142"/>
              <a:ext cx="1135352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ZoneTexte 47"/>
            <p:cNvSpPr txBox="1"/>
            <p:nvPr/>
          </p:nvSpPr>
          <p:spPr>
            <a:xfrm>
              <a:off x="5436096" y="3789040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/>
                  </a:solidFill>
                </a:rPr>
                <a:t>5</a:t>
              </a:r>
              <a:r>
                <a:rPr lang="fr-FR" sz="2000" dirty="0" smtClean="0">
                  <a:solidFill>
                    <a:schemeClr val="tx1"/>
                  </a:solidFill>
                </a:rPr>
                <a:t>s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 bwMode="auto">
            <a:xfrm flipH="1">
              <a:off x="6227860" y="3933056"/>
              <a:ext cx="162" cy="34453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Connecteur droit 49"/>
            <p:cNvCxnSpPr/>
            <p:nvPr/>
          </p:nvCxnSpPr>
          <p:spPr bwMode="auto">
            <a:xfrm>
              <a:off x="5090840" y="3207215"/>
              <a:ext cx="113734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Connecteur droit 50"/>
            <p:cNvCxnSpPr/>
            <p:nvPr/>
          </p:nvCxnSpPr>
          <p:spPr bwMode="auto">
            <a:xfrm>
              <a:off x="5086547" y="4867516"/>
              <a:ext cx="114496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Connecteur droit 51"/>
            <p:cNvCxnSpPr/>
            <p:nvPr/>
          </p:nvCxnSpPr>
          <p:spPr bwMode="auto">
            <a:xfrm>
              <a:off x="5090840" y="6064495"/>
              <a:ext cx="1137344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" name="Groupe 1"/>
          <p:cNvGrpSpPr/>
          <p:nvPr/>
        </p:nvGrpSpPr>
        <p:grpSpPr>
          <a:xfrm>
            <a:off x="323504" y="2780928"/>
            <a:ext cx="8785000" cy="3336317"/>
            <a:chOff x="179512" y="2780928"/>
            <a:chExt cx="8785000" cy="3336317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592470" y="3074232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732514" y="3287645"/>
              <a:ext cx="58129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2600" dirty="0" smtClean="0">
                  <a:latin typeface="Arial" charset="0"/>
                </a:rPr>
                <a:t>1</a:t>
              </a:r>
              <a:endParaRPr lang="fr-FR" sz="2600" dirty="0">
                <a:latin typeface="Arial" charset="0"/>
              </a:endParaRPr>
            </a:p>
          </p:txBody>
        </p:sp>
        <p:cxnSp>
          <p:nvCxnSpPr>
            <p:cNvPr id="13" name="Connecteur droit 12"/>
            <p:cNvCxnSpPr>
              <a:stCxn id="11" idx="2"/>
            </p:cNvCxnSpPr>
            <p:nvPr/>
          </p:nvCxnSpPr>
          <p:spPr bwMode="auto">
            <a:xfrm>
              <a:off x="1049670" y="3988632"/>
              <a:ext cx="0" cy="504056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Connecteur droit 13"/>
            <p:cNvCxnSpPr/>
            <p:nvPr/>
          </p:nvCxnSpPr>
          <p:spPr bwMode="auto">
            <a:xfrm rot="5400000">
              <a:off x="1023159" y="4004563"/>
              <a:ext cx="0" cy="45966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1259632" y="3968619"/>
              <a:ext cx="137337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2600" dirty="0" smtClean="0">
                  <a:latin typeface="Arial" charset="0"/>
                </a:rPr>
                <a:t>5s/X1</a:t>
              </a:r>
              <a:endParaRPr lang="fr-FR" sz="2600" dirty="0">
                <a:latin typeface="Arial" charset="0"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551805" y="4466467"/>
              <a:ext cx="9144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718360" y="4679880"/>
              <a:ext cx="58129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2600" dirty="0" smtClean="0">
                  <a:latin typeface="Arial" charset="0"/>
                </a:rPr>
                <a:t>2</a:t>
              </a:r>
              <a:endParaRPr lang="fr-FR" sz="2600" dirty="0">
                <a:latin typeface="Arial" charset="0"/>
              </a:endParaRPr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3892103" y="2829055"/>
              <a:ext cx="5072409" cy="3115374"/>
              <a:chOff x="3892103" y="2949121"/>
              <a:chExt cx="5072409" cy="3115374"/>
            </a:xfrm>
          </p:grpSpPr>
          <p:sp>
            <p:nvSpPr>
              <p:cNvPr id="20" name="Text Box 26"/>
              <p:cNvSpPr txBox="1">
                <a:spLocks noChangeArrowheads="1"/>
              </p:cNvSpPr>
              <p:nvPr/>
            </p:nvSpPr>
            <p:spPr bwMode="auto">
              <a:xfrm>
                <a:off x="4036119" y="5243752"/>
                <a:ext cx="967929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fr-FR" dirty="0" smtClean="0">
                    <a:latin typeface="Arial" charset="0"/>
                    <a:cs typeface="Arial" charset="0"/>
                  </a:rPr>
                  <a:t>X2</a:t>
                </a:r>
                <a:endParaRPr lang="fr-FR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 flipV="1">
                <a:off x="4921859" y="5272333"/>
                <a:ext cx="0" cy="777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" name="Line 14"/>
              <p:cNvSpPr>
                <a:spLocks noChangeShapeType="1"/>
              </p:cNvSpPr>
              <p:nvPr/>
            </p:nvSpPr>
            <p:spPr bwMode="auto">
              <a:xfrm flipV="1">
                <a:off x="4921858" y="2949121"/>
                <a:ext cx="1" cy="8133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V="1">
                <a:off x="4921859" y="4091854"/>
                <a:ext cx="0" cy="777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3892103" y="4046754"/>
                <a:ext cx="11119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fr-FR" dirty="0">
                    <a:latin typeface="Arial" charset="0"/>
                    <a:cs typeface="Arial" charset="0"/>
                  </a:rPr>
                  <a:t>5</a:t>
                </a:r>
                <a:r>
                  <a:rPr lang="fr-FR" dirty="0" smtClean="0">
                    <a:latin typeface="Arial" charset="0"/>
                    <a:cs typeface="Arial" charset="0"/>
                  </a:rPr>
                  <a:t>s/X1</a:t>
                </a:r>
              </a:p>
            </p:txBody>
          </p:sp>
          <p:sp>
            <p:nvSpPr>
              <p:cNvPr id="25" name="Text Box 26"/>
              <p:cNvSpPr txBox="1">
                <a:spLocks noChangeArrowheads="1"/>
              </p:cNvSpPr>
              <p:nvPr/>
            </p:nvSpPr>
            <p:spPr bwMode="auto">
              <a:xfrm>
                <a:off x="4036119" y="3004703"/>
                <a:ext cx="967929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fr-FR" dirty="0" smtClean="0">
                    <a:latin typeface="Arial" charset="0"/>
                    <a:cs typeface="Arial" charset="0"/>
                  </a:rPr>
                  <a:t>X1</a:t>
                </a:r>
                <a:endParaRPr lang="fr-FR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8491437" y="3373530"/>
                <a:ext cx="47307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dirty="0"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8491437" y="4477793"/>
                <a:ext cx="47307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dirty="0"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/>
            </p:nvSpPr>
            <p:spPr bwMode="auto">
              <a:xfrm>
                <a:off x="8483786" y="5532643"/>
                <a:ext cx="473075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fr-FR" dirty="0">
                    <a:latin typeface="Arial" charset="0"/>
                    <a:cs typeface="Arial" charset="0"/>
                  </a:rPr>
                  <a:t>t</a:t>
                </a:r>
              </a:p>
            </p:txBody>
          </p:sp>
          <p:cxnSp>
            <p:nvCxnSpPr>
              <p:cNvPr id="29" name="Connecteur droit avec flèche 28"/>
              <p:cNvCxnSpPr/>
              <p:nvPr/>
            </p:nvCxnSpPr>
            <p:spPr bwMode="auto">
              <a:xfrm flipV="1">
                <a:off x="4921858" y="3769941"/>
                <a:ext cx="3928750" cy="1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Connecteur droit avec flèche 29"/>
              <p:cNvCxnSpPr/>
              <p:nvPr/>
            </p:nvCxnSpPr>
            <p:spPr bwMode="auto">
              <a:xfrm flipV="1">
                <a:off x="4921858" y="4872872"/>
                <a:ext cx="3928750" cy="1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Connecteur droit avec flèche 30"/>
              <p:cNvCxnSpPr/>
              <p:nvPr/>
            </p:nvCxnSpPr>
            <p:spPr bwMode="auto">
              <a:xfrm flipV="1">
                <a:off x="4921858" y="6064494"/>
                <a:ext cx="3928750" cy="1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3" name="Rectangle 52"/>
            <p:cNvSpPr/>
            <p:nvPr/>
          </p:nvSpPr>
          <p:spPr bwMode="auto">
            <a:xfrm>
              <a:off x="179512" y="2780928"/>
              <a:ext cx="8785000" cy="333631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4" name="ZoneTexte 53"/>
          <p:cNvSpPr txBox="1"/>
          <p:nvPr/>
        </p:nvSpPr>
        <p:spPr>
          <a:xfrm>
            <a:off x="1399701" y="3968619"/>
            <a:ext cx="11116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 smtClean="0">
                <a:solidFill>
                  <a:srgbClr val="FF0000"/>
                </a:solidFill>
              </a:rPr>
              <a:t>5s/X1</a:t>
            </a:r>
            <a:endParaRPr lang="fr-FR" sz="2600" dirty="0">
              <a:solidFill>
                <a:srgbClr val="FF0000"/>
              </a:solidFill>
            </a:endParaRPr>
          </a:p>
        </p:txBody>
      </p:sp>
      <p:cxnSp>
        <p:nvCxnSpPr>
          <p:cNvPr id="55" name="Connecteur droit 54"/>
          <p:cNvCxnSpPr/>
          <p:nvPr/>
        </p:nvCxnSpPr>
        <p:spPr bwMode="auto">
          <a:xfrm rot="5400000">
            <a:off x="1167151" y="4004563"/>
            <a:ext cx="0" cy="459668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51496" y="5717136"/>
            <a:ext cx="51125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000" b="0" dirty="0">
                <a:solidFill>
                  <a:schemeClr val="tx1"/>
                </a:solidFill>
              </a:rPr>
              <a:t>La durée d’activité de l’étape 1 est de 5s.</a:t>
            </a:r>
          </a:p>
        </p:txBody>
      </p:sp>
      <p:sp>
        <p:nvSpPr>
          <p:cNvPr id="5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7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32" grpId="0" animBg="1"/>
      <p:bldP spid="33" grpId="0" animBg="1"/>
      <p:bldP spid="38" grpId="0" animBg="1"/>
      <p:bldP spid="39" grpId="0" animBg="1"/>
      <p:bldP spid="54" grpId="0"/>
      <p:bldP spid="54" grpId="1"/>
      <p:bldP spid="5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V. RECEPTIVITES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43486" y="868288"/>
            <a:ext cx="879301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 smtClean="0">
                <a:solidFill>
                  <a:schemeClr val="tx2"/>
                </a:solidFill>
              </a:rPr>
              <a:t>5. Réceptivité avec la valeur booléenne d’un prédicat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9634" y="1372344"/>
            <a:ext cx="8532440" cy="83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/>
            <a:r>
              <a:rPr lang="fr-FR" sz="1800" b="0" dirty="0">
                <a:solidFill>
                  <a:schemeClr val="tx1"/>
                </a:solidFill>
              </a:rPr>
              <a:t>Un </a:t>
            </a:r>
            <a:r>
              <a:rPr lang="fr-FR" sz="1800" i="1" dirty="0">
                <a:solidFill>
                  <a:schemeClr val="tx1"/>
                </a:solidFill>
              </a:rPr>
              <a:t>prédicat</a:t>
            </a:r>
            <a:r>
              <a:rPr lang="fr-FR" sz="1800" b="0" dirty="0">
                <a:solidFill>
                  <a:schemeClr val="tx1"/>
                </a:solidFill>
              </a:rPr>
              <a:t> est une expression contenant une ou plusieurs variables et qui est susceptible de devenir une proposition vraie ou fausse.</a:t>
            </a:r>
          </a:p>
        </p:txBody>
      </p:sp>
      <p:sp>
        <p:nvSpPr>
          <p:cNvPr id="37" name="ZoneTexte 70"/>
          <p:cNvSpPr txBox="1">
            <a:spLocks noChangeArrowheads="1"/>
          </p:cNvSpPr>
          <p:nvPr/>
        </p:nvSpPr>
        <p:spPr bwMode="auto">
          <a:xfrm>
            <a:off x="638704" y="2063834"/>
            <a:ext cx="2557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1800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Exemple 1:</a:t>
            </a:r>
            <a:r>
              <a:rPr lang="fr-FR" sz="1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Compteur</a:t>
            </a:r>
            <a:endParaRPr lang="fr-FR" sz="1800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43486" y="2071300"/>
            <a:ext cx="3240360" cy="452605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grpSp>
        <p:nvGrpSpPr>
          <p:cNvPr id="74" name="Groupe 73"/>
          <p:cNvGrpSpPr/>
          <p:nvPr/>
        </p:nvGrpSpPr>
        <p:grpSpPr>
          <a:xfrm>
            <a:off x="3483846" y="2063834"/>
            <a:ext cx="2880320" cy="3413215"/>
            <a:chOff x="3419872" y="1919818"/>
            <a:chExt cx="2880320" cy="3413215"/>
          </a:xfrm>
        </p:grpSpPr>
        <p:sp>
          <p:nvSpPr>
            <p:cNvPr id="52" name="Rectangle 51"/>
            <p:cNvSpPr/>
            <p:nvPr/>
          </p:nvSpPr>
          <p:spPr bwMode="auto">
            <a:xfrm>
              <a:off x="3419872" y="1927284"/>
              <a:ext cx="2820003" cy="3405749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ZoneTexte 70"/>
            <p:cNvSpPr txBox="1">
              <a:spLocks noChangeArrowheads="1"/>
            </p:cNvSpPr>
            <p:nvPr/>
          </p:nvSpPr>
          <p:spPr bwMode="auto">
            <a:xfrm>
              <a:off x="3599066" y="1919818"/>
              <a:ext cx="264080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fr-FR" sz="1800" i="1" u="sng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Exemple 2:</a:t>
              </a:r>
              <a:r>
                <a:rPr lang="fr-FR" sz="1800" i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Langage littéral</a:t>
              </a:r>
              <a:endParaRPr lang="fr-FR" sz="1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auto">
            <a:xfrm>
              <a:off x="4067944" y="3855348"/>
              <a:ext cx="2232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1800" dirty="0" smtClean="0">
                  <a:latin typeface="Arial" charset="0"/>
                  <a:cs typeface="Arial" charset="0"/>
                </a:rPr>
                <a:t>[plus de 3 pièces]</a:t>
              </a:r>
              <a:endParaRPr lang="fr-FR" sz="1800" baseline="-250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Rectangle 6"/>
            <p:cNvSpPr>
              <a:spLocks noChangeArrowheads="1"/>
            </p:cNvSpPr>
            <p:nvPr/>
          </p:nvSpPr>
          <p:spPr bwMode="auto">
            <a:xfrm>
              <a:off x="3563888" y="4326715"/>
              <a:ext cx="698376" cy="7689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9" name="Rectangle 6"/>
            <p:cNvSpPr>
              <a:spLocks noChangeArrowheads="1"/>
            </p:cNvSpPr>
            <p:nvPr/>
          </p:nvSpPr>
          <p:spPr bwMode="auto">
            <a:xfrm>
              <a:off x="3563888" y="2984326"/>
              <a:ext cx="698376" cy="7689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796680" y="3068960"/>
              <a:ext cx="2327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3200" dirty="0" smtClean="0">
                  <a:latin typeface="Arial" charset="0"/>
                </a:rPr>
                <a:t>1</a:t>
              </a:r>
              <a:endParaRPr lang="fr-FR" sz="3200" dirty="0">
                <a:latin typeface="Arial" charset="0"/>
              </a:endParaRPr>
            </a:p>
          </p:txBody>
        </p:sp>
        <p:cxnSp>
          <p:nvCxnSpPr>
            <p:cNvPr id="61" name="Connecteur droit 60"/>
            <p:cNvCxnSpPr/>
            <p:nvPr/>
          </p:nvCxnSpPr>
          <p:spPr bwMode="auto">
            <a:xfrm>
              <a:off x="3913076" y="3753313"/>
              <a:ext cx="0" cy="57340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Connecteur droit 61"/>
            <p:cNvCxnSpPr/>
            <p:nvPr/>
          </p:nvCxnSpPr>
          <p:spPr bwMode="auto">
            <a:xfrm flipH="1">
              <a:off x="3766420" y="4040014"/>
              <a:ext cx="2933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3806172" y="4437112"/>
              <a:ext cx="2327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3200" dirty="0" smtClean="0">
                  <a:latin typeface="Arial" charset="0"/>
                </a:rPr>
                <a:t>2</a:t>
              </a:r>
              <a:endParaRPr lang="fr-FR" sz="3200" dirty="0">
                <a:latin typeface="Arial" charset="0"/>
              </a:endParaRP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6303849" y="2063834"/>
            <a:ext cx="2948671" cy="3408452"/>
            <a:chOff x="6239875" y="1919818"/>
            <a:chExt cx="2948671" cy="3408452"/>
          </a:xfrm>
        </p:grpSpPr>
        <p:sp>
          <p:nvSpPr>
            <p:cNvPr id="65" name="Text Box 12"/>
            <p:cNvSpPr txBox="1">
              <a:spLocks noChangeArrowheads="1"/>
            </p:cNvSpPr>
            <p:nvPr/>
          </p:nvSpPr>
          <p:spPr bwMode="auto">
            <a:xfrm>
              <a:off x="6956298" y="3757398"/>
              <a:ext cx="22322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sz="1800" dirty="0" smtClean="0">
                  <a:latin typeface="Arial" charset="0"/>
                  <a:cs typeface="Arial" charset="0"/>
                </a:rPr>
                <a:t>[t&gt;10°C].h</a:t>
              </a:r>
              <a:endParaRPr lang="fr-FR" sz="1800" baseline="-25000" dirty="0">
                <a:latin typeface="Arial" charset="0"/>
                <a:cs typeface="Arial" charset="0"/>
              </a:endParaRPr>
            </a:p>
          </p:txBody>
        </p:sp>
        <p:sp>
          <p:nvSpPr>
            <p:cNvPr id="54" name="ZoneTexte 70"/>
            <p:cNvSpPr txBox="1">
              <a:spLocks noChangeArrowheads="1"/>
            </p:cNvSpPr>
            <p:nvPr/>
          </p:nvSpPr>
          <p:spPr bwMode="auto">
            <a:xfrm>
              <a:off x="6479386" y="1919818"/>
              <a:ext cx="266461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800" i="1" u="sng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Exemple 3:</a:t>
              </a:r>
              <a:r>
                <a:rPr lang="fr-FR" sz="1800" i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Equation logique</a:t>
              </a:r>
              <a:endParaRPr lang="fr-FR" sz="1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239875" y="1927284"/>
              <a:ext cx="2820003" cy="340098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6452242" y="4228765"/>
              <a:ext cx="698376" cy="7689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6452242" y="2886376"/>
              <a:ext cx="698376" cy="7689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8" name="Text Box 7"/>
            <p:cNvSpPr txBox="1">
              <a:spLocks noChangeArrowheads="1"/>
            </p:cNvSpPr>
            <p:nvPr/>
          </p:nvSpPr>
          <p:spPr bwMode="auto">
            <a:xfrm>
              <a:off x="6685034" y="2971010"/>
              <a:ext cx="2327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3200" dirty="0" smtClean="0">
                  <a:latin typeface="Arial" charset="0"/>
                </a:rPr>
                <a:t>1</a:t>
              </a:r>
              <a:endParaRPr lang="fr-FR" sz="3200" dirty="0">
                <a:latin typeface="Arial" charset="0"/>
              </a:endParaRPr>
            </a:p>
          </p:txBody>
        </p:sp>
        <p:cxnSp>
          <p:nvCxnSpPr>
            <p:cNvPr id="69" name="Connecteur droit 68"/>
            <p:cNvCxnSpPr/>
            <p:nvPr/>
          </p:nvCxnSpPr>
          <p:spPr bwMode="auto">
            <a:xfrm>
              <a:off x="6801430" y="3655363"/>
              <a:ext cx="0" cy="57340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Connecteur droit 69"/>
            <p:cNvCxnSpPr/>
            <p:nvPr/>
          </p:nvCxnSpPr>
          <p:spPr bwMode="auto">
            <a:xfrm flipH="1">
              <a:off x="6654774" y="3942064"/>
              <a:ext cx="2933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6694526" y="4339162"/>
              <a:ext cx="2327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3200" dirty="0" smtClean="0">
                  <a:latin typeface="Arial" charset="0"/>
                </a:rPr>
                <a:t>2</a:t>
              </a:r>
              <a:endParaRPr lang="fr-FR" sz="3200" dirty="0">
                <a:latin typeface="Arial" charset="0"/>
              </a:endParaRPr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426465" y="2463944"/>
            <a:ext cx="3006725" cy="4125942"/>
            <a:chOff x="362491" y="2319928"/>
            <a:chExt cx="3006725" cy="4125942"/>
          </a:xfrm>
        </p:grpSpPr>
        <p:sp>
          <p:nvSpPr>
            <p:cNvPr id="77" name="Line 6"/>
            <p:cNvSpPr>
              <a:spLocks noChangeShapeType="1"/>
            </p:cNvSpPr>
            <p:nvPr/>
          </p:nvSpPr>
          <p:spPr bwMode="auto">
            <a:xfrm>
              <a:off x="819691" y="456627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8" name="Line 7"/>
            <p:cNvSpPr>
              <a:spLocks noChangeShapeType="1"/>
            </p:cNvSpPr>
            <p:nvPr/>
          </p:nvSpPr>
          <p:spPr bwMode="auto">
            <a:xfrm>
              <a:off x="972091" y="4261470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972091" y="3005728"/>
              <a:ext cx="2382" cy="803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80" name="Line 9"/>
            <p:cNvSpPr>
              <a:spLocks noChangeShapeType="1"/>
            </p:cNvSpPr>
            <p:nvPr/>
          </p:nvSpPr>
          <p:spPr bwMode="auto">
            <a:xfrm>
              <a:off x="819691" y="349947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1" name="Rectangle 10"/>
            <p:cNvSpPr>
              <a:spLocks noChangeArrowheads="1"/>
            </p:cNvSpPr>
            <p:nvPr/>
          </p:nvSpPr>
          <p:spPr bwMode="auto">
            <a:xfrm>
              <a:off x="743491" y="3804270"/>
              <a:ext cx="457200" cy="4572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cs typeface="Arial" charset="0"/>
              </a:endParaRPr>
            </a:p>
          </p:txBody>
        </p:sp>
        <p:sp>
          <p:nvSpPr>
            <p:cNvPr id="82" name="Text Box 11"/>
            <p:cNvSpPr txBox="1">
              <a:spLocks noChangeArrowheads="1"/>
            </p:cNvSpPr>
            <p:nvPr/>
          </p:nvSpPr>
          <p:spPr bwMode="auto">
            <a:xfrm>
              <a:off x="797243" y="3809033"/>
              <a:ext cx="4397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>
                  <a:solidFill>
                    <a:schemeClr val="tx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2191291" y="5404470"/>
              <a:ext cx="0" cy="762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038891" y="563307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5" name="Rectangle 16"/>
            <p:cNvSpPr>
              <a:spLocks noChangeArrowheads="1"/>
            </p:cNvSpPr>
            <p:nvPr/>
          </p:nvSpPr>
          <p:spPr bwMode="auto">
            <a:xfrm>
              <a:off x="791792" y="4892523"/>
              <a:ext cx="457200" cy="4572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cs typeface="Arial" charset="0"/>
              </a:endParaRPr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>
              <a:off x="972091" y="5328270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819691" y="563307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8" name="Rectangle 19"/>
            <p:cNvSpPr>
              <a:spLocks noChangeArrowheads="1"/>
            </p:cNvSpPr>
            <p:nvPr/>
          </p:nvSpPr>
          <p:spPr bwMode="auto">
            <a:xfrm>
              <a:off x="743491" y="2548528"/>
              <a:ext cx="457200" cy="457200"/>
            </a:xfrm>
            <a:prstGeom prst="rect">
              <a:avLst/>
            </a:prstGeom>
            <a:noFill/>
            <a:ln w="38100" cmpd="dbl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cs typeface="Arial" charset="0"/>
              </a:endParaRPr>
            </a:p>
          </p:txBody>
        </p:sp>
        <p:sp>
          <p:nvSpPr>
            <p:cNvPr id="89" name="Text Box 20"/>
            <p:cNvSpPr txBox="1">
              <a:spLocks noChangeArrowheads="1"/>
            </p:cNvSpPr>
            <p:nvPr/>
          </p:nvSpPr>
          <p:spPr bwMode="auto">
            <a:xfrm>
              <a:off x="754604" y="2535828"/>
              <a:ext cx="4397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  <a:cs typeface="Arial" charset="0"/>
                </a:rPr>
                <a:t>1</a:t>
              </a:r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flipV="1">
              <a:off x="972091" y="2319928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1" name="Text Box 22"/>
            <p:cNvSpPr txBox="1">
              <a:spLocks noChangeArrowheads="1"/>
            </p:cNvSpPr>
            <p:nvPr/>
          </p:nvSpPr>
          <p:spPr bwMode="auto">
            <a:xfrm>
              <a:off x="800523" y="4890142"/>
              <a:ext cx="4397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400" dirty="0">
                  <a:solidFill>
                    <a:schemeClr val="tx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92" name="Line 25"/>
            <p:cNvSpPr>
              <a:spLocks noChangeShapeType="1"/>
            </p:cNvSpPr>
            <p:nvPr/>
          </p:nvSpPr>
          <p:spPr bwMode="auto">
            <a:xfrm flipH="1">
              <a:off x="972091" y="5404470"/>
              <a:ext cx="1219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3" name="Line 46"/>
            <p:cNvSpPr>
              <a:spLocks noChangeShapeType="1"/>
            </p:cNvSpPr>
            <p:nvPr/>
          </p:nvSpPr>
          <p:spPr bwMode="auto">
            <a:xfrm flipH="1">
              <a:off x="362491" y="5861670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4" name="Line 47"/>
            <p:cNvSpPr>
              <a:spLocks noChangeShapeType="1"/>
            </p:cNvSpPr>
            <p:nvPr/>
          </p:nvSpPr>
          <p:spPr bwMode="auto">
            <a:xfrm flipV="1">
              <a:off x="362491" y="3650328"/>
              <a:ext cx="0" cy="12588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5" name="Line 48"/>
            <p:cNvSpPr>
              <a:spLocks noChangeShapeType="1"/>
            </p:cNvSpPr>
            <p:nvPr/>
          </p:nvSpPr>
          <p:spPr bwMode="auto">
            <a:xfrm flipH="1">
              <a:off x="362491" y="3651870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6" name="Rectangle 88"/>
            <p:cNvSpPr>
              <a:spLocks noChangeArrowheads="1"/>
            </p:cNvSpPr>
            <p:nvPr/>
          </p:nvSpPr>
          <p:spPr bwMode="auto">
            <a:xfrm>
              <a:off x="1505490" y="4871070"/>
              <a:ext cx="1698357" cy="457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cs typeface="Arial" charset="0"/>
              </a:endParaRPr>
            </a:p>
          </p:txBody>
        </p:sp>
        <p:sp>
          <p:nvSpPr>
            <p:cNvPr id="97" name="Line 89"/>
            <p:cNvSpPr>
              <a:spLocks noChangeShapeType="1"/>
            </p:cNvSpPr>
            <p:nvPr/>
          </p:nvSpPr>
          <p:spPr bwMode="auto">
            <a:xfrm flipH="1">
              <a:off x="1248991" y="5099670"/>
              <a:ext cx="256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1505491" y="2548528"/>
              <a:ext cx="1447800" cy="457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>
                <a:cs typeface="Arial" charset="0"/>
              </a:endParaRPr>
            </a:p>
          </p:txBody>
        </p:sp>
        <p:sp>
          <p:nvSpPr>
            <p:cNvPr id="99" name="Line 96"/>
            <p:cNvSpPr>
              <a:spLocks noChangeShapeType="1"/>
            </p:cNvSpPr>
            <p:nvPr/>
          </p:nvSpPr>
          <p:spPr bwMode="auto">
            <a:xfrm flipH="1">
              <a:off x="1200691" y="2777128"/>
              <a:ext cx="3048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0" name="Text Box 97"/>
            <p:cNvSpPr txBox="1">
              <a:spLocks noChangeArrowheads="1"/>
            </p:cNvSpPr>
            <p:nvPr/>
          </p:nvSpPr>
          <p:spPr bwMode="auto">
            <a:xfrm>
              <a:off x="1507078" y="4864869"/>
              <a:ext cx="16882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  <a:cs typeface="Arial" charset="0"/>
                </a:rPr>
                <a:t>C0:=C0+1</a:t>
              </a:r>
              <a:endParaRPr lang="fr-FR" sz="240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01" name="Text Box 102"/>
            <p:cNvSpPr txBox="1">
              <a:spLocks noChangeArrowheads="1"/>
            </p:cNvSpPr>
            <p:nvPr/>
          </p:nvSpPr>
          <p:spPr bwMode="auto">
            <a:xfrm>
              <a:off x="1484854" y="2535828"/>
              <a:ext cx="14684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 dirty="0" smtClean="0">
                  <a:solidFill>
                    <a:schemeClr val="tx1"/>
                  </a:solidFill>
                  <a:cs typeface="Arial" charset="0"/>
                </a:rPr>
                <a:t>C0:=</a:t>
              </a:r>
              <a:r>
                <a:rPr lang="fr-FR" sz="2400" dirty="0">
                  <a:solidFill>
                    <a:schemeClr val="tx1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02" name="Text Box 106"/>
            <p:cNvSpPr txBox="1">
              <a:spLocks noChangeArrowheads="1"/>
            </p:cNvSpPr>
            <p:nvPr/>
          </p:nvSpPr>
          <p:spPr bwMode="auto">
            <a:xfrm>
              <a:off x="1073691" y="5404470"/>
              <a:ext cx="10937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b="0" dirty="0">
                  <a:solidFill>
                    <a:srgbClr val="FF0000"/>
                  </a:solidFill>
                  <a:cs typeface="Arial" charset="0"/>
                </a:rPr>
                <a:t>[</a:t>
              </a:r>
              <a:r>
                <a:rPr lang="fr-FR" sz="2000" b="0" dirty="0" smtClean="0">
                  <a:solidFill>
                    <a:srgbClr val="FF0000"/>
                  </a:solidFill>
                  <a:cs typeface="Arial" charset="0"/>
                </a:rPr>
                <a:t>C0&lt;3]</a:t>
              </a:r>
              <a:endParaRPr lang="fr-FR" sz="2000" b="0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3" name="Text Box 107"/>
            <p:cNvSpPr txBox="1">
              <a:spLocks noChangeArrowheads="1"/>
            </p:cNvSpPr>
            <p:nvPr/>
          </p:nvSpPr>
          <p:spPr bwMode="auto">
            <a:xfrm>
              <a:off x="2292891" y="5387008"/>
              <a:ext cx="10763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b="0" dirty="0">
                  <a:solidFill>
                    <a:srgbClr val="FF0000"/>
                  </a:solidFill>
                  <a:cs typeface="Arial" charset="0"/>
                </a:rPr>
                <a:t>[</a:t>
              </a:r>
              <a:r>
                <a:rPr lang="fr-FR" sz="2000" b="0" dirty="0" smtClean="0">
                  <a:solidFill>
                    <a:srgbClr val="FF0000"/>
                  </a:solidFill>
                  <a:cs typeface="Arial" charset="0"/>
                </a:rPr>
                <a:t>C0=3]</a:t>
              </a:r>
              <a:endParaRPr lang="fr-FR" sz="2000" b="0" dirty="0">
                <a:solidFill>
                  <a:srgbClr val="FF0000"/>
                </a:solidFill>
                <a:cs typeface="Arial" charset="0"/>
              </a:endParaRPr>
            </a:p>
          </p:txBody>
        </p:sp>
        <p:cxnSp>
          <p:nvCxnSpPr>
            <p:cNvPr id="104" name="Connecteur droit avec flèche 72"/>
            <p:cNvCxnSpPr>
              <a:cxnSpLocks noChangeShapeType="1"/>
            </p:cNvCxnSpPr>
            <p:nvPr/>
          </p:nvCxnSpPr>
          <p:spPr bwMode="auto">
            <a:xfrm rot="16200000" flipH="1">
              <a:off x="1361822" y="3141460"/>
              <a:ext cx="288925" cy="1587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Connecteur droit avec flèche 78"/>
            <p:cNvCxnSpPr>
              <a:cxnSpLocks noChangeShapeType="1"/>
            </p:cNvCxnSpPr>
            <p:nvPr/>
          </p:nvCxnSpPr>
          <p:spPr bwMode="auto">
            <a:xfrm rot="5400000" flipH="1" flipV="1">
              <a:off x="1357060" y="4746452"/>
              <a:ext cx="288925" cy="1587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ZoneTexte 105"/>
            <p:cNvSpPr txBox="1"/>
            <p:nvPr/>
          </p:nvSpPr>
          <p:spPr>
            <a:xfrm>
              <a:off x="737134" y="6107316"/>
              <a:ext cx="1586160" cy="338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PREDICATS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cxnSp>
          <p:nvCxnSpPr>
            <p:cNvPr id="107" name="Connecteur droit avec flèche 83"/>
            <p:cNvCxnSpPr>
              <a:cxnSpLocks noChangeShapeType="1"/>
            </p:cNvCxnSpPr>
            <p:nvPr/>
          </p:nvCxnSpPr>
          <p:spPr bwMode="auto">
            <a:xfrm flipH="1" flipV="1">
              <a:off x="1530891" y="5744195"/>
              <a:ext cx="71607" cy="422275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Connecteur droit avec flèche 85"/>
            <p:cNvCxnSpPr>
              <a:cxnSpLocks noChangeShapeType="1"/>
            </p:cNvCxnSpPr>
            <p:nvPr/>
          </p:nvCxnSpPr>
          <p:spPr bwMode="auto">
            <a:xfrm flipV="1">
              <a:off x="1620587" y="5736259"/>
              <a:ext cx="1137442" cy="430211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Text Box 106"/>
            <p:cNvSpPr txBox="1">
              <a:spLocks noChangeArrowheads="1"/>
            </p:cNvSpPr>
            <p:nvPr/>
          </p:nvSpPr>
          <p:spPr bwMode="auto">
            <a:xfrm>
              <a:off x="1055604" y="3270870"/>
              <a:ext cx="10937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b="0" dirty="0" err="1" smtClean="0">
                  <a:solidFill>
                    <a:schemeClr val="tx1"/>
                  </a:solidFill>
                  <a:cs typeface="Arial" charset="0"/>
                </a:rPr>
                <a:t>dcy</a:t>
              </a:r>
              <a:endParaRPr lang="fr-FR" sz="2000" b="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10" name="Text Box 106"/>
            <p:cNvSpPr txBox="1">
              <a:spLocks noChangeArrowheads="1"/>
            </p:cNvSpPr>
            <p:nvPr/>
          </p:nvSpPr>
          <p:spPr bwMode="auto">
            <a:xfrm>
              <a:off x="1124491" y="4347135"/>
              <a:ext cx="10937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000" b="0" dirty="0" smtClean="0">
                  <a:solidFill>
                    <a:schemeClr val="tx1"/>
                  </a:solidFill>
                  <a:cs typeface="Arial" charset="0"/>
                </a:rPr>
                <a:t>f</a:t>
              </a:r>
              <a:endParaRPr lang="fr-FR" sz="2000" b="0" dirty="0">
                <a:solidFill>
                  <a:schemeClr val="tx1"/>
                </a:solidFill>
                <a:cs typeface="Arial" charset="0"/>
              </a:endParaRPr>
            </a:p>
          </p:txBody>
        </p:sp>
        <p:cxnSp>
          <p:nvCxnSpPr>
            <p:cNvPr id="111" name="Connecteur en angle 110"/>
            <p:cNvCxnSpPr/>
            <p:nvPr/>
          </p:nvCxnSpPr>
          <p:spPr bwMode="auto">
            <a:xfrm rot="5400000" flipH="1" flipV="1">
              <a:off x="1973489" y="4820586"/>
              <a:ext cx="1563687" cy="1128083"/>
            </a:xfrm>
            <a:prstGeom prst="bentConnector3">
              <a:avLst>
                <a:gd name="adj1" fmla="val 1476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Connecteur en angle 111"/>
            <p:cNvCxnSpPr/>
            <p:nvPr/>
          </p:nvCxnSpPr>
          <p:spPr bwMode="auto">
            <a:xfrm rot="16200000" flipV="1">
              <a:off x="966065" y="2393937"/>
              <a:ext cx="2359335" cy="2347282"/>
            </a:xfrm>
            <a:prstGeom prst="bentConnector3">
              <a:avLst>
                <a:gd name="adj1" fmla="val 102363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Connecteur droit avec flèche 112"/>
            <p:cNvCxnSpPr/>
            <p:nvPr/>
          </p:nvCxnSpPr>
          <p:spPr bwMode="auto">
            <a:xfrm flipV="1">
              <a:off x="362491" y="4347135"/>
              <a:ext cx="0" cy="151453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9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109" name="Rectangle 2"/>
          <p:cNvSpPr txBox="1">
            <a:spLocks noChangeArrowheads="1"/>
          </p:cNvSpPr>
          <p:nvPr/>
        </p:nvSpPr>
        <p:spPr bwMode="auto">
          <a:xfrm>
            <a:off x="126668" y="868288"/>
            <a:ext cx="327404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>
                <a:solidFill>
                  <a:schemeClr val="tx2"/>
                </a:solidFill>
              </a:rPr>
              <a:t>1</a:t>
            </a:r>
            <a:r>
              <a:rPr lang="fr-FR" sz="2400" dirty="0" smtClean="0">
                <a:solidFill>
                  <a:schemeClr val="tx2"/>
                </a:solidFill>
              </a:rPr>
              <a:t>. Définition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110" name="Rectangle 2"/>
          <p:cNvSpPr txBox="1">
            <a:spLocks noChangeArrowheads="1"/>
          </p:cNvSpPr>
          <p:nvPr/>
        </p:nvSpPr>
        <p:spPr bwMode="auto">
          <a:xfrm>
            <a:off x="410611" y="1588368"/>
            <a:ext cx="864096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/>
            <a:r>
              <a:rPr lang="fr-FR" sz="2000" b="0" dirty="0">
                <a:solidFill>
                  <a:schemeClr val="tx1"/>
                </a:solidFill>
              </a:rPr>
              <a:t>Les liaisons orientées relient les étapes aux transitions et les transitions aux étapes. Elles indiquent les voies d’évolution.</a:t>
            </a:r>
          </a:p>
        </p:txBody>
      </p:sp>
      <p:sp>
        <p:nvSpPr>
          <p:cNvPr id="111" name="Rectangle 2"/>
          <p:cNvSpPr txBox="1">
            <a:spLocks noChangeArrowheads="1"/>
          </p:cNvSpPr>
          <p:nvPr/>
        </p:nvSpPr>
        <p:spPr bwMode="auto">
          <a:xfrm>
            <a:off x="2162056" y="2524472"/>
            <a:ext cx="327404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 smtClean="0">
                <a:solidFill>
                  <a:schemeClr val="tx2"/>
                </a:solidFill>
              </a:rPr>
              <a:t>2. Règles de tracé</a:t>
            </a:r>
            <a:endParaRPr lang="fr-FR" sz="2400" dirty="0">
              <a:solidFill>
                <a:schemeClr val="tx2"/>
              </a:solidFill>
            </a:endParaRPr>
          </a:p>
        </p:txBody>
      </p:sp>
      <p:grpSp>
        <p:nvGrpSpPr>
          <p:cNvPr id="26" name="Groupe 25"/>
          <p:cNvGrpSpPr/>
          <p:nvPr/>
        </p:nvGrpSpPr>
        <p:grpSpPr>
          <a:xfrm>
            <a:off x="1763688" y="3501008"/>
            <a:ext cx="3240360" cy="1512168"/>
            <a:chOff x="1763688" y="3501008"/>
            <a:chExt cx="3240360" cy="1512168"/>
          </a:xfrm>
        </p:grpSpPr>
        <p:cxnSp>
          <p:nvCxnSpPr>
            <p:cNvPr id="20" name="Connecteur droit 19"/>
            <p:cNvCxnSpPr/>
            <p:nvPr/>
          </p:nvCxnSpPr>
          <p:spPr bwMode="auto">
            <a:xfrm>
              <a:off x="1763688" y="3501008"/>
              <a:ext cx="0" cy="1512168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ZoneTexte 24"/>
            <p:cNvSpPr txBox="1"/>
            <p:nvPr/>
          </p:nvSpPr>
          <p:spPr>
            <a:xfrm>
              <a:off x="2051720" y="4026259"/>
              <a:ext cx="29523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tx1"/>
                  </a:solidFill>
                  <a:sym typeface="Symbol"/>
                </a:rPr>
                <a:t></a:t>
              </a:r>
              <a:r>
                <a:rPr lang="fr-FR" sz="2400" dirty="0" smtClean="0">
                  <a:solidFill>
                    <a:schemeClr val="tx1"/>
                  </a:solidFill>
                </a:rPr>
                <a:t>sens de lecture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5796136" y="3501008"/>
            <a:ext cx="3168352" cy="1548172"/>
            <a:chOff x="5796136" y="3501008"/>
            <a:chExt cx="3168352" cy="1548172"/>
          </a:xfrm>
        </p:grpSpPr>
        <p:cxnSp>
          <p:nvCxnSpPr>
            <p:cNvPr id="24" name="Connecteur droit avec flèche 23"/>
            <p:cNvCxnSpPr/>
            <p:nvPr/>
          </p:nvCxnSpPr>
          <p:spPr bwMode="auto">
            <a:xfrm flipV="1">
              <a:off x="5796136" y="4113076"/>
              <a:ext cx="0" cy="936104"/>
            </a:xfrm>
            <a:prstGeom prst="straightConnector1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Connecteur droit 118"/>
            <p:cNvCxnSpPr/>
            <p:nvPr/>
          </p:nvCxnSpPr>
          <p:spPr bwMode="auto">
            <a:xfrm>
              <a:off x="5796136" y="3501008"/>
              <a:ext cx="0" cy="1512168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" name="ZoneTexte 120"/>
            <p:cNvSpPr txBox="1"/>
            <p:nvPr/>
          </p:nvSpPr>
          <p:spPr>
            <a:xfrm>
              <a:off x="6228184" y="4026259"/>
              <a:ext cx="2736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tx1"/>
                  </a:solidFill>
                  <a:sym typeface="Symbol"/>
                </a:rPr>
                <a:t></a:t>
              </a:r>
              <a:r>
                <a:rPr lang="fr-FR" sz="2400" dirty="0" smtClean="0">
                  <a:solidFill>
                    <a:schemeClr val="tx1"/>
                  </a:solidFill>
                </a:rPr>
                <a:t>sens de lecture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e 23"/>
          <p:cNvGrpSpPr>
            <a:grpSpLocks/>
          </p:cNvGrpSpPr>
          <p:nvPr/>
        </p:nvGrpSpPr>
        <p:grpSpPr bwMode="auto">
          <a:xfrm>
            <a:off x="3309242" y="1930400"/>
            <a:ext cx="749300" cy="747713"/>
            <a:chOff x="4036183" y="1832557"/>
            <a:chExt cx="748800" cy="748883"/>
          </a:xfrm>
        </p:grpSpPr>
        <p:sp>
          <p:nvSpPr>
            <p:cNvPr id="5160" name="Rectangle 10"/>
            <p:cNvSpPr>
              <a:spLocks noChangeArrowheads="1"/>
            </p:cNvSpPr>
            <p:nvPr/>
          </p:nvSpPr>
          <p:spPr bwMode="auto">
            <a:xfrm>
              <a:off x="4122583" y="1918966"/>
              <a:ext cx="576000" cy="576064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61" name="ZoneTexte 11"/>
            <p:cNvSpPr txBox="1">
              <a:spLocks noChangeArrowheads="1"/>
            </p:cNvSpPr>
            <p:nvPr/>
          </p:nvSpPr>
          <p:spPr bwMode="auto">
            <a:xfrm>
              <a:off x="4070091" y="1929999"/>
              <a:ext cx="6809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162" name="Rectangle 12"/>
            <p:cNvSpPr>
              <a:spLocks noChangeAspect="1"/>
            </p:cNvSpPr>
            <p:nvPr/>
          </p:nvSpPr>
          <p:spPr bwMode="auto">
            <a:xfrm>
              <a:off x="4036183" y="1832557"/>
              <a:ext cx="748800" cy="74888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grpSp>
        <p:nvGrpSpPr>
          <p:cNvPr id="5124" name="Groupe 16"/>
          <p:cNvGrpSpPr>
            <a:grpSpLocks/>
          </p:cNvGrpSpPr>
          <p:nvPr/>
        </p:nvGrpSpPr>
        <p:grpSpPr bwMode="auto">
          <a:xfrm>
            <a:off x="3309242" y="3168650"/>
            <a:ext cx="749300" cy="747713"/>
            <a:chOff x="3670074" y="4077072"/>
            <a:chExt cx="748800" cy="748883"/>
          </a:xfrm>
        </p:grpSpPr>
        <p:sp>
          <p:nvSpPr>
            <p:cNvPr id="5158" name="ZoneTexte 14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159" name="Rectangle 15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grpSp>
        <p:nvGrpSpPr>
          <p:cNvPr id="5125" name="Groupe 17"/>
          <p:cNvGrpSpPr>
            <a:grpSpLocks/>
          </p:cNvGrpSpPr>
          <p:nvPr/>
        </p:nvGrpSpPr>
        <p:grpSpPr bwMode="auto">
          <a:xfrm>
            <a:off x="3309242" y="4573588"/>
            <a:ext cx="749300" cy="749300"/>
            <a:chOff x="3670074" y="4077072"/>
            <a:chExt cx="748800" cy="748883"/>
          </a:xfrm>
        </p:grpSpPr>
        <p:sp>
          <p:nvSpPr>
            <p:cNvPr id="5156" name="ZoneTexte 18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157" name="Rectangle 19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grpSp>
        <p:nvGrpSpPr>
          <p:cNvPr id="5126" name="Groupe 20"/>
          <p:cNvGrpSpPr>
            <a:grpSpLocks/>
          </p:cNvGrpSpPr>
          <p:nvPr/>
        </p:nvGrpSpPr>
        <p:grpSpPr bwMode="auto">
          <a:xfrm>
            <a:off x="4603055" y="4573588"/>
            <a:ext cx="2736850" cy="749300"/>
            <a:chOff x="3670074" y="4077072"/>
            <a:chExt cx="748800" cy="748883"/>
          </a:xfrm>
        </p:grpSpPr>
        <p:sp>
          <p:nvSpPr>
            <p:cNvPr id="5154" name="ZoneTexte 21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>
                  <a:solidFill>
                    <a:schemeClr val="tx1"/>
                  </a:solidFill>
                </a:rPr>
                <a:t>EVACUER</a:t>
              </a:r>
            </a:p>
          </p:txBody>
        </p:sp>
        <p:sp>
          <p:nvSpPr>
            <p:cNvPr id="5155" name="Rectangle 22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grpSp>
        <p:nvGrpSpPr>
          <p:cNvPr id="5127" name="Groupe 27"/>
          <p:cNvGrpSpPr>
            <a:grpSpLocks/>
          </p:cNvGrpSpPr>
          <p:nvPr/>
        </p:nvGrpSpPr>
        <p:grpSpPr bwMode="auto">
          <a:xfrm>
            <a:off x="4603055" y="3168650"/>
            <a:ext cx="2736850" cy="747713"/>
            <a:chOff x="3670074" y="4077072"/>
            <a:chExt cx="748800" cy="748883"/>
          </a:xfrm>
        </p:grpSpPr>
        <p:sp>
          <p:nvSpPr>
            <p:cNvPr id="5152" name="ZoneTexte 28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>
                  <a:solidFill>
                    <a:schemeClr val="tx1"/>
                  </a:solidFill>
                </a:rPr>
                <a:t>PERCER</a:t>
              </a:r>
            </a:p>
          </p:txBody>
        </p:sp>
        <p:sp>
          <p:nvSpPr>
            <p:cNvPr id="5153" name="Rectangle 29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cxnSp>
        <p:nvCxnSpPr>
          <p:cNvPr id="5128" name="Connecteur droit 34"/>
          <p:cNvCxnSpPr>
            <a:cxnSpLocks noChangeShapeType="1"/>
          </p:cNvCxnSpPr>
          <p:nvPr/>
        </p:nvCxnSpPr>
        <p:spPr bwMode="auto">
          <a:xfrm>
            <a:off x="3683892" y="3916363"/>
            <a:ext cx="0" cy="6572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Connecteur droit 42"/>
          <p:cNvCxnSpPr>
            <a:cxnSpLocks noChangeShapeType="1"/>
          </p:cNvCxnSpPr>
          <p:nvPr/>
        </p:nvCxnSpPr>
        <p:spPr bwMode="auto">
          <a:xfrm>
            <a:off x="3539430" y="2925763"/>
            <a:ext cx="288925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" name="Connecteur droit 45"/>
          <p:cNvCxnSpPr>
            <a:cxnSpLocks noChangeShapeType="1"/>
          </p:cNvCxnSpPr>
          <p:nvPr/>
        </p:nvCxnSpPr>
        <p:spPr bwMode="auto">
          <a:xfrm>
            <a:off x="3539430" y="4232275"/>
            <a:ext cx="288925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1" name="Connecteur droit 47"/>
          <p:cNvCxnSpPr>
            <a:cxnSpLocks noChangeShapeType="1"/>
          </p:cNvCxnSpPr>
          <p:nvPr/>
        </p:nvCxnSpPr>
        <p:spPr bwMode="auto">
          <a:xfrm>
            <a:off x="3539430" y="5640388"/>
            <a:ext cx="288925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2" name="Connecteur en angle 53"/>
          <p:cNvCxnSpPr>
            <a:cxnSpLocks noChangeShapeType="1"/>
            <a:stCxn id="5157" idx="2"/>
          </p:cNvCxnSpPr>
          <p:nvPr/>
        </p:nvCxnSpPr>
        <p:spPr bwMode="auto">
          <a:xfrm rot="5400000" flipH="1">
            <a:off x="2432148" y="4071144"/>
            <a:ext cx="1477963" cy="1025525"/>
          </a:xfrm>
          <a:prstGeom prst="bentConnector3">
            <a:avLst>
              <a:gd name="adj1" fmla="val -42903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3" name="Connecteur en angle 56"/>
          <p:cNvCxnSpPr>
            <a:cxnSpLocks noChangeShapeType="1"/>
            <a:endCxn id="5162" idx="0"/>
          </p:cNvCxnSpPr>
          <p:nvPr/>
        </p:nvCxnSpPr>
        <p:spPr bwMode="auto">
          <a:xfrm rot="5400000" flipH="1" flipV="1">
            <a:off x="2178148" y="2410619"/>
            <a:ext cx="1985963" cy="1025525"/>
          </a:xfrm>
          <a:prstGeom prst="bentConnector3">
            <a:avLst>
              <a:gd name="adj1" fmla="val 111505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4" name="Connecteur droit 60"/>
          <p:cNvCxnSpPr>
            <a:cxnSpLocks noChangeShapeType="1"/>
            <a:stCxn id="5159" idx="3"/>
            <a:endCxn id="5153" idx="1"/>
          </p:cNvCxnSpPr>
          <p:nvPr/>
        </p:nvCxnSpPr>
        <p:spPr bwMode="auto">
          <a:xfrm>
            <a:off x="4058542" y="3543300"/>
            <a:ext cx="544513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5" name="Connecteur droit 64"/>
          <p:cNvCxnSpPr>
            <a:cxnSpLocks noChangeShapeType="1"/>
            <a:stCxn id="5157" idx="3"/>
            <a:endCxn id="5155" idx="1"/>
          </p:cNvCxnSpPr>
          <p:nvPr/>
        </p:nvCxnSpPr>
        <p:spPr bwMode="auto">
          <a:xfrm>
            <a:off x="4058542" y="4948238"/>
            <a:ext cx="544513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6" name="ZoneTexte 65"/>
          <p:cNvSpPr txBox="1">
            <a:spLocks noChangeArrowheads="1"/>
          </p:cNvSpPr>
          <p:nvPr/>
        </p:nvSpPr>
        <p:spPr bwMode="auto">
          <a:xfrm>
            <a:off x="3850580" y="4062413"/>
            <a:ext cx="1438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>
                <a:solidFill>
                  <a:schemeClr val="accent6"/>
                </a:solidFill>
              </a:rPr>
              <a:t>Pièce percée</a:t>
            </a:r>
          </a:p>
        </p:txBody>
      </p:sp>
      <p:sp>
        <p:nvSpPr>
          <p:cNvPr id="5137" name="ZoneTexte 66"/>
          <p:cNvSpPr txBox="1">
            <a:spLocks noChangeArrowheads="1"/>
          </p:cNvSpPr>
          <p:nvPr/>
        </p:nvSpPr>
        <p:spPr bwMode="auto">
          <a:xfrm>
            <a:off x="3850580" y="5470525"/>
            <a:ext cx="15843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>
                <a:solidFill>
                  <a:schemeClr val="accent6"/>
                </a:solidFill>
              </a:rPr>
              <a:t>Pièce évacuée</a:t>
            </a:r>
          </a:p>
        </p:txBody>
      </p:sp>
      <p:sp>
        <p:nvSpPr>
          <p:cNvPr id="5138" name="ZoneTexte 67"/>
          <p:cNvSpPr txBox="1">
            <a:spLocks noChangeArrowheads="1"/>
          </p:cNvSpPr>
          <p:nvPr/>
        </p:nvSpPr>
        <p:spPr bwMode="auto">
          <a:xfrm>
            <a:off x="3850580" y="2755900"/>
            <a:ext cx="536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 err="1">
                <a:solidFill>
                  <a:schemeClr val="accent6"/>
                </a:solidFill>
              </a:rPr>
              <a:t>dcy</a:t>
            </a:r>
            <a:endParaRPr lang="fr-FR" dirty="0">
              <a:solidFill>
                <a:schemeClr val="accent6"/>
              </a:solidFill>
            </a:endParaRPr>
          </a:p>
        </p:txBody>
      </p:sp>
      <p:cxnSp>
        <p:nvCxnSpPr>
          <p:cNvPr id="5139" name="Connecteur droit 69"/>
          <p:cNvCxnSpPr>
            <a:cxnSpLocks noChangeShapeType="1"/>
          </p:cNvCxnSpPr>
          <p:nvPr/>
        </p:nvCxnSpPr>
        <p:spPr bwMode="auto">
          <a:xfrm>
            <a:off x="3683892" y="2678113"/>
            <a:ext cx="0" cy="4905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e 1"/>
          <p:cNvGrpSpPr/>
          <p:nvPr/>
        </p:nvGrpSpPr>
        <p:grpSpPr>
          <a:xfrm>
            <a:off x="4058542" y="1149350"/>
            <a:ext cx="2765425" cy="1155700"/>
            <a:chOff x="4058542" y="1149350"/>
            <a:chExt cx="2765425" cy="1155700"/>
          </a:xfrm>
        </p:grpSpPr>
        <p:sp>
          <p:nvSpPr>
            <p:cNvPr id="5140" name="ZoneTexte 70"/>
            <p:cNvSpPr txBox="1">
              <a:spLocks noChangeArrowheads="1"/>
            </p:cNvSpPr>
            <p:nvPr/>
          </p:nvSpPr>
          <p:spPr bwMode="auto">
            <a:xfrm>
              <a:off x="4891980" y="1149350"/>
              <a:ext cx="1931987" cy="477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500" i="1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Etape initiale</a:t>
              </a:r>
            </a:p>
          </p:txBody>
        </p:sp>
        <p:cxnSp>
          <p:nvCxnSpPr>
            <p:cNvPr id="5141" name="Connecteur en angle 72"/>
            <p:cNvCxnSpPr>
              <a:cxnSpLocks noChangeShapeType="1"/>
              <a:stCxn id="5162" idx="3"/>
            </p:cNvCxnSpPr>
            <p:nvPr/>
          </p:nvCxnSpPr>
          <p:spPr bwMode="auto">
            <a:xfrm flipV="1">
              <a:off x="4058542" y="1582738"/>
              <a:ext cx="2633663" cy="722312"/>
            </a:xfrm>
            <a:prstGeom prst="bentConnector3">
              <a:avLst>
                <a:gd name="adj1" fmla="val 36583"/>
              </a:avLst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oupe 3"/>
          <p:cNvGrpSpPr/>
          <p:nvPr/>
        </p:nvGrpSpPr>
        <p:grpSpPr>
          <a:xfrm>
            <a:off x="4330005" y="1752600"/>
            <a:ext cx="3154362" cy="1171575"/>
            <a:chOff x="4330005" y="1752600"/>
            <a:chExt cx="3154362" cy="1171575"/>
          </a:xfrm>
        </p:grpSpPr>
        <p:cxnSp>
          <p:nvCxnSpPr>
            <p:cNvPr id="5142" name="Connecteur en angle 80"/>
            <p:cNvCxnSpPr>
              <a:cxnSpLocks noChangeShapeType="1"/>
            </p:cNvCxnSpPr>
            <p:nvPr/>
          </p:nvCxnSpPr>
          <p:spPr bwMode="auto">
            <a:xfrm flipV="1">
              <a:off x="4330005" y="2201863"/>
              <a:ext cx="3152775" cy="722312"/>
            </a:xfrm>
            <a:prstGeom prst="bentConnector3">
              <a:avLst>
                <a:gd name="adj1" fmla="val 50000"/>
              </a:avLst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43" name="ZoneTexte 83"/>
            <p:cNvSpPr txBox="1">
              <a:spLocks noChangeArrowheads="1"/>
            </p:cNvSpPr>
            <p:nvPr/>
          </p:nvSpPr>
          <p:spPr bwMode="auto">
            <a:xfrm>
              <a:off x="5827017" y="1752600"/>
              <a:ext cx="1657350" cy="477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500" i="1" dirty="0">
                  <a:solidFill>
                    <a:schemeClr val="accent6"/>
                  </a:solidFill>
                  <a:latin typeface="Calibri" pitchFamily="34" charset="0"/>
                  <a:cs typeface="Calibri" pitchFamily="34" charset="0"/>
                </a:rPr>
                <a:t>Réceptivité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970855" y="4267200"/>
            <a:ext cx="2713037" cy="1206500"/>
            <a:chOff x="970855" y="4267200"/>
            <a:chExt cx="2713037" cy="1206500"/>
          </a:xfrm>
        </p:grpSpPr>
        <p:cxnSp>
          <p:nvCxnSpPr>
            <p:cNvPr id="5148" name="Connecteur en angle 104"/>
            <p:cNvCxnSpPr>
              <a:cxnSpLocks noChangeShapeType="1"/>
            </p:cNvCxnSpPr>
            <p:nvPr/>
          </p:nvCxnSpPr>
          <p:spPr bwMode="auto">
            <a:xfrm rot="10800000">
              <a:off x="970855" y="4673600"/>
              <a:ext cx="2713037" cy="800100"/>
            </a:xfrm>
            <a:prstGeom prst="bentConnector3">
              <a:avLst>
                <a:gd name="adj1" fmla="val 50000"/>
              </a:avLst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49" name="ZoneTexte 105"/>
            <p:cNvSpPr txBox="1">
              <a:spLocks noChangeArrowheads="1"/>
            </p:cNvSpPr>
            <p:nvPr/>
          </p:nvSpPr>
          <p:spPr bwMode="auto">
            <a:xfrm>
              <a:off x="1115317" y="4267200"/>
              <a:ext cx="11112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500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Liaison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682849" y="1691481"/>
            <a:ext cx="2747221" cy="1241475"/>
            <a:chOff x="682849" y="1691481"/>
            <a:chExt cx="2747221" cy="1241475"/>
          </a:xfrm>
        </p:grpSpPr>
        <p:sp>
          <p:nvSpPr>
            <p:cNvPr id="5145" name="ZoneTexte 87"/>
            <p:cNvSpPr txBox="1">
              <a:spLocks noChangeArrowheads="1"/>
            </p:cNvSpPr>
            <p:nvPr/>
          </p:nvSpPr>
          <p:spPr bwMode="auto">
            <a:xfrm>
              <a:off x="682849" y="1691481"/>
              <a:ext cx="1512887" cy="477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500" i="1" dirty="0">
                  <a:solidFill>
                    <a:srgbClr val="FF9900"/>
                  </a:solidFill>
                  <a:latin typeface="Calibri" pitchFamily="34" charset="0"/>
                  <a:cs typeface="Calibri" pitchFamily="34" charset="0"/>
                </a:rPr>
                <a:t>Transition</a:t>
              </a:r>
            </a:p>
          </p:txBody>
        </p:sp>
        <p:cxnSp>
          <p:nvCxnSpPr>
            <p:cNvPr id="5150" name="Connecteur en angle 112"/>
            <p:cNvCxnSpPr>
              <a:cxnSpLocks noChangeShapeType="1"/>
            </p:cNvCxnSpPr>
            <p:nvPr/>
          </p:nvCxnSpPr>
          <p:spPr bwMode="auto">
            <a:xfrm rot="10800000">
              <a:off x="755577" y="2132856"/>
              <a:ext cx="2674493" cy="800100"/>
            </a:xfrm>
            <a:prstGeom prst="bentConnector3">
              <a:avLst>
                <a:gd name="adj1" fmla="val 50000"/>
              </a:avLst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5" name="Espace réservé du contenu 4"/>
          <p:cNvSpPr txBox="1">
            <a:spLocks/>
          </p:cNvSpPr>
          <p:nvPr/>
        </p:nvSpPr>
        <p:spPr>
          <a:xfrm>
            <a:off x="3539431" y="-27383"/>
            <a:ext cx="5476198" cy="10081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 MODELE GRAFCET</a:t>
            </a:r>
          </a:p>
          <a:p>
            <a:pPr lvl="1" algn="r">
              <a:spcBef>
                <a:spcPct val="0"/>
              </a:spcBef>
            </a:pPr>
            <a:r>
              <a:rPr lang="fr-FR" sz="2600" dirty="0">
                <a:ea typeface="Segoe UI" panose="020B0502040204020203" pitchFamily="34" charset="0"/>
              </a:rPr>
              <a:t> Eléments graphiques de base</a:t>
            </a: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6933753" y="3422217"/>
            <a:ext cx="1958727" cy="809264"/>
            <a:chOff x="6933753" y="3422217"/>
            <a:chExt cx="1958727" cy="809264"/>
          </a:xfrm>
        </p:grpSpPr>
        <p:sp>
          <p:nvSpPr>
            <p:cNvPr id="5146" name="ZoneTexte 101"/>
            <p:cNvSpPr txBox="1">
              <a:spLocks noChangeArrowheads="1"/>
            </p:cNvSpPr>
            <p:nvPr/>
          </p:nvSpPr>
          <p:spPr bwMode="auto">
            <a:xfrm>
              <a:off x="7782549" y="3755231"/>
              <a:ext cx="10350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500" i="1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Action</a:t>
              </a:r>
            </a:p>
          </p:txBody>
        </p:sp>
        <p:grpSp>
          <p:nvGrpSpPr>
            <p:cNvPr id="9" name="Groupe 8"/>
            <p:cNvGrpSpPr/>
            <p:nvPr/>
          </p:nvGrpSpPr>
          <p:grpSpPr>
            <a:xfrm>
              <a:off x="6933753" y="3422217"/>
              <a:ext cx="1958727" cy="747713"/>
              <a:chOff x="6933753" y="3422217"/>
              <a:chExt cx="1958727" cy="747713"/>
            </a:xfrm>
          </p:grpSpPr>
          <p:cxnSp>
            <p:nvCxnSpPr>
              <p:cNvPr id="5147" name="Connecteur droit avec flèche 103"/>
              <p:cNvCxnSpPr>
                <a:cxnSpLocks noChangeShapeType="1"/>
              </p:cNvCxnSpPr>
              <p:nvPr/>
            </p:nvCxnSpPr>
            <p:spPr bwMode="auto">
              <a:xfrm flipH="1" flipV="1">
                <a:off x="6933753" y="3422217"/>
                <a:ext cx="812304" cy="747713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" name="Connecteur droit 7"/>
              <p:cNvCxnSpPr/>
              <p:nvPr/>
            </p:nvCxnSpPr>
            <p:spPr bwMode="auto">
              <a:xfrm>
                <a:off x="7746057" y="4169930"/>
                <a:ext cx="1146423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8" name="Groupe 17"/>
          <p:cNvGrpSpPr/>
          <p:nvPr/>
        </p:nvGrpSpPr>
        <p:grpSpPr>
          <a:xfrm>
            <a:off x="611560" y="3384798"/>
            <a:ext cx="2697682" cy="1286286"/>
            <a:chOff x="611560" y="3384798"/>
            <a:chExt cx="2697682" cy="1286286"/>
          </a:xfrm>
        </p:grpSpPr>
        <p:grpSp>
          <p:nvGrpSpPr>
            <p:cNvPr id="17" name="Groupe 16"/>
            <p:cNvGrpSpPr/>
            <p:nvPr/>
          </p:nvGrpSpPr>
          <p:grpSpPr>
            <a:xfrm>
              <a:off x="611560" y="3384798"/>
              <a:ext cx="2697682" cy="1286286"/>
              <a:chOff x="611560" y="3384798"/>
              <a:chExt cx="2697682" cy="1286286"/>
            </a:xfrm>
          </p:grpSpPr>
          <p:sp>
            <p:nvSpPr>
              <p:cNvPr id="5151" name="ZoneTexte 113"/>
              <p:cNvSpPr txBox="1">
                <a:spLocks noChangeArrowheads="1"/>
              </p:cNvSpPr>
              <p:nvPr/>
            </p:nvSpPr>
            <p:spPr bwMode="auto">
              <a:xfrm>
                <a:off x="611560" y="3384798"/>
                <a:ext cx="941388" cy="47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2500" i="1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Etape</a:t>
                </a:r>
              </a:p>
            </p:txBody>
          </p:sp>
          <p:cxnSp>
            <p:nvCxnSpPr>
              <p:cNvPr id="53" name="Connecteur droit avec flèche 103"/>
              <p:cNvCxnSpPr>
                <a:cxnSpLocks noChangeShapeType="1"/>
              </p:cNvCxnSpPr>
              <p:nvPr/>
            </p:nvCxnSpPr>
            <p:spPr bwMode="auto">
              <a:xfrm>
                <a:off x="1670942" y="3813322"/>
                <a:ext cx="1638300" cy="857762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4" name="Connecteur droit 53"/>
            <p:cNvCxnSpPr/>
            <p:nvPr/>
          </p:nvCxnSpPr>
          <p:spPr bwMode="auto">
            <a:xfrm flipH="1">
              <a:off x="621629" y="3813321"/>
              <a:ext cx="1049314" cy="1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33080" y="868288"/>
            <a:ext cx="5064688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>
                <a:solidFill>
                  <a:schemeClr val="tx2"/>
                </a:solidFill>
              </a:rPr>
              <a:t>2. Règles de tracé</a:t>
            </a:r>
          </a:p>
        </p:txBody>
      </p:sp>
      <p:grpSp>
        <p:nvGrpSpPr>
          <p:cNvPr id="41" name="Group 2"/>
          <p:cNvGrpSpPr>
            <a:grpSpLocks/>
          </p:cNvGrpSpPr>
          <p:nvPr/>
        </p:nvGrpSpPr>
        <p:grpSpPr bwMode="auto">
          <a:xfrm>
            <a:off x="364396" y="2294043"/>
            <a:ext cx="3917638" cy="2258401"/>
            <a:chOff x="1646" y="10652"/>
            <a:chExt cx="2336" cy="1349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flipV="1"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Groupe 44"/>
          <p:cNvGrpSpPr/>
          <p:nvPr/>
        </p:nvGrpSpPr>
        <p:grpSpPr>
          <a:xfrm>
            <a:off x="364396" y="2348880"/>
            <a:ext cx="3991580" cy="3168352"/>
            <a:chOff x="201216" y="2039144"/>
            <a:chExt cx="3991580" cy="3168352"/>
          </a:xfrm>
        </p:grpSpPr>
        <p:grpSp>
          <p:nvGrpSpPr>
            <p:cNvPr id="46" name="Groupe 45"/>
            <p:cNvGrpSpPr/>
            <p:nvPr/>
          </p:nvGrpSpPr>
          <p:grpSpPr>
            <a:xfrm>
              <a:off x="201216" y="4293096"/>
              <a:ext cx="914400" cy="914400"/>
              <a:chOff x="201216" y="3789040"/>
              <a:chExt cx="914400" cy="914400"/>
            </a:xfrm>
          </p:grpSpPr>
          <p:sp>
            <p:nvSpPr>
              <p:cNvPr id="66" name="Rectangle 13"/>
              <p:cNvSpPr>
                <a:spLocks noChangeArrowheads="1"/>
              </p:cNvSpPr>
              <p:nvPr/>
            </p:nvSpPr>
            <p:spPr bwMode="auto">
              <a:xfrm>
                <a:off x="201216" y="3789040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7" name="Text Box 14"/>
              <p:cNvSpPr txBox="1">
                <a:spLocks noChangeArrowheads="1"/>
              </p:cNvSpPr>
              <p:nvPr/>
            </p:nvSpPr>
            <p:spPr bwMode="auto">
              <a:xfrm>
                <a:off x="506016" y="3950226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Groupe 46"/>
            <p:cNvGrpSpPr/>
            <p:nvPr/>
          </p:nvGrpSpPr>
          <p:grpSpPr>
            <a:xfrm>
              <a:off x="3059832" y="4293096"/>
              <a:ext cx="914400" cy="914400"/>
              <a:chOff x="3923928" y="3656371"/>
              <a:chExt cx="914400" cy="914400"/>
            </a:xfrm>
          </p:grpSpPr>
          <p:sp>
            <p:nvSpPr>
              <p:cNvPr id="64" name="Rectangle 15"/>
              <p:cNvSpPr>
                <a:spLocks noChangeArrowheads="1"/>
              </p:cNvSpPr>
              <p:nvPr/>
            </p:nvSpPr>
            <p:spPr bwMode="auto">
              <a:xfrm>
                <a:off x="3923928" y="3656371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5" name="Text Box 16"/>
              <p:cNvSpPr txBox="1">
                <a:spLocks noChangeArrowheads="1"/>
              </p:cNvSpPr>
              <p:nvPr/>
            </p:nvSpPr>
            <p:spPr bwMode="auto">
              <a:xfrm>
                <a:off x="4215234" y="3816138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4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2095404" y="2939902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429816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50" name="Groupe 49"/>
            <p:cNvGrpSpPr/>
            <p:nvPr/>
          </p:nvGrpSpPr>
          <p:grpSpPr>
            <a:xfrm>
              <a:off x="1638204" y="2039144"/>
              <a:ext cx="914400" cy="914400"/>
              <a:chOff x="899592" y="3364393"/>
              <a:chExt cx="914400" cy="914400"/>
            </a:xfrm>
          </p:grpSpPr>
          <p:sp>
            <p:nvSpPr>
              <p:cNvPr id="62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3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1" name="Connecteur droit 50"/>
            <p:cNvCxnSpPr/>
            <p:nvPr/>
          </p:nvCxnSpPr>
          <p:spPr bwMode="auto">
            <a:xfrm>
              <a:off x="658416" y="3479304"/>
              <a:ext cx="2873977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Connecteur droit 51"/>
            <p:cNvCxnSpPr/>
            <p:nvPr/>
          </p:nvCxnSpPr>
          <p:spPr bwMode="auto">
            <a:xfrm>
              <a:off x="658416" y="3479304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3" name="Groupe 52"/>
            <p:cNvGrpSpPr/>
            <p:nvPr/>
          </p:nvGrpSpPr>
          <p:grpSpPr>
            <a:xfrm>
              <a:off x="1638204" y="4293096"/>
              <a:ext cx="914400" cy="914400"/>
              <a:chOff x="2770393" y="3952384"/>
              <a:chExt cx="914400" cy="914400"/>
            </a:xfrm>
          </p:grpSpPr>
          <p:sp>
            <p:nvSpPr>
              <p:cNvPr id="60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Line 9"/>
            <p:cNvSpPr>
              <a:spLocks noChangeShapeType="1"/>
            </p:cNvSpPr>
            <p:nvPr/>
          </p:nvSpPr>
          <p:spPr bwMode="auto">
            <a:xfrm>
              <a:off x="1866804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3288432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56" name="Connecteur droit 55"/>
            <p:cNvCxnSpPr/>
            <p:nvPr/>
          </p:nvCxnSpPr>
          <p:spPr bwMode="auto">
            <a:xfrm>
              <a:off x="3517032" y="3479304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ZoneTexte 56"/>
            <p:cNvSpPr txBox="1"/>
            <p:nvPr/>
          </p:nvSpPr>
          <p:spPr>
            <a:xfrm>
              <a:off x="899592" y="369532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336580" y="370763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3760748" y="370763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72" name="Rectangle 2"/>
          <p:cNvSpPr txBox="1">
            <a:spLocks noChangeArrowheads="1"/>
          </p:cNvSpPr>
          <p:nvPr/>
        </p:nvSpPr>
        <p:spPr bwMode="auto">
          <a:xfrm>
            <a:off x="333080" y="1412776"/>
            <a:ext cx="6004807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000" b="0" dirty="0">
                <a:solidFill>
                  <a:schemeClr val="tx1"/>
                </a:solidFill>
              </a:rPr>
              <a:t>Les croisements de liaisons doivent être évités.</a:t>
            </a:r>
          </a:p>
        </p:txBody>
      </p:sp>
      <p:grpSp>
        <p:nvGrpSpPr>
          <p:cNvPr id="71" name="Groupe 70"/>
          <p:cNvGrpSpPr/>
          <p:nvPr/>
        </p:nvGrpSpPr>
        <p:grpSpPr>
          <a:xfrm>
            <a:off x="4650719" y="2348880"/>
            <a:ext cx="3991580" cy="3168352"/>
            <a:chOff x="4650719" y="1367541"/>
            <a:chExt cx="3991580" cy="3168352"/>
          </a:xfrm>
        </p:grpSpPr>
        <p:grpSp>
          <p:nvGrpSpPr>
            <p:cNvPr id="75" name="Groupe 74"/>
            <p:cNvGrpSpPr/>
            <p:nvPr/>
          </p:nvGrpSpPr>
          <p:grpSpPr>
            <a:xfrm>
              <a:off x="4650719" y="3621493"/>
              <a:ext cx="914400" cy="914400"/>
              <a:chOff x="201216" y="3789040"/>
              <a:chExt cx="914400" cy="914400"/>
            </a:xfrm>
          </p:grpSpPr>
          <p:sp>
            <p:nvSpPr>
              <p:cNvPr id="95" name="Rectangle 13"/>
              <p:cNvSpPr>
                <a:spLocks noChangeArrowheads="1"/>
              </p:cNvSpPr>
              <p:nvPr/>
            </p:nvSpPr>
            <p:spPr bwMode="auto">
              <a:xfrm>
                <a:off x="201216" y="3789040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6" name="Text Box 14"/>
              <p:cNvSpPr txBox="1">
                <a:spLocks noChangeArrowheads="1"/>
              </p:cNvSpPr>
              <p:nvPr/>
            </p:nvSpPr>
            <p:spPr bwMode="auto">
              <a:xfrm>
                <a:off x="506016" y="3950226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e 75"/>
            <p:cNvGrpSpPr/>
            <p:nvPr/>
          </p:nvGrpSpPr>
          <p:grpSpPr>
            <a:xfrm>
              <a:off x="7509335" y="3621493"/>
              <a:ext cx="914400" cy="914400"/>
              <a:chOff x="3923928" y="3656371"/>
              <a:chExt cx="914400" cy="914400"/>
            </a:xfrm>
          </p:grpSpPr>
          <p:sp>
            <p:nvSpPr>
              <p:cNvPr id="93" name="Rectangle 15"/>
              <p:cNvSpPr>
                <a:spLocks noChangeArrowheads="1"/>
              </p:cNvSpPr>
              <p:nvPr/>
            </p:nvSpPr>
            <p:spPr bwMode="auto">
              <a:xfrm>
                <a:off x="3923928" y="3656371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4" name="Text Box 16"/>
              <p:cNvSpPr txBox="1">
                <a:spLocks noChangeArrowheads="1"/>
              </p:cNvSpPr>
              <p:nvPr/>
            </p:nvSpPr>
            <p:spPr bwMode="auto">
              <a:xfrm>
                <a:off x="4215234" y="3816138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4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Line 17"/>
            <p:cNvSpPr>
              <a:spLocks noChangeShapeType="1"/>
            </p:cNvSpPr>
            <p:nvPr/>
          </p:nvSpPr>
          <p:spPr bwMode="auto">
            <a:xfrm flipV="1">
              <a:off x="6544907" y="2807701"/>
              <a:ext cx="0" cy="823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4879319" y="3236086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79" name="Groupe 78"/>
            <p:cNvGrpSpPr/>
            <p:nvPr/>
          </p:nvGrpSpPr>
          <p:grpSpPr>
            <a:xfrm>
              <a:off x="6825952" y="1367541"/>
              <a:ext cx="914400" cy="914400"/>
              <a:chOff x="899592" y="3364393"/>
              <a:chExt cx="914400" cy="914400"/>
            </a:xfrm>
          </p:grpSpPr>
          <p:sp>
            <p:nvSpPr>
              <p:cNvPr id="91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2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0" name="Connecteur droit 79"/>
            <p:cNvCxnSpPr/>
            <p:nvPr/>
          </p:nvCxnSpPr>
          <p:spPr bwMode="auto">
            <a:xfrm>
              <a:off x="5107919" y="2807701"/>
              <a:ext cx="2873977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Connecteur droit 80"/>
            <p:cNvCxnSpPr/>
            <p:nvPr/>
          </p:nvCxnSpPr>
          <p:spPr bwMode="auto">
            <a:xfrm>
              <a:off x="5107919" y="2807701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2" name="Groupe 81"/>
            <p:cNvGrpSpPr/>
            <p:nvPr/>
          </p:nvGrpSpPr>
          <p:grpSpPr>
            <a:xfrm>
              <a:off x="6087707" y="3621493"/>
              <a:ext cx="914400" cy="914400"/>
              <a:chOff x="2770393" y="3952384"/>
              <a:chExt cx="914400" cy="914400"/>
            </a:xfrm>
          </p:grpSpPr>
          <p:sp>
            <p:nvSpPr>
              <p:cNvPr id="89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0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Line 9"/>
            <p:cNvSpPr>
              <a:spLocks noChangeShapeType="1"/>
            </p:cNvSpPr>
            <p:nvPr/>
          </p:nvSpPr>
          <p:spPr bwMode="auto">
            <a:xfrm>
              <a:off x="6316307" y="3236086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" name="Line 9"/>
            <p:cNvSpPr>
              <a:spLocks noChangeShapeType="1"/>
            </p:cNvSpPr>
            <p:nvPr/>
          </p:nvSpPr>
          <p:spPr bwMode="auto">
            <a:xfrm>
              <a:off x="7737935" y="3236086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85" name="Connecteur droit 84"/>
            <p:cNvCxnSpPr/>
            <p:nvPr/>
          </p:nvCxnSpPr>
          <p:spPr bwMode="auto">
            <a:xfrm>
              <a:off x="7966535" y="2807701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ZoneTexte 85"/>
            <p:cNvSpPr txBox="1"/>
            <p:nvPr/>
          </p:nvSpPr>
          <p:spPr>
            <a:xfrm>
              <a:off x="5349095" y="3023725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6786083" y="3036031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8210251" y="3036031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97" name="Line 17"/>
            <p:cNvSpPr>
              <a:spLocks noChangeShapeType="1"/>
            </p:cNvSpPr>
            <p:nvPr/>
          </p:nvSpPr>
          <p:spPr bwMode="auto">
            <a:xfrm flipV="1">
              <a:off x="7297558" y="2281941"/>
              <a:ext cx="0" cy="52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0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4857388" y="2348880"/>
            <a:ext cx="3991580" cy="3168352"/>
            <a:chOff x="4900900" y="2132856"/>
            <a:chExt cx="3991580" cy="3168352"/>
          </a:xfrm>
        </p:grpSpPr>
        <p:grpSp>
          <p:nvGrpSpPr>
            <p:cNvPr id="6" name="Groupe 5"/>
            <p:cNvGrpSpPr/>
            <p:nvPr/>
          </p:nvGrpSpPr>
          <p:grpSpPr>
            <a:xfrm>
              <a:off x="4900900" y="4386808"/>
              <a:ext cx="914400" cy="914400"/>
              <a:chOff x="201216" y="3789040"/>
              <a:chExt cx="914400" cy="914400"/>
            </a:xfrm>
          </p:grpSpPr>
          <p:sp>
            <p:nvSpPr>
              <p:cNvPr id="27" name="Rectangle 13"/>
              <p:cNvSpPr>
                <a:spLocks noChangeArrowheads="1"/>
              </p:cNvSpPr>
              <p:nvPr/>
            </p:nvSpPr>
            <p:spPr bwMode="auto">
              <a:xfrm>
                <a:off x="201216" y="3789040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" name="Text Box 14"/>
              <p:cNvSpPr txBox="1">
                <a:spLocks noChangeArrowheads="1"/>
              </p:cNvSpPr>
              <p:nvPr/>
            </p:nvSpPr>
            <p:spPr bwMode="auto">
              <a:xfrm>
                <a:off x="506016" y="3950226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e 6"/>
            <p:cNvGrpSpPr/>
            <p:nvPr/>
          </p:nvGrpSpPr>
          <p:grpSpPr>
            <a:xfrm>
              <a:off x="7759516" y="4386808"/>
              <a:ext cx="914400" cy="914400"/>
              <a:chOff x="3923928" y="3656371"/>
              <a:chExt cx="914400" cy="914400"/>
            </a:xfrm>
          </p:grpSpPr>
          <p:sp>
            <p:nvSpPr>
              <p:cNvPr id="25" name="Rectangle 15"/>
              <p:cNvSpPr>
                <a:spLocks noChangeArrowheads="1"/>
              </p:cNvSpPr>
              <p:nvPr/>
            </p:nvSpPr>
            <p:spPr bwMode="auto">
              <a:xfrm>
                <a:off x="3923928" y="3656371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6" name="Text Box 16"/>
              <p:cNvSpPr txBox="1">
                <a:spLocks noChangeArrowheads="1"/>
              </p:cNvSpPr>
              <p:nvPr/>
            </p:nvSpPr>
            <p:spPr bwMode="auto">
              <a:xfrm>
                <a:off x="4215234" y="3816138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4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Line 17"/>
            <p:cNvSpPr>
              <a:spLocks noChangeShapeType="1"/>
            </p:cNvSpPr>
            <p:nvPr/>
          </p:nvSpPr>
          <p:spPr bwMode="auto">
            <a:xfrm flipV="1">
              <a:off x="6795088" y="3033614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129500" y="4001401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6337888" y="2132856"/>
              <a:ext cx="914400" cy="914400"/>
              <a:chOff x="899592" y="3364393"/>
              <a:chExt cx="914400" cy="914400"/>
            </a:xfrm>
          </p:grpSpPr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" name="Connecteur droit 10"/>
            <p:cNvCxnSpPr/>
            <p:nvPr/>
          </p:nvCxnSpPr>
          <p:spPr bwMode="auto">
            <a:xfrm>
              <a:off x="5358100" y="3573016"/>
              <a:ext cx="1436988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Connecteur droit 11"/>
            <p:cNvCxnSpPr/>
            <p:nvPr/>
          </p:nvCxnSpPr>
          <p:spPr bwMode="auto">
            <a:xfrm>
              <a:off x="5358100" y="3573016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" name="Groupe 12"/>
            <p:cNvGrpSpPr/>
            <p:nvPr/>
          </p:nvGrpSpPr>
          <p:grpSpPr>
            <a:xfrm>
              <a:off x="6337888" y="4386808"/>
              <a:ext cx="914400" cy="914400"/>
              <a:chOff x="2770393" y="3952384"/>
              <a:chExt cx="914400" cy="91440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6566488" y="4001401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7988116" y="4001401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16" name="Connecteur droit 15"/>
            <p:cNvCxnSpPr/>
            <p:nvPr/>
          </p:nvCxnSpPr>
          <p:spPr bwMode="auto">
            <a:xfrm>
              <a:off x="8216716" y="3756542"/>
              <a:ext cx="0" cy="64024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ZoneTexte 16"/>
            <p:cNvSpPr txBox="1"/>
            <p:nvPr/>
          </p:nvSpPr>
          <p:spPr>
            <a:xfrm>
              <a:off x="5599276" y="378904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7036264" y="380134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8460432" y="380134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 bwMode="auto">
            <a:xfrm>
              <a:off x="6795088" y="3756542"/>
              <a:ext cx="1436988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123728" y="868288"/>
            <a:ext cx="327404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>
                <a:solidFill>
                  <a:schemeClr val="tx2"/>
                </a:solidFill>
              </a:rPr>
              <a:t>2. Règles de tracé</a:t>
            </a:r>
          </a:p>
        </p:txBody>
      </p: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364396" y="2294043"/>
            <a:ext cx="3917638" cy="2258401"/>
            <a:chOff x="1646" y="10652"/>
            <a:chExt cx="2336" cy="1349"/>
          </a:xfrm>
        </p:grpSpPr>
        <p:cxnSp>
          <p:nvCxnSpPr>
            <p:cNvPr id="31" name="AutoShape 3"/>
            <p:cNvCxnSpPr>
              <a:cxnSpLocks noChangeShapeType="1"/>
            </p:cNvCxnSpPr>
            <p:nvPr/>
          </p:nvCxnSpPr>
          <p:spPr bwMode="auto">
            <a:xfrm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4"/>
            <p:cNvCxnSpPr>
              <a:cxnSpLocks noChangeShapeType="1"/>
            </p:cNvCxnSpPr>
            <p:nvPr/>
          </p:nvCxnSpPr>
          <p:spPr bwMode="auto">
            <a:xfrm flipV="1"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e 32"/>
          <p:cNvGrpSpPr/>
          <p:nvPr/>
        </p:nvGrpSpPr>
        <p:grpSpPr>
          <a:xfrm>
            <a:off x="364396" y="2348880"/>
            <a:ext cx="3991580" cy="3168352"/>
            <a:chOff x="201216" y="2039144"/>
            <a:chExt cx="3991580" cy="3168352"/>
          </a:xfrm>
        </p:grpSpPr>
        <p:grpSp>
          <p:nvGrpSpPr>
            <p:cNvPr id="34" name="Groupe 33"/>
            <p:cNvGrpSpPr/>
            <p:nvPr/>
          </p:nvGrpSpPr>
          <p:grpSpPr>
            <a:xfrm>
              <a:off x="201216" y="4293096"/>
              <a:ext cx="914400" cy="914400"/>
              <a:chOff x="201216" y="3789040"/>
              <a:chExt cx="914400" cy="914400"/>
            </a:xfrm>
          </p:grpSpPr>
          <p:sp>
            <p:nvSpPr>
              <p:cNvPr id="54" name="Rectangle 13"/>
              <p:cNvSpPr>
                <a:spLocks noChangeArrowheads="1"/>
              </p:cNvSpPr>
              <p:nvPr/>
            </p:nvSpPr>
            <p:spPr bwMode="auto">
              <a:xfrm>
                <a:off x="201216" y="3789040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5" name="Text Box 14"/>
              <p:cNvSpPr txBox="1">
                <a:spLocks noChangeArrowheads="1"/>
              </p:cNvSpPr>
              <p:nvPr/>
            </p:nvSpPr>
            <p:spPr bwMode="auto">
              <a:xfrm>
                <a:off x="506016" y="3950226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e 34"/>
            <p:cNvGrpSpPr/>
            <p:nvPr/>
          </p:nvGrpSpPr>
          <p:grpSpPr>
            <a:xfrm>
              <a:off x="3059832" y="4293096"/>
              <a:ext cx="914400" cy="914400"/>
              <a:chOff x="3923928" y="3656371"/>
              <a:chExt cx="914400" cy="914400"/>
            </a:xfrm>
          </p:grpSpPr>
          <p:sp>
            <p:nvSpPr>
              <p:cNvPr id="52" name="Rectangle 15"/>
              <p:cNvSpPr>
                <a:spLocks noChangeArrowheads="1"/>
              </p:cNvSpPr>
              <p:nvPr/>
            </p:nvSpPr>
            <p:spPr bwMode="auto">
              <a:xfrm>
                <a:off x="3923928" y="3656371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" name="Text Box 16"/>
              <p:cNvSpPr txBox="1">
                <a:spLocks noChangeArrowheads="1"/>
              </p:cNvSpPr>
              <p:nvPr/>
            </p:nvSpPr>
            <p:spPr bwMode="auto">
              <a:xfrm>
                <a:off x="4215234" y="3816138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4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V="1">
              <a:off x="2095404" y="2939902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429816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38" name="Groupe 37"/>
            <p:cNvGrpSpPr/>
            <p:nvPr/>
          </p:nvGrpSpPr>
          <p:grpSpPr>
            <a:xfrm>
              <a:off x="1638204" y="2039144"/>
              <a:ext cx="914400" cy="914400"/>
              <a:chOff x="899592" y="3364393"/>
              <a:chExt cx="914400" cy="914400"/>
            </a:xfrm>
          </p:grpSpPr>
          <p:sp>
            <p:nvSpPr>
              <p:cNvPr id="50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1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9" name="Connecteur droit 38"/>
            <p:cNvCxnSpPr/>
            <p:nvPr/>
          </p:nvCxnSpPr>
          <p:spPr bwMode="auto">
            <a:xfrm>
              <a:off x="658416" y="3479304"/>
              <a:ext cx="2873977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Connecteur droit 39"/>
            <p:cNvCxnSpPr/>
            <p:nvPr/>
          </p:nvCxnSpPr>
          <p:spPr bwMode="auto">
            <a:xfrm>
              <a:off x="658416" y="3479304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1" name="Groupe 40"/>
            <p:cNvGrpSpPr/>
            <p:nvPr/>
          </p:nvGrpSpPr>
          <p:grpSpPr>
            <a:xfrm>
              <a:off x="1638204" y="4293096"/>
              <a:ext cx="914400" cy="914400"/>
              <a:chOff x="2770393" y="3952384"/>
              <a:chExt cx="914400" cy="914400"/>
            </a:xfrm>
          </p:grpSpPr>
          <p:sp>
            <p:nvSpPr>
              <p:cNvPr id="48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3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1866804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>
              <a:off x="3288432" y="390768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cxnSp>
          <p:nvCxnSpPr>
            <p:cNvPr id="44" name="Connecteur droit 43"/>
            <p:cNvCxnSpPr/>
            <p:nvPr/>
          </p:nvCxnSpPr>
          <p:spPr bwMode="auto">
            <a:xfrm>
              <a:off x="3517032" y="3479304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ZoneTexte 44"/>
            <p:cNvSpPr txBox="1"/>
            <p:nvPr/>
          </p:nvSpPr>
          <p:spPr>
            <a:xfrm>
              <a:off x="899592" y="369532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336580" y="370763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760748" y="370763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Rectangle 2"/>
          <p:cNvSpPr txBox="1">
            <a:spLocks noChangeArrowheads="1"/>
          </p:cNvSpPr>
          <p:nvPr/>
        </p:nvSpPr>
        <p:spPr bwMode="auto">
          <a:xfrm>
            <a:off x="333080" y="1412776"/>
            <a:ext cx="6004807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000" b="0" dirty="0">
                <a:solidFill>
                  <a:schemeClr val="tx1"/>
                </a:solidFill>
              </a:rPr>
              <a:t>Les croisements de liaisons doivent être évités.</a:t>
            </a:r>
          </a:p>
        </p:txBody>
      </p:sp>
      <p:sp>
        <p:nvSpPr>
          <p:cNvPr id="5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2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23728" y="868288"/>
            <a:ext cx="327404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>
                <a:solidFill>
                  <a:schemeClr val="tx2"/>
                </a:solidFill>
              </a:rPr>
              <a:t>2. Règles de tracé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395536" y="1562440"/>
            <a:ext cx="2639420" cy="3970417"/>
            <a:chOff x="395536" y="1650504"/>
            <a:chExt cx="2639420" cy="3970417"/>
          </a:xfrm>
        </p:grpSpPr>
        <p:cxnSp>
          <p:nvCxnSpPr>
            <p:cNvPr id="31" name="Connecteur droit 30"/>
            <p:cNvCxnSpPr/>
            <p:nvPr/>
          </p:nvCxnSpPr>
          <p:spPr bwMode="auto">
            <a:xfrm>
              <a:off x="2361732" y="4797152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V="1">
              <a:off x="2361732" y="2579862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106212" y="354764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1904532" y="1650504"/>
              <a:ext cx="914400" cy="914400"/>
              <a:chOff x="899592" y="3364393"/>
              <a:chExt cx="914400" cy="914400"/>
            </a:xfrm>
          </p:grpSpPr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5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2" name="Connecteur droit 11"/>
            <p:cNvCxnSpPr/>
            <p:nvPr/>
          </p:nvCxnSpPr>
          <p:spPr bwMode="auto">
            <a:xfrm>
              <a:off x="1334812" y="3119264"/>
              <a:ext cx="102692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Connecteur droit 12"/>
            <p:cNvCxnSpPr/>
            <p:nvPr/>
          </p:nvCxnSpPr>
          <p:spPr bwMode="auto">
            <a:xfrm>
              <a:off x="1334812" y="3119264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4" name="Groupe 13"/>
            <p:cNvGrpSpPr/>
            <p:nvPr/>
          </p:nvGrpSpPr>
          <p:grpSpPr>
            <a:xfrm>
              <a:off x="1904532" y="3933056"/>
              <a:ext cx="914400" cy="914400"/>
              <a:chOff x="2770393" y="3952384"/>
              <a:chExt cx="914400" cy="914400"/>
            </a:xfrm>
            <a:solidFill>
              <a:schemeClr val="bg1"/>
            </a:solidFill>
          </p:grpSpPr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3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133132" y="354764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575988" y="333528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602908" y="334759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>
              <a:off x="2133132" y="5297545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2602908" y="508518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e 40"/>
            <p:cNvGrpSpPr/>
            <p:nvPr/>
          </p:nvGrpSpPr>
          <p:grpSpPr>
            <a:xfrm>
              <a:off x="949619" y="2107704"/>
              <a:ext cx="1412113" cy="3513217"/>
              <a:chOff x="949619" y="2107704"/>
              <a:chExt cx="1412113" cy="3513217"/>
            </a:xfrm>
          </p:grpSpPr>
          <p:cxnSp>
            <p:nvCxnSpPr>
              <p:cNvPr id="34" name="Connecteur en angle 33"/>
              <p:cNvCxnSpPr/>
              <p:nvPr/>
            </p:nvCxnSpPr>
            <p:spPr bwMode="auto">
              <a:xfrm rot="16200000" flipV="1">
                <a:off x="475939" y="3735128"/>
                <a:ext cx="2359474" cy="1412112"/>
              </a:xfrm>
              <a:prstGeom prst="bentConnector3">
                <a:avLst>
                  <a:gd name="adj1" fmla="val 114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Connecteur droit 36"/>
              <p:cNvCxnSpPr/>
              <p:nvPr/>
            </p:nvCxnSpPr>
            <p:spPr bwMode="auto">
              <a:xfrm flipV="1">
                <a:off x="949619" y="2107704"/>
                <a:ext cx="0" cy="123989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3" name="Connecteur en angle 42"/>
            <p:cNvCxnSpPr/>
            <p:nvPr/>
          </p:nvCxnSpPr>
          <p:spPr bwMode="auto">
            <a:xfrm rot="10800000">
              <a:off x="395536" y="3261448"/>
              <a:ext cx="939276" cy="671609"/>
            </a:xfrm>
            <a:prstGeom prst="bentConnector3">
              <a:avLst>
                <a:gd name="adj1" fmla="val 99711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Connecteur droit 43"/>
            <p:cNvCxnSpPr/>
            <p:nvPr/>
          </p:nvCxnSpPr>
          <p:spPr bwMode="auto">
            <a:xfrm flipV="1">
              <a:off x="395536" y="2095398"/>
              <a:ext cx="0" cy="123989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oup 2"/>
          <p:cNvGrpSpPr>
            <a:grpSpLocks/>
          </p:cNvGrpSpPr>
          <p:nvPr/>
        </p:nvGrpSpPr>
        <p:grpSpPr bwMode="auto">
          <a:xfrm>
            <a:off x="364396" y="2294043"/>
            <a:ext cx="3917638" cy="2258401"/>
            <a:chOff x="1646" y="10652"/>
            <a:chExt cx="2336" cy="1349"/>
          </a:xfrm>
        </p:grpSpPr>
        <p:cxnSp>
          <p:nvCxnSpPr>
            <p:cNvPr id="78" name="AutoShape 3"/>
            <p:cNvCxnSpPr>
              <a:cxnSpLocks noChangeShapeType="1"/>
            </p:cNvCxnSpPr>
            <p:nvPr/>
          </p:nvCxnSpPr>
          <p:spPr bwMode="auto">
            <a:xfrm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AutoShape 4"/>
            <p:cNvCxnSpPr>
              <a:cxnSpLocks noChangeShapeType="1"/>
            </p:cNvCxnSpPr>
            <p:nvPr/>
          </p:nvCxnSpPr>
          <p:spPr bwMode="auto">
            <a:xfrm flipV="1"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2" name="Groupe 101"/>
          <p:cNvGrpSpPr/>
          <p:nvPr/>
        </p:nvGrpSpPr>
        <p:grpSpPr>
          <a:xfrm>
            <a:off x="4860032" y="1562440"/>
            <a:ext cx="3384376" cy="3970417"/>
            <a:chOff x="4860032" y="1562440"/>
            <a:chExt cx="3384376" cy="3970417"/>
          </a:xfrm>
        </p:grpSpPr>
        <p:cxnSp>
          <p:nvCxnSpPr>
            <p:cNvPr id="81" name="Connecteur droit 80"/>
            <p:cNvCxnSpPr/>
            <p:nvPr/>
          </p:nvCxnSpPr>
          <p:spPr bwMode="auto">
            <a:xfrm>
              <a:off x="6826228" y="4709088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Line 17"/>
            <p:cNvSpPr>
              <a:spLocks noChangeShapeType="1"/>
            </p:cNvSpPr>
            <p:nvPr/>
          </p:nvSpPr>
          <p:spPr bwMode="auto">
            <a:xfrm flipV="1">
              <a:off x="6826228" y="2491798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" name="Line 9"/>
            <p:cNvSpPr>
              <a:spLocks noChangeShapeType="1"/>
            </p:cNvSpPr>
            <p:nvPr/>
          </p:nvSpPr>
          <p:spPr bwMode="auto">
            <a:xfrm>
              <a:off x="5570708" y="3459585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84" name="Groupe 83"/>
            <p:cNvGrpSpPr/>
            <p:nvPr/>
          </p:nvGrpSpPr>
          <p:grpSpPr>
            <a:xfrm>
              <a:off x="6369028" y="1562440"/>
              <a:ext cx="914400" cy="914400"/>
              <a:chOff x="899592" y="3364393"/>
              <a:chExt cx="914400" cy="914400"/>
            </a:xfrm>
          </p:grpSpPr>
          <p:sp>
            <p:nvSpPr>
              <p:cNvPr id="100" name="Rectangle 15"/>
              <p:cNvSpPr>
                <a:spLocks noChangeArrowheads="1"/>
              </p:cNvSpPr>
              <p:nvPr/>
            </p:nvSpPr>
            <p:spPr bwMode="auto">
              <a:xfrm>
                <a:off x="899592" y="3364393"/>
                <a:ext cx="914400" cy="914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1" name="Text Box 16"/>
              <p:cNvSpPr txBox="1">
                <a:spLocks noChangeArrowheads="1"/>
              </p:cNvSpPr>
              <p:nvPr/>
            </p:nvSpPr>
            <p:spPr bwMode="auto">
              <a:xfrm>
                <a:off x="1154956" y="3525580"/>
                <a:ext cx="33178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5" name="Connecteur droit 84"/>
            <p:cNvCxnSpPr/>
            <p:nvPr/>
          </p:nvCxnSpPr>
          <p:spPr bwMode="auto">
            <a:xfrm>
              <a:off x="5799308" y="3031200"/>
              <a:ext cx="102692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Connecteur droit 85"/>
            <p:cNvCxnSpPr/>
            <p:nvPr/>
          </p:nvCxnSpPr>
          <p:spPr bwMode="auto">
            <a:xfrm>
              <a:off x="5799308" y="3031200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7" name="Groupe 86"/>
            <p:cNvGrpSpPr/>
            <p:nvPr/>
          </p:nvGrpSpPr>
          <p:grpSpPr>
            <a:xfrm>
              <a:off x="6369028" y="3844992"/>
              <a:ext cx="914400" cy="914400"/>
              <a:chOff x="2770393" y="3952384"/>
              <a:chExt cx="914400" cy="914400"/>
            </a:xfrm>
            <a:solidFill>
              <a:schemeClr val="bg1"/>
            </a:solidFill>
          </p:grpSpPr>
          <p:sp>
            <p:nvSpPr>
              <p:cNvPr id="98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9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2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8" name="Line 9"/>
            <p:cNvSpPr>
              <a:spLocks noChangeShapeType="1"/>
            </p:cNvSpPr>
            <p:nvPr/>
          </p:nvSpPr>
          <p:spPr bwMode="auto">
            <a:xfrm>
              <a:off x="6597628" y="3459585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6040484" y="324722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7067404" y="325953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b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sp>
          <p:nvSpPr>
            <p:cNvPr id="91" name="Line 9"/>
            <p:cNvSpPr>
              <a:spLocks noChangeShapeType="1"/>
            </p:cNvSpPr>
            <p:nvPr/>
          </p:nvSpPr>
          <p:spPr bwMode="auto">
            <a:xfrm>
              <a:off x="6597628" y="5209481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067404" y="499712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c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grpSp>
          <p:nvGrpSpPr>
            <p:cNvPr id="93" name="Groupe 92"/>
            <p:cNvGrpSpPr/>
            <p:nvPr/>
          </p:nvGrpSpPr>
          <p:grpSpPr>
            <a:xfrm flipH="1">
              <a:off x="6832295" y="2019640"/>
              <a:ext cx="1412113" cy="3513217"/>
              <a:chOff x="949619" y="2107704"/>
              <a:chExt cx="1412113" cy="3513217"/>
            </a:xfrm>
          </p:grpSpPr>
          <p:cxnSp>
            <p:nvCxnSpPr>
              <p:cNvPr id="96" name="Connecteur en angle 95"/>
              <p:cNvCxnSpPr/>
              <p:nvPr/>
            </p:nvCxnSpPr>
            <p:spPr bwMode="auto">
              <a:xfrm rot="16200000" flipV="1">
                <a:off x="475939" y="3735128"/>
                <a:ext cx="2359474" cy="1412112"/>
              </a:xfrm>
              <a:prstGeom prst="bentConnector3">
                <a:avLst>
                  <a:gd name="adj1" fmla="val 114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7" name="Connecteur droit 96"/>
              <p:cNvCxnSpPr/>
              <p:nvPr/>
            </p:nvCxnSpPr>
            <p:spPr bwMode="auto">
              <a:xfrm flipV="1">
                <a:off x="949619" y="2107704"/>
                <a:ext cx="0" cy="123989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4" name="Connecteur en angle 93"/>
            <p:cNvCxnSpPr/>
            <p:nvPr/>
          </p:nvCxnSpPr>
          <p:spPr bwMode="auto">
            <a:xfrm rot="10800000">
              <a:off x="4860032" y="3173384"/>
              <a:ext cx="939276" cy="671609"/>
            </a:xfrm>
            <a:prstGeom prst="bentConnector3">
              <a:avLst>
                <a:gd name="adj1" fmla="val 99711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Connecteur droit 94"/>
            <p:cNvCxnSpPr/>
            <p:nvPr/>
          </p:nvCxnSpPr>
          <p:spPr bwMode="auto">
            <a:xfrm flipV="1">
              <a:off x="4860032" y="2007334"/>
              <a:ext cx="0" cy="123989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10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23728" y="868288"/>
            <a:ext cx="3274040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>
                <a:solidFill>
                  <a:schemeClr val="tx2"/>
                </a:solidFill>
              </a:rPr>
              <a:t>2. Règles de tracé</a:t>
            </a:r>
          </a:p>
        </p:txBody>
      </p:sp>
      <p:grpSp>
        <p:nvGrpSpPr>
          <p:cNvPr id="39" name="Groupe 38"/>
          <p:cNvGrpSpPr/>
          <p:nvPr/>
        </p:nvGrpSpPr>
        <p:grpSpPr>
          <a:xfrm>
            <a:off x="1187624" y="1902713"/>
            <a:ext cx="2448272" cy="3041059"/>
            <a:chOff x="1187624" y="2491798"/>
            <a:chExt cx="2448272" cy="3041059"/>
          </a:xfrm>
        </p:grpSpPr>
        <p:cxnSp>
          <p:nvCxnSpPr>
            <p:cNvPr id="6" name="Connecteur droit 5"/>
            <p:cNvCxnSpPr/>
            <p:nvPr/>
          </p:nvCxnSpPr>
          <p:spPr bwMode="auto">
            <a:xfrm>
              <a:off x="2361732" y="4709088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Line 17"/>
            <p:cNvSpPr>
              <a:spLocks noChangeShapeType="1"/>
            </p:cNvSpPr>
            <p:nvPr/>
          </p:nvSpPr>
          <p:spPr bwMode="auto">
            <a:xfrm flipV="1">
              <a:off x="2361732" y="2491798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1904532" y="3844992"/>
              <a:ext cx="914400" cy="914400"/>
              <a:chOff x="2770393" y="3952384"/>
              <a:chExt cx="914400" cy="914400"/>
            </a:xfrm>
            <a:solidFill>
              <a:schemeClr val="bg1"/>
            </a:solidFill>
          </p:grpSpPr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41414" y="278092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611190" y="2568567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cteur droit avec flèche 27"/>
            <p:cNvCxnSpPr/>
            <p:nvPr/>
          </p:nvCxnSpPr>
          <p:spPr bwMode="auto">
            <a:xfrm flipV="1">
              <a:off x="1187624" y="3970816"/>
              <a:ext cx="0" cy="118637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Connecteur droit 29"/>
            <p:cNvCxnSpPr/>
            <p:nvPr/>
          </p:nvCxnSpPr>
          <p:spPr bwMode="auto">
            <a:xfrm flipV="1">
              <a:off x="1187624" y="3322744"/>
              <a:ext cx="0" cy="7200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Connecteur droit avec flèche 31"/>
            <p:cNvCxnSpPr/>
            <p:nvPr/>
          </p:nvCxnSpPr>
          <p:spPr bwMode="auto">
            <a:xfrm flipV="1">
              <a:off x="3635896" y="3970816"/>
              <a:ext cx="0" cy="118637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Connecteur droit 32"/>
            <p:cNvCxnSpPr/>
            <p:nvPr/>
          </p:nvCxnSpPr>
          <p:spPr bwMode="auto">
            <a:xfrm flipV="1">
              <a:off x="3635896" y="3322744"/>
              <a:ext cx="0" cy="7200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Connecteur droit 34"/>
            <p:cNvCxnSpPr/>
            <p:nvPr/>
          </p:nvCxnSpPr>
          <p:spPr bwMode="auto">
            <a:xfrm>
              <a:off x="1187624" y="3322744"/>
              <a:ext cx="244827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364396" y="2294043"/>
            <a:ext cx="3917638" cy="2258401"/>
            <a:chOff x="1646" y="10652"/>
            <a:chExt cx="2336" cy="1349"/>
          </a:xfrm>
        </p:grpSpPr>
        <p:cxnSp>
          <p:nvCxnSpPr>
            <p:cNvPr id="37" name="AutoShape 3"/>
            <p:cNvCxnSpPr>
              <a:cxnSpLocks noChangeShapeType="1"/>
            </p:cNvCxnSpPr>
            <p:nvPr/>
          </p:nvCxnSpPr>
          <p:spPr bwMode="auto">
            <a:xfrm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4"/>
            <p:cNvCxnSpPr>
              <a:cxnSpLocks noChangeShapeType="1"/>
            </p:cNvCxnSpPr>
            <p:nvPr/>
          </p:nvCxnSpPr>
          <p:spPr bwMode="auto">
            <a:xfrm flipV="1">
              <a:off x="1646" y="10652"/>
              <a:ext cx="2336" cy="1349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oupe 55"/>
          <p:cNvGrpSpPr/>
          <p:nvPr/>
        </p:nvGrpSpPr>
        <p:grpSpPr>
          <a:xfrm>
            <a:off x="5508104" y="1902713"/>
            <a:ext cx="2304256" cy="3041059"/>
            <a:chOff x="5508104" y="1902713"/>
            <a:chExt cx="2304256" cy="3041059"/>
          </a:xfrm>
        </p:grpSpPr>
        <p:cxnSp>
          <p:nvCxnSpPr>
            <p:cNvPr id="41" name="Connecteur droit 40"/>
            <p:cNvCxnSpPr/>
            <p:nvPr/>
          </p:nvCxnSpPr>
          <p:spPr bwMode="auto">
            <a:xfrm>
              <a:off x="6682212" y="4120003"/>
              <a:ext cx="0" cy="823769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Line 17"/>
            <p:cNvSpPr>
              <a:spLocks noChangeShapeType="1"/>
            </p:cNvSpPr>
            <p:nvPr/>
          </p:nvSpPr>
          <p:spPr bwMode="auto">
            <a:xfrm flipV="1">
              <a:off x="6682212" y="1902713"/>
              <a:ext cx="0" cy="1363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43" name="Groupe 42"/>
            <p:cNvGrpSpPr/>
            <p:nvPr/>
          </p:nvGrpSpPr>
          <p:grpSpPr>
            <a:xfrm>
              <a:off x="6225012" y="3255907"/>
              <a:ext cx="914400" cy="914400"/>
              <a:chOff x="2770393" y="3952384"/>
              <a:chExt cx="914400" cy="914400"/>
            </a:xfrm>
            <a:solidFill>
              <a:schemeClr val="bg1"/>
            </a:solidFill>
          </p:grpSpPr>
          <p:sp>
            <p:nvSpPr>
              <p:cNvPr id="51" name="Rectangle 15"/>
              <p:cNvSpPr>
                <a:spLocks noChangeArrowheads="1"/>
              </p:cNvSpPr>
              <p:nvPr/>
            </p:nvSpPr>
            <p:spPr bwMode="auto">
              <a:xfrm>
                <a:off x="2770393" y="3952384"/>
                <a:ext cx="914400" cy="9144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2" name="Text Box 16"/>
              <p:cNvSpPr txBox="1">
                <a:spLocks noChangeArrowheads="1"/>
              </p:cNvSpPr>
              <p:nvPr/>
            </p:nvSpPr>
            <p:spPr bwMode="auto">
              <a:xfrm>
                <a:off x="3025757" y="4113571"/>
                <a:ext cx="331788" cy="5794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 dirty="0" smtClean="0">
                    <a:solidFill>
                      <a:schemeClr val="tx1"/>
                    </a:solidFill>
                  </a:rPr>
                  <a:t>1</a:t>
                </a:r>
                <a:endParaRPr lang="fr-FR" sz="3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6461894" y="2191843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931670" y="197948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a</a:t>
              </a:r>
              <a:endParaRPr lang="fr-FR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Connecteur droit avec flèche 45"/>
            <p:cNvCxnSpPr/>
            <p:nvPr/>
          </p:nvCxnSpPr>
          <p:spPr bwMode="auto">
            <a:xfrm flipV="1">
              <a:off x="5508104" y="3381731"/>
              <a:ext cx="0" cy="118637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Connecteur droit 46"/>
            <p:cNvCxnSpPr/>
            <p:nvPr/>
          </p:nvCxnSpPr>
          <p:spPr bwMode="auto">
            <a:xfrm flipV="1">
              <a:off x="5508104" y="2733659"/>
              <a:ext cx="0" cy="7200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Connecteur droit avec flèche 47"/>
            <p:cNvCxnSpPr/>
            <p:nvPr/>
          </p:nvCxnSpPr>
          <p:spPr bwMode="auto">
            <a:xfrm flipV="1">
              <a:off x="7812360" y="3645024"/>
              <a:ext cx="0" cy="118637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Connecteur droit 48"/>
            <p:cNvCxnSpPr/>
            <p:nvPr/>
          </p:nvCxnSpPr>
          <p:spPr bwMode="auto">
            <a:xfrm flipV="1">
              <a:off x="7812360" y="2996952"/>
              <a:ext cx="0" cy="72008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Connecteur droit 49"/>
            <p:cNvCxnSpPr/>
            <p:nvPr/>
          </p:nvCxnSpPr>
          <p:spPr bwMode="auto">
            <a:xfrm>
              <a:off x="5508104" y="2733659"/>
              <a:ext cx="1174108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Connecteur droit 53"/>
            <p:cNvCxnSpPr/>
            <p:nvPr/>
          </p:nvCxnSpPr>
          <p:spPr bwMode="auto">
            <a:xfrm>
              <a:off x="6682212" y="2996952"/>
              <a:ext cx="1130148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0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0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4400" dirty="0" smtClean="0">
                <a:solidFill>
                  <a:schemeClr val="tx2"/>
                </a:solidFill>
              </a:rPr>
              <a:t>VI. LIAISONS ORIENTEES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23727" y="868288"/>
            <a:ext cx="6782147" cy="5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/>
            <a:r>
              <a:rPr lang="fr-FR" sz="2400" dirty="0" smtClean="0">
                <a:solidFill>
                  <a:schemeClr val="tx2"/>
                </a:solidFill>
              </a:rPr>
              <a:t>3. Utilisation de renvois dans les liaisons</a:t>
            </a:r>
            <a:endParaRPr lang="fr-FR" sz="2400" dirty="0">
              <a:solidFill>
                <a:schemeClr val="tx2"/>
              </a:solidFill>
            </a:endParaRPr>
          </a:p>
        </p:txBody>
      </p:sp>
      <p:grpSp>
        <p:nvGrpSpPr>
          <p:cNvPr id="131" name="Groupe 130"/>
          <p:cNvGrpSpPr/>
          <p:nvPr/>
        </p:nvGrpSpPr>
        <p:grpSpPr>
          <a:xfrm>
            <a:off x="1183362" y="1587840"/>
            <a:ext cx="3244622" cy="3879265"/>
            <a:chOff x="1183362" y="1587840"/>
            <a:chExt cx="3244622" cy="3879265"/>
          </a:xfrm>
        </p:grpSpPr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269820" y="1674114"/>
              <a:ext cx="576385" cy="57516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" name="ZoneTexte 11"/>
            <p:cNvSpPr txBox="1">
              <a:spLocks noChangeArrowheads="1"/>
            </p:cNvSpPr>
            <p:nvPr/>
          </p:nvSpPr>
          <p:spPr bwMode="auto">
            <a:xfrm>
              <a:off x="1217293" y="1685130"/>
              <a:ext cx="681439" cy="55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 dirty="0">
                  <a:solidFill>
                    <a:srgbClr val="FFC000"/>
                  </a:solidFill>
                </a:rPr>
                <a:t>0</a:t>
              </a:r>
            </a:p>
          </p:txBody>
        </p:sp>
        <p:sp>
          <p:nvSpPr>
            <p:cNvPr id="8" name="Rectangle 12"/>
            <p:cNvSpPr>
              <a:spLocks noChangeAspect="1"/>
            </p:cNvSpPr>
            <p:nvPr/>
          </p:nvSpPr>
          <p:spPr bwMode="auto">
            <a:xfrm>
              <a:off x="1183362" y="1587840"/>
              <a:ext cx="749300" cy="74771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9" name="Groupe 16"/>
            <p:cNvGrpSpPr>
              <a:grpSpLocks/>
            </p:cNvGrpSpPr>
            <p:nvPr/>
          </p:nvGrpSpPr>
          <p:grpSpPr bwMode="auto">
            <a:xfrm>
              <a:off x="1183362" y="2826090"/>
              <a:ext cx="749300" cy="747713"/>
              <a:chOff x="3670074" y="4077072"/>
              <a:chExt cx="748800" cy="748883"/>
            </a:xfrm>
          </p:grpSpPr>
          <p:sp>
            <p:nvSpPr>
              <p:cNvPr id="10" name="ZoneTexte 14"/>
              <p:cNvSpPr txBox="1">
                <a:spLocks noChangeArrowheads="1"/>
              </p:cNvSpPr>
              <p:nvPr/>
            </p:nvSpPr>
            <p:spPr bwMode="auto">
              <a:xfrm>
                <a:off x="3703982" y="4174514"/>
                <a:ext cx="68098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" name="Rectangle 15"/>
              <p:cNvSpPr>
                <a:spLocks noChangeAspect="1"/>
              </p:cNvSpPr>
              <p:nvPr/>
            </p:nvSpPr>
            <p:spPr bwMode="auto">
              <a:xfrm>
                <a:off x="3670074" y="4077072"/>
                <a:ext cx="748800" cy="74888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  <p:grpSp>
          <p:nvGrpSpPr>
            <p:cNvPr id="12" name="Groupe 17"/>
            <p:cNvGrpSpPr>
              <a:grpSpLocks/>
            </p:cNvGrpSpPr>
            <p:nvPr/>
          </p:nvGrpSpPr>
          <p:grpSpPr bwMode="auto">
            <a:xfrm>
              <a:off x="1183362" y="4231028"/>
              <a:ext cx="749300" cy="749300"/>
              <a:chOff x="3670074" y="4077072"/>
              <a:chExt cx="748800" cy="748883"/>
            </a:xfrm>
          </p:grpSpPr>
          <p:sp>
            <p:nvSpPr>
              <p:cNvPr id="13" name="ZoneTexte 18"/>
              <p:cNvSpPr txBox="1">
                <a:spLocks noChangeArrowheads="1"/>
              </p:cNvSpPr>
              <p:nvPr/>
            </p:nvSpPr>
            <p:spPr bwMode="auto">
              <a:xfrm>
                <a:off x="3703982" y="4174514"/>
                <a:ext cx="68098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000" dirty="0">
                    <a:solidFill>
                      <a:srgbClr val="339933"/>
                    </a:solidFill>
                  </a:rPr>
                  <a:t>2</a:t>
                </a:r>
              </a:p>
            </p:txBody>
          </p:sp>
          <p:sp>
            <p:nvSpPr>
              <p:cNvPr id="14" name="Rectangle 19"/>
              <p:cNvSpPr>
                <a:spLocks noChangeAspect="1"/>
              </p:cNvSpPr>
              <p:nvPr/>
            </p:nvSpPr>
            <p:spPr bwMode="auto">
              <a:xfrm>
                <a:off x="3670074" y="4077072"/>
                <a:ext cx="748800" cy="74888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  <p:cxnSp>
          <p:nvCxnSpPr>
            <p:cNvPr id="15" name="Connecteur droit 34"/>
            <p:cNvCxnSpPr>
              <a:cxnSpLocks noChangeShapeType="1"/>
            </p:cNvCxnSpPr>
            <p:nvPr/>
          </p:nvCxnSpPr>
          <p:spPr bwMode="auto">
            <a:xfrm>
              <a:off x="1558012" y="3573803"/>
              <a:ext cx="0" cy="6572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Connecteur droit 42"/>
            <p:cNvCxnSpPr>
              <a:cxnSpLocks noChangeShapeType="1"/>
            </p:cNvCxnSpPr>
            <p:nvPr/>
          </p:nvCxnSpPr>
          <p:spPr bwMode="auto">
            <a:xfrm>
              <a:off x="1413550" y="2583203"/>
              <a:ext cx="2889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Connecteur droit 45"/>
            <p:cNvCxnSpPr>
              <a:cxnSpLocks noChangeShapeType="1"/>
            </p:cNvCxnSpPr>
            <p:nvPr/>
          </p:nvCxnSpPr>
          <p:spPr bwMode="auto">
            <a:xfrm>
              <a:off x="1413550" y="3889715"/>
              <a:ext cx="2889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Connecteur droit 47"/>
            <p:cNvCxnSpPr>
              <a:cxnSpLocks noChangeShapeType="1"/>
            </p:cNvCxnSpPr>
            <p:nvPr/>
          </p:nvCxnSpPr>
          <p:spPr bwMode="auto">
            <a:xfrm>
              <a:off x="1413550" y="5297828"/>
              <a:ext cx="28892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ZoneTexte 67"/>
            <p:cNvSpPr txBox="1">
              <a:spLocks noChangeArrowheads="1"/>
            </p:cNvSpPr>
            <p:nvPr/>
          </p:nvSpPr>
          <p:spPr bwMode="auto">
            <a:xfrm>
              <a:off x="1687367" y="2413926"/>
              <a:ext cx="10801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0" dirty="0">
                  <a:solidFill>
                    <a:schemeClr val="tx1"/>
                  </a:solidFill>
                </a:rPr>
                <a:t>d</a:t>
              </a:r>
              <a:r>
                <a:rPr lang="fr-FR" b="0" dirty="0" smtClean="0">
                  <a:solidFill>
                    <a:schemeClr val="tx1"/>
                  </a:solidFill>
                </a:rPr>
                <a:t>cy.1S1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69"/>
            <p:cNvCxnSpPr>
              <a:cxnSpLocks noChangeShapeType="1"/>
            </p:cNvCxnSpPr>
            <p:nvPr/>
          </p:nvCxnSpPr>
          <p:spPr bwMode="auto">
            <a:xfrm>
              <a:off x="1558012" y="2335553"/>
              <a:ext cx="0" cy="49053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ZoneTexte 67"/>
            <p:cNvSpPr txBox="1">
              <a:spLocks noChangeArrowheads="1"/>
            </p:cNvSpPr>
            <p:nvPr/>
          </p:nvSpPr>
          <p:spPr bwMode="auto">
            <a:xfrm>
              <a:off x="1687367" y="3720438"/>
              <a:ext cx="10801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1S2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sp>
          <p:nvSpPr>
            <p:cNvPr id="24" name="ZoneTexte 67"/>
            <p:cNvSpPr txBox="1">
              <a:spLocks noChangeArrowheads="1"/>
            </p:cNvSpPr>
            <p:nvPr/>
          </p:nvSpPr>
          <p:spPr bwMode="auto">
            <a:xfrm>
              <a:off x="1687367" y="5128551"/>
              <a:ext cx="10801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2S2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14"/>
            <p:cNvSpPr txBox="1">
              <a:spLocks noChangeArrowheads="1"/>
            </p:cNvSpPr>
            <p:nvPr/>
          </p:nvSpPr>
          <p:spPr bwMode="auto">
            <a:xfrm>
              <a:off x="1972647" y="4328318"/>
              <a:ext cx="1375217" cy="55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 dirty="0" smtClean="0">
                  <a:solidFill>
                    <a:schemeClr val="tx1"/>
                  </a:solidFill>
                </a:rPr>
                <a:t>KM1</a:t>
              </a:r>
              <a:endParaRPr lang="fr-FR" sz="30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15"/>
            <p:cNvSpPr>
              <a:spLocks noChangeAspect="1"/>
            </p:cNvSpPr>
            <p:nvPr/>
          </p:nvSpPr>
          <p:spPr bwMode="auto">
            <a:xfrm>
              <a:off x="2188671" y="4231028"/>
              <a:ext cx="1008112" cy="74771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28" name="Groupe 16"/>
            <p:cNvGrpSpPr>
              <a:grpSpLocks/>
            </p:cNvGrpSpPr>
            <p:nvPr/>
          </p:nvGrpSpPr>
          <p:grpSpPr bwMode="auto">
            <a:xfrm>
              <a:off x="2188671" y="2826090"/>
              <a:ext cx="1512168" cy="747713"/>
              <a:chOff x="3670074" y="4077072"/>
              <a:chExt cx="748800" cy="748883"/>
            </a:xfrm>
          </p:grpSpPr>
          <p:sp>
            <p:nvSpPr>
              <p:cNvPr id="29" name="ZoneTexte 14"/>
              <p:cNvSpPr txBox="1">
                <a:spLocks noChangeArrowheads="1"/>
              </p:cNvSpPr>
              <p:nvPr/>
            </p:nvSpPr>
            <p:spPr bwMode="auto">
              <a:xfrm>
                <a:off x="3703982" y="4174514"/>
                <a:ext cx="68098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000" dirty="0" smtClean="0">
                    <a:solidFill>
                      <a:schemeClr val="tx1"/>
                    </a:solidFill>
                  </a:rPr>
                  <a:t>1Y14</a:t>
                </a:r>
                <a:endParaRPr lang="fr-FR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15"/>
              <p:cNvSpPr>
                <a:spLocks noChangeAspect="1"/>
              </p:cNvSpPr>
              <p:nvPr/>
            </p:nvSpPr>
            <p:spPr bwMode="auto">
              <a:xfrm>
                <a:off x="3670074" y="4077072"/>
                <a:ext cx="748800" cy="74888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33" name="ZoneTexte 14"/>
            <p:cNvSpPr txBox="1">
              <a:spLocks noChangeArrowheads="1"/>
            </p:cNvSpPr>
            <p:nvPr/>
          </p:nvSpPr>
          <p:spPr bwMode="auto">
            <a:xfrm>
              <a:off x="3052767" y="4328317"/>
              <a:ext cx="1375217" cy="55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 dirty="0" smtClean="0">
                  <a:solidFill>
                    <a:schemeClr val="tx1"/>
                  </a:solidFill>
                </a:rPr>
                <a:t>2Y14</a:t>
              </a:r>
              <a:endParaRPr lang="fr-FR" sz="30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15"/>
            <p:cNvSpPr>
              <a:spLocks noChangeAspect="1"/>
            </p:cNvSpPr>
            <p:nvPr/>
          </p:nvSpPr>
          <p:spPr bwMode="auto">
            <a:xfrm>
              <a:off x="3196783" y="4231027"/>
              <a:ext cx="1080120" cy="74771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cxnSp>
          <p:nvCxnSpPr>
            <p:cNvPr id="36" name="Connecteur droit 35"/>
            <p:cNvCxnSpPr>
              <a:stCxn id="30" idx="1"/>
              <a:endCxn id="11" idx="3"/>
            </p:cNvCxnSpPr>
            <p:nvPr/>
          </p:nvCxnSpPr>
          <p:spPr bwMode="auto">
            <a:xfrm flipH="1">
              <a:off x="1932662" y="3199947"/>
              <a:ext cx="256009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Connecteur droit 37"/>
            <p:cNvCxnSpPr>
              <a:stCxn id="14" idx="3"/>
              <a:endCxn id="27" idx="1"/>
            </p:cNvCxnSpPr>
            <p:nvPr/>
          </p:nvCxnSpPr>
          <p:spPr bwMode="auto">
            <a:xfrm flipV="1">
              <a:off x="1932662" y="4604885"/>
              <a:ext cx="256009" cy="79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0" name="Connecteur droit 39"/>
          <p:cNvCxnSpPr>
            <a:stCxn id="14" idx="2"/>
          </p:cNvCxnSpPr>
          <p:nvPr/>
        </p:nvCxnSpPr>
        <p:spPr bwMode="auto">
          <a:xfrm>
            <a:off x="1558012" y="4980328"/>
            <a:ext cx="0" cy="68092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2" name="Groupe 131"/>
          <p:cNvGrpSpPr/>
          <p:nvPr/>
        </p:nvGrpSpPr>
        <p:grpSpPr>
          <a:xfrm>
            <a:off x="899592" y="5668151"/>
            <a:ext cx="1355812" cy="762733"/>
            <a:chOff x="899592" y="5668151"/>
            <a:chExt cx="1355812" cy="762733"/>
          </a:xfrm>
        </p:grpSpPr>
        <p:sp>
          <p:nvSpPr>
            <p:cNvPr id="41" name="Triangle isocèle 40"/>
            <p:cNvSpPr/>
            <p:nvPr/>
          </p:nvSpPr>
          <p:spPr bwMode="auto">
            <a:xfrm rot="10800000" flipH="1" flipV="1">
              <a:off x="1346983" y="5668151"/>
              <a:ext cx="409639" cy="353137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ZoneTexte 67"/>
            <p:cNvSpPr txBox="1">
              <a:spLocks noChangeArrowheads="1"/>
            </p:cNvSpPr>
            <p:nvPr/>
          </p:nvSpPr>
          <p:spPr bwMode="auto">
            <a:xfrm>
              <a:off x="899592" y="6030774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 smtClean="0">
                  <a:solidFill>
                    <a:srgbClr val="002060"/>
                  </a:solidFill>
                </a:rPr>
                <a:t>(étape 3)</a:t>
              </a:r>
              <a:endParaRPr lang="fr-FR" sz="2000" b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-138519" y="3544431"/>
            <a:ext cx="1355812" cy="784093"/>
            <a:chOff x="-138519" y="3544431"/>
            <a:chExt cx="1355812" cy="784093"/>
          </a:xfrm>
        </p:grpSpPr>
        <p:sp>
          <p:nvSpPr>
            <p:cNvPr id="43" name="ZoneTexte 67"/>
            <p:cNvSpPr txBox="1">
              <a:spLocks noChangeArrowheads="1"/>
            </p:cNvSpPr>
            <p:nvPr/>
          </p:nvSpPr>
          <p:spPr bwMode="auto">
            <a:xfrm>
              <a:off x="-138519" y="3928414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 smtClean="0">
                  <a:solidFill>
                    <a:srgbClr val="FF3300"/>
                  </a:solidFill>
                </a:rPr>
                <a:t>(étape 4)</a:t>
              </a:r>
              <a:endParaRPr lang="fr-FR" sz="2000" b="0" dirty="0">
                <a:solidFill>
                  <a:srgbClr val="FF3300"/>
                </a:solidFill>
              </a:endParaRPr>
            </a:p>
          </p:txBody>
        </p:sp>
        <p:sp>
          <p:nvSpPr>
            <p:cNvPr id="44" name="Triangle isocèle 43"/>
            <p:cNvSpPr/>
            <p:nvPr/>
          </p:nvSpPr>
          <p:spPr bwMode="auto">
            <a:xfrm rot="10800000" flipH="1" flipV="1">
              <a:off x="327667" y="3544431"/>
              <a:ext cx="409639" cy="353137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37" name="Groupe 136"/>
          <p:cNvGrpSpPr/>
          <p:nvPr/>
        </p:nvGrpSpPr>
        <p:grpSpPr>
          <a:xfrm>
            <a:off x="532486" y="1587840"/>
            <a:ext cx="1025526" cy="1956591"/>
            <a:chOff x="532486" y="1587840"/>
            <a:chExt cx="1025526" cy="1956591"/>
          </a:xfrm>
        </p:grpSpPr>
        <p:cxnSp>
          <p:nvCxnSpPr>
            <p:cNvPr id="20" name="Connecteur en angle 56"/>
            <p:cNvCxnSpPr>
              <a:cxnSpLocks noChangeShapeType="1"/>
            </p:cNvCxnSpPr>
            <p:nvPr/>
          </p:nvCxnSpPr>
          <p:spPr bwMode="auto">
            <a:xfrm flipV="1">
              <a:off x="532486" y="1587840"/>
              <a:ext cx="1025526" cy="545016"/>
            </a:xfrm>
            <a:prstGeom prst="bentConnector4">
              <a:avLst>
                <a:gd name="adj1" fmla="val 433"/>
                <a:gd name="adj2" fmla="val 141944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Connecteur droit avec flèche 49"/>
            <p:cNvCxnSpPr/>
            <p:nvPr/>
          </p:nvCxnSpPr>
          <p:spPr bwMode="auto">
            <a:xfrm flipH="1" flipV="1">
              <a:off x="532486" y="2060848"/>
              <a:ext cx="1" cy="1483583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7" name="Groupe 166"/>
          <p:cNvGrpSpPr/>
          <p:nvPr/>
        </p:nvGrpSpPr>
        <p:grpSpPr>
          <a:xfrm>
            <a:off x="5518036" y="1412776"/>
            <a:ext cx="1355812" cy="1192945"/>
            <a:chOff x="5518036" y="1412776"/>
            <a:chExt cx="1355812" cy="1192945"/>
          </a:xfrm>
        </p:grpSpPr>
        <p:grpSp>
          <p:nvGrpSpPr>
            <p:cNvPr id="133" name="Groupe 132"/>
            <p:cNvGrpSpPr/>
            <p:nvPr/>
          </p:nvGrpSpPr>
          <p:grpSpPr>
            <a:xfrm>
              <a:off x="5518036" y="1412776"/>
              <a:ext cx="1355812" cy="840947"/>
              <a:chOff x="5518036" y="1412776"/>
              <a:chExt cx="1355812" cy="840947"/>
            </a:xfrm>
          </p:grpSpPr>
          <p:sp>
            <p:nvSpPr>
              <p:cNvPr id="112" name="Triangle isocèle 111"/>
              <p:cNvSpPr/>
              <p:nvPr/>
            </p:nvSpPr>
            <p:spPr bwMode="auto">
              <a:xfrm rot="10800000" flipH="1">
                <a:off x="5970430" y="1900586"/>
                <a:ext cx="409639" cy="353137"/>
              </a:xfrm>
              <a:prstGeom prst="triangl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3" name="ZoneTexte 67"/>
              <p:cNvSpPr txBox="1">
                <a:spLocks noChangeArrowheads="1"/>
              </p:cNvSpPr>
              <p:nvPr/>
            </p:nvSpPr>
            <p:spPr bwMode="auto">
              <a:xfrm>
                <a:off x="5518036" y="1412776"/>
                <a:ext cx="13558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2000" b="0" dirty="0" smtClean="0">
                    <a:solidFill>
                      <a:srgbClr val="339933"/>
                    </a:solidFill>
                  </a:rPr>
                  <a:t>(étape 2)</a:t>
                </a:r>
                <a:endParaRPr lang="fr-FR" sz="2000" b="0" dirty="0">
                  <a:solidFill>
                    <a:srgbClr val="339933"/>
                  </a:solidFill>
                </a:endParaRPr>
              </a:p>
            </p:txBody>
          </p:sp>
        </p:grpSp>
        <p:cxnSp>
          <p:nvCxnSpPr>
            <p:cNvPr id="115" name="Connecteur droit 114"/>
            <p:cNvCxnSpPr>
              <a:stCxn id="112" idx="0"/>
              <a:endCxn id="77" idx="0"/>
            </p:cNvCxnSpPr>
            <p:nvPr/>
          </p:nvCxnSpPr>
          <p:spPr bwMode="auto">
            <a:xfrm>
              <a:off x="6175250" y="2253723"/>
              <a:ext cx="0" cy="35199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5" name="Groupe 134"/>
          <p:cNvGrpSpPr/>
          <p:nvPr/>
        </p:nvGrpSpPr>
        <p:grpSpPr>
          <a:xfrm>
            <a:off x="4478719" y="2608228"/>
            <a:ext cx="1355812" cy="748763"/>
            <a:chOff x="4478719" y="2608228"/>
            <a:chExt cx="1355812" cy="748763"/>
          </a:xfrm>
        </p:grpSpPr>
        <p:sp>
          <p:nvSpPr>
            <p:cNvPr id="96" name="Triangle isocèle 95"/>
            <p:cNvSpPr/>
            <p:nvPr/>
          </p:nvSpPr>
          <p:spPr bwMode="auto">
            <a:xfrm rot="10800000">
              <a:off x="5004048" y="3003854"/>
              <a:ext cx="409639" cy="353137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130" name="ZoneTexte 67"/>
            <p:cNvSpPr txBox="1">
              <a:spLocks noChangeArrowheads="1"/>
            </p:cNvSpPr>
            <p:nvPr/>
          </p:nvSpPr>
          <p:spPr bwMode="auto">
            <a:xfrm>
              <a:off x="4478719" y="2608228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 smtClean="0">
                  <a:solidFill>
                    <a:srgbClr val="FF9900"/>
                  </a:solidFill>
                </a:rPr>
                <a:t>(étape 0)</a:t>
              </a:r>
              <a:endParaRPr lang="fr-FR" sz="2000" b="0" dirty="0">
                <a:solidFill>
                  <a:srgbClr val="FF9900"/>
                </a:solidFill>
              </a:endParaRPr>
            </a:p>
          </p:txBody>
        </p:sp>
      </p:grpSp>
      <p:grpSp>
        <p:nvGrpSpPr>
          <p:cNvPr id="141" name="Groupe 140"/>
          <p:cNvGrpSpPr/>
          <p:nvPr/>
        </p:nvGrpSpPr>
        <p:grpSpPr>
          <a:xfrm>
            <a:off x="5201802" y="2573594"/>
            <a:ext cx="3834694" cy="3132361"/>
            <a:chOff x="5201802" y="2573594"/>
            <a:chExt cx="3834694" cy="3132361"/>
          </a:xfrm>
        </p:grpSpPr>
        <p:cxnSp>
          <p:nvCxnSpPr>
            <p:cNvPr id="142" name="Connecteur droit 141"/>
            <p:cNvCxnSpPr/>
            <p:nvPr/>
          </p:nvCxnSpPr>
          <p:spPr bwMode="auto">
            <a:xfrm>
              <a:off x="5201802" y="5705955"/>
              <a:ext cx="981005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43" name="Groupe 142"/>
            <p:cNvGrpSpPr/>
            <p:nvPr/>
          </p:nvGrpSpPr>
          <p:grpSpPr>
            <a:xfrm>
              <a:off x="5208867" y="2573594"/>
              <a:ext cx="3827629" cy="3132361"/>
              <a:chOff x="5208867" y="2573594"/>
              <a:chExt cx="3827629" cy="3132361"/>
            </a:xfrm>
          </p:grpSpPr>
          <p:sp>
            <p:nvSpPr>
              <p:cNvPr id="144" name="ZoneTexte 14"/>
              <p:cNvSpPr txBox="1">
                <a:spLocks noChangeArrowheads="1"/>
              </p:cNvSpPr>
              <p:nvPr/>
            </p:nvSpPr>
            <p:spPr bwMode="auto">
              <a:xfrm>
                <a:off x="7661279" y="2655500"/>
                <a:ext cx="1375217" cy="553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000" dirty="0" smtClean="0">
                    <a:solidFill>
                      <a:schemeClr val="tx1"/>
                    </a:solidFill>
                  </a:rPr>
                  <a:t>2Y12</a:t>
                </a:r>
                <a:endParaRPr lang="fr-FR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Rectangle 15"/>
              <p:cNvSpPr>
                <a:spLocks noChangeAspect="1"/>
              </p:cNvSpPr>
              <p:nvPr/>
            </p:nvSpPr>
            <p:spPr bwMode="auto">
              <a:xfrm>
                <a:off x="7814021" y="2573594"/>
                <a:ext cx="1080120" cy="74771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grpSp>
            <p:nvGrpSpPr>
              <p:cNvPr id="146" name="Groupe 16"/>
              <p:cNvGrpSpPr>
                <a:grpSpLocks/>
              </p:cNvGrpSpPr>
              <p:nvPr/>
            </p:nvGrpSpPr>
            <p:grpSpPr bwMode="auto">
              <a:xfrm>
                <a:off x="5800600" y="2605721"/>
                <a:ext cx="749300" cy="747713"/>
                <a:chOff x="3670074" y="4077072"/>
                <a:chExt cx="748800" cy="748883"/>
              </a:xfrm>
            </p:grpSpPr>
            <p:sp>
              <p:nvSpPr>
                <p:cNvPr id="165" name="ZoneTexte 14"/>
                <p:cNvSpPr txBox="1">
                  <a:spLocks noChangeArrowheads="1"/>
                </p:cNvSpPr>
                <p:nvPr/>
              </p:nvSpPr>
              <p:spPr bwMode="auto">
                <a:xfrm>
                  <a:off x="3703982" y="4174514"/>
                  <a:ext cx="680984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fr-FR" sz="3000" dirty="0" smtClean="0">
                      <a:solidFill>
                        <a:srgbClr val="002060"/>
                      </a:solidFill>
                    </a:rPr>
                    <a:t>3</a:t>
                  </a:r>
                  <a:endParaRPr lang="fr-FR" sz="3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66" name="Rectangle 15"/>
                <p:cNvSpPr>
                  <a:spLocks noChangeAspect="1"/>
                </p:cNvSpPr>
                <p:nvPr/>
              </p:nvSpPr>
              <p:spPr bwMode="auto">
                <a:xfrm>
                  <a:off x="3670074" y="4077072"/>
                  <a:ext cx="748800" cy="748883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7" name="Groupe 17"/>
              <p:cNvGrpSpPr>
                <a:grpSpLocks/>
              </p:cNvGrpSpPr>
              <p:nvPr/>
            </p:nvGrpSpPr>
            <p:grpSpPr bwMode="auto">
              <a:xfrm>
                <a:off x="5800600" y="4010659"/>
                <a:ext cx="749300" cy="749300"/>
                <a:chOff x="3670074" y="4077072"/>
                <a:chExt cx="748800" cy="748883"/>
              </a:xfrm>
            </p:grpSpPr>
            <p:sp>
              <p:nvSpPr>
                <p:cNvPr id="163" name="ZoneTexte 18"/>
                <p:cNvSpPr txBox="1">
                  <a:spLocks noChangeArrowheads="1"/>
                </p:cNvSpPr>
                <p:nvPr/>
              </p:nvSpPr>
              <p:spPr bwMode="auto">
                <a:xfrm>
                  <a:off x="3703982" y="4174514"/>
                  <a:ext cx="680984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fr-FR" sz="3000" dirty="0" smtClean="0">
                      <a:solidFill>
                        <a:srgbClr val="FF3300"/>
                      </a:solidFill>
                    </a:rPr>
                    <a:t>4</a:t>
                  </a:r>
                  <a:endParaRPr lang="fr-FR" sz="3000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64" name="Rectangle 19"/>
                <p:cNvSpPr>
                  <a:spLocks noChangeAspect="1"/>
                </p:cNvSpPr>
                <p:nvPr/>
              </p:nvSpPr>
              <p:spPr bwMode="auto">
                <a:xfrm>
                  <a:off x="3670074" y="4077072"/>
                  <a:ext cx="748800" cy="748883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fr-FR"/>
                </a:p>
              </p:txBody>
            </p:sp>
          </p:grpSp>
          <p:cxnSp>
            <p:nvCxnSpPr>
              <p:cNvPr id="148" name="Connecteur droit 34"/>
              <p:cNvCxnSpPr>
                <a:cxnSpLocks noChangeShapeType="1"/>
              </p:cNvCxnSpPr>
              <p:nvPr/>
            </p:nvCxnSpPr>
            <p:spPr bwMode="auto">
              <a:xfrm>
                <a:off x="6175250" y="3353434"/>
                <a:ext cx="0" cy="657225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Connecteur droit 45"/>
              <p:cNvCxnSpPr>
                <a:cxnSpLocks noChangeShapeType="1"/>
              </p:cNvCxnSpPr>
              <p:nvPr/>
            </p:nvCxnSpPr>
            <p:spPr bwMode="auto">
              <a:xfrm>
                <a:off x="6030788" y="3669346"/>
                <a:ext cx="288925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0" name="Connecteur droit 47"/>
              <p:cNvCxnSpPr>
                <a:cxnSpLocks noChangeShapeType="1"/>
              </p:cNvCxnSpPr>
              <p:nvPr/>
            </p:nvCxnSpPr>
            <p:spPr bwMode="auto">
              <a:xfrm>
                <a:off x="6030788" y="5077459"/>
                <a:ext cx="288925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1" name="ZoneTexte 67"/>
              <p:cNvSpPr txBox="1">
                <a:spLocks noChangeArrowheads="1"/>
              </p:cNvSpPr>
              <p:nvPr/>
            </p:nvSpPr>
            <p:spPr bwMode="auto">
              <a:xfrm>
                <a:off x="6304605" y="3500069"/>
                <a:ext cx="108012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b="0" dirty="0" smtClean="0">
                    <a:solidFill>
                      <a:schemeClr val="tx1"/>
                    </a:solidFill>
                  </a:rPr>
                  <a:t>2S1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ZoneTexte 67"/>
              <p:cNvSpPr txBox="1">
                <a:spLocks noChangeArrowheads="1"/>
              </p:cNvSpPr>
              <p:nvPr/>
            </p:nvSpPr>
            <p:spPr bwMode="auto">
              <a:xfrm>
                <a:off x="6304605" y="4908182"/>
                <a:ext cx="108012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b="0" dirty="0">
                    <a:solidFill>
                      <a:schemeClr val="tx1"/>
                    </a:solidFill>
                  </a:rPr>
                  <a:t>1</a:t>
                </a:r>
                <a:r>
                  <a:rPr lang="fr-FR" b="0" dirty="0" smtClean="0">
                    <a:solidFill>
                      <a:schemeClr val="tx1"/>
                    </a:solidFill>
                  </a:rPr>
                  <a:t>S1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3" name="Connecteur droit 152"/>
              <p:cNvCxnSpPr>
                <a:stCxn id="164" idx="3"/>
              </p:cNvCxnSpPr>
              <p:nvPr/>
            </p:nvCxnSpPr>
            <p:spPr bwMode="auto">
              <a:xfrm flipV="1">
                <a:off x="6549900" y="4384516"/>
                <a:ext cx="256009" cy="793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Connecteur droit 153"/>
              <p:cNvCxnSpPr/>
              <p:nvPr/>
            </p:nvCxnSpPr>
            <p:spPr bwMode="auto">
              <a:xfrm>
                <a:off x="6175250" y="4759959"/>
                <a:ext cx="0" cy="945996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5" name="ZoneTexte 14"/>
              <p:cNvSpPr txBox="1">
                <a:spLocks noChangeArrowheads="1"/>
              </p:cNvSpPr>
              <p:nvPr/>
            </p:nvSpPr>
            <p:spPr bwMode="auto">
              <a:xfrm>
                <a:off x="6589885" y="2670885"/>
                <a:ext cx="1375217" cy="553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3000" dirty="0" smtClean="0">
                    <a:solidFill>
                      <a:schemeClr val="tx1"/>
                    </a:solidFill>
                  </a:rPr>
                  <a:t>KM1</a:t>
                </a:r>
                <a:endParaRPr lang="fr-FR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"/>
              <p:cNvSpPr>
                <a:spLocks noChangeAspect="1"/>
              </p:cNvSpPr>
              <p:nvPr/>
            </p:nvSpPr>
            <p:spPr bwMode="auto">
              <a:xfrm>
                <a:off x="6805909" y="2573595"/>
                <a:ext cx="1008112" cy="74771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cxnSp>
            <p:nvCxnSpPr>
              <p:cNvPr id="157" name="Connecteur droit 156"/>
              <p:cNvCxnSpPr>
                <a:endCxn id="156" idx="1"/>
              </p:cNvCxnSpPr>
              <p:nvPr/>
            </p:nvCxnSpPr>
            <p:spPr bwMode="auto">
              <a:xfrm flipV="1">
                <a:off x="6549900" y="2947452"/>
                <a:ext cx="256009" cy="793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58" name="Groupe 16"/>
              <p:cNvGrpSpPr>
                <a:grpSpLocks/>
              </p:cNvGrpSpPr>
              <p:nvPr/>
            </p:nvGrpSpPr>
            <p:grpSpPr bwMode="auto">
              <a:xfrm>
                <a:off x="6805909" y="3999444"/>
                <a:ext cx="1512168" cy="747713"/>
                <a:chOff x="3670074" y="4077072"/>
                <a:chExt cx="748800" cy="748883"/>
              </a:xfrm>
            </p:grpSpPr>
            <p:sp>
              <p:nvSpPr>
                <p:cNvPr id="161" name="ZoneTexte 14"/>
                <p:cNvSpPr txBox="1">
                  <a:spLocks noChangeArrowheads="1"/>
                </p:cNvSpPr>
                <p:nvPr/>
              </p:nvSpPr>
              <p:spPr bwMode="auto">
                <a:xfrm>
                  <a:off x="3703982" y="4174514"/>
                  <a:ext cx="680984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fr-FR" sz="3000" dirty="0" smtClean="0">
                      <a:solidFill>
                        <a:schemeClr val="tx1"/>
                      </a:solidFill>
                    </a:rPr>
                    <a:t>1Y12</a:t>
                  </a:r>
                  <a:endParaRPr lang="fr-FR" sz="3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2" name="Rectangle 15"/>
                <p:cNvSpPr>
                  <a:spLocks noChangeAspect="1"/>
                </p:cNvSpPr>
                <p:nvPr/>
              </p:nvSpPr>
              <p:spPr bwMode="auto">
                <a:xfrm>
                  <a:off x="3670074" y="4077072"/>
                  <a:ext cx="748800" cy="748883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fr-FR"/>
                </a:p>
              </p:txBody>
            </p:sp>
          </p:grpSp>
          <p:cxnSp>
            <p:nvCxnSpPr>
              <p:cNvPr id="159" name="Connecteur droit avec flèche 158"/>
              <p:cNvCxnSpPr/>
              <p:nvPr/>
            </p:nvCxnSpPr>
            <p:spPr bwMode="auto">
              <a:xfrm flipH="1" flipV="1">
                <a:off x="5208867" y="4218548"/>
                <a:ext cx="1" cy="1483583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0" name="Connecteur droit 159"/>
              <p:cNvCxnSpPr/>
              <p:nvPr/>
            </p:nvCxnSpPr>
            <p:spPr bwMode="auto">
              <a:xfrm flipH="1">
                <a:off x="5208867" y="3356991"/>
                <a:ext cx="1" cy="910313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07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4400" dirty="0" smtClean="0">
                <a:solidFill>
                  <a:schemeClr val="tx2"/>
                </a:solidFill>
              </a:rPr>
              <a:t>VII. REGLE DE SYNTAXE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187342" y="980728"/>
            <a:ext cx="88565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 b="0" dirty="0">
                <a:solidFill>
                  <a:schemeClr val="tx1"/>
                </a:solidFill>
              </a:rPr>
              <a:t>L’alternance </a:t>
            </a:r>
            <a:r>
              <a:rPr lang="fr-FR" sz="2400" dirty="0">
                <a:solidFill>
                  <a:schemeClr val="tx1"/>
                </a:solidFill>
              </a:rPr>
              <a:t>étape-transition</a:t>
            </a:r>
            <a:r>
              <a:rPr lang="fr-FR" sz="2400" b="0" dirty="0">
                <a:solidFill>
                  <a:schemeClr val="tx1"/>
                </a:solidFill>
              </a:rPr>
              <a:t> et </a:t>
            </a:r>
            <a:r>
              <a:rPr lang="fr-FR" sz="2400" dirty="0">
                <a:solidFill>
                  <a:schemeClr val="tx1"/>
                </a:solidFill>
              </a:rPr>
              <a:t>transition-étape</a:t>
            </a:r>
            <a:r>
              <a:rPr lang="fr-FR" sz="2400" b="0" dirty="0">
                <a:solidFill>
                  <a:schemeClr val="tx1"/>
                </a:solidFill>
              </a:rPr>
              <a:t> doit toujours être respectée quelle que soit la séquence parcourue.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907704" y="2132856"/>
            <a:ext cx="2362200" cy="3886200"/>
            <a:chOff x="864" y="1560"/>
            <a:chExt cx="1488" cy="2448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104" y="1944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248" y="1944"/>
              <a:ext cx="1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104" y="3144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248" y="3144"/>
              <a:ext cx="20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1392" y="37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1392" y="165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392" y="400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160" y="280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392" y="165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160" y="1656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250" y="1800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250" y="3864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392" y="25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392" y="29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864" y="1560"/>
              <a:ext cx="1488" cy="2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864" y="1560"/>
              <a:ext cx="1488" cy="2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5401792" y="2132856"/>
            <a:ext cx="2362200" cy="3886200"/>
            <a:chOff x="3065" y="1560"/>
            <a:chExt cx="1488" cy="2448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3521" y="1944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3665" y="1944"/>
              <a:ext cx="1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3521" y="3144"/>
              <a:ext cx="576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665" y="3144"/>
              <a:ext cx="20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3809" y="252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065" y="1560"/>
              <a:ext cx="1488" cy="2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3065" y="1560"/>
              <a:ext cx="1488" cy="2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45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15616" y="188640"/>
            <a:ext cx="7381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4400" dirty="0" smtClean="0">
                <a:solidFill>
                  <a:schemeClr val="tx2"/>
                </a:solidFill>
              </a:rPr>
              <a:t>CONCLUSION</a:t>
            </a:r>
            <a:endParaRPr lang="fr-FR" sz="440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270031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Ces règles de syntaxe permettent de construire un grafcet qui pourra </a:t>
            </a:r>
            <a:r>
              <a:rPr lang="fr-FR" sz="2400" b="0" dirty="0" smtClean="0">
                <a:solidFill>
                  <a:schemeClr val="tx1"/>
                </a:solidFill>
              </a:rPr>
              <a:t>être </a:t>
            </a:r>
            <a:r>
              <a:rPr lang="fr-FR" sz="2400" b="0" dirty="0">
                <a:solidFill>
                  <a:schemeClr val="tx1"/>
                </a:solidFill>
              </a:rPr>
              <a:t>interprété sans aucune ambiguïté, ceci constitue une base indispensable </a:t>
            </a:r>
            <a:r>
              <a:rPr lang="fr-FR" sz="2400" b="0" dirty="0" smtClean="0">
                <a:solidFill>
                  <a:schemeClr val="tx1"/>
                </a:solidFill>
              </a:rPr>
              <a:t>pour </a:t>
            </a:r>
            <a:r>
              <a:rPr lang="fr-FR" sz="2400" dirty="0">
                <a:solidFill>
                  <a:schemeClr val="tx1"/>
                </a:solidFill>
              </a:rPr>
              <a:t>une communication technique efficace </a:t>
            </a:r>
            <a:r>
              <a:rPr lang="fr-FR" sz="2400" b="0" dirty="0">
                <a:solidFill>
                  <a:schemeClr val="tx1"/>
                </a:solidFill>
              </a:rPr>
              <a:t>entre les différents acteurs du </a:t>
            </a:r>
            <a:r>
              <a:rPr lang="fr-FR" sz="2400" b="0" dirty="0" smtClean="0">
                <a:solidFill>
                  <a:schemeClr val="tx1"/>
                </a:solidFill>
              </a:rPr>
              <a:t>développement </a:t>
            </a:r>
            <a:r>
              <a:rPr lang="fr-FR" sz="2400" b="0" dirty="0">
                <a:solidFill>
                  <a:schemeClr val="tx1"/>
                </a:solidFill>
              </a:rPr>
              <a:t>d’un SA. </a:t>
            </a:r>
          </a:p>
          <a:p>
            <a:pPr algn="just"/>
            <a:r>
              <a:rPr lang="fr-FR" sz="2400" b="0" dirty="0" smtClean="0">
                <a:solidFill>
                  <a:schemeClr val="tx1"/>
                </a:solidFill>
              </a:rPr>
              <a:t>Elles </a:t>
            </a:r>
            <a:r>
              <a:rPr lang="fr-FR" sz="2400" b="0" dirty="0">
                <a:solidFill>
                  <a:schemeClr val="tx1"/>
                </a:solidFill>
              </a:rPr>
              <a:t>sont nécessaires mais non suffisantes pour décrire </a:t>
            </a:r>
            <a:r>
              <a:rPr lang="fr-FR" sz="2400" b="0" dirty="0" smtClean="0">
                <a:solidFill>
                  <a:schemeClr val="tx1"/>
                </a:solidFill>
              </a:rPr>
              <a:t>le </a:t>
            </a:r>
            <a:r>
              <a:rPr lang="fr-FR" sz="2400" b="0" dirty="0">
                <a:solidFill>
                  <a:schemeClr val="tx1"/>
                </a:solidFill>
              </a:rPr>
              <a:t>fonctionnement dynamique du GRAFCET, il manque </a:t>
            </a:r>
            <a:r>
              <a:rPr lang="fr-FR" sz="2400" dirty="0">
                <a:solidFill>
                  <a:schemeClr val="tx1"/>
                </a:solidFill>
              </a:rPr>
              <a:t>des règles d’évolution </a:t>
            </a:r>
            <a:r>
              <a:rPr lang="fr-FR" sz="2400" dirty="0" smtClean="0">
                <a:solidFill>
                  <a:schemeClr val="tx1"/>
                </a:solidFill>
              </a:rPr>
              <a:t>rigoureuses</a:t>
            </a:r>
            <a:r>
              <a:rPr lang="fr-FR" sz="2400" b="0" dirty="0" smtClean="0">
                <a:solidFill>
                  <a:schemeClr val="tx1"/>
                </a:solidFill>
              </a:rPr>
              <a:t> </a:t>
            </a:r>
            <a:r>
              <a:rPr lang="fr-FR" sz="2400" b="0" dirty="0">
                <a:solidFill>
                  <a:schemeClr val="tx1"/>
                </a:solidFill>
              </a:rPr>
              <a:t>permettant de </a:t>
            </a:r>
            <a:r>
              <a:rPr lang="fr-FR" sz="2400" b="0" dirty="0" smtClean="0">
                <a:solidFill>
                  <a:schemeClr val="tx1"/>
                </a:solidFill>
              </a:rPr>
              <a:t>décrire </a:t>
            </a:r>
            <a:r>
              <a:rPr lang="fr-FR" sz="2400" b="0" dirty="0">
                <a:solidFill>
                  <a:schemeClr val="tx1"/>
                </a:solidFill>
              </a:rPr>
              <a:t>les changements d’activités des étapes en fonction des événements en entrée du système.</a:t>
            </a:r>
          </a:p>
          <a:p>
            <a:pPr algn="just"/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5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7088" y="1326802"/>
            <a:ext cx="8137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>
                <a:solidFill>
                  <a:schemeClr val="tx1"/>
                </a:solidFill>
                <a:cs typeface="Arial" charset="0"/>
              </a:rPr>
              <a:t>Une ETAPE caractérise le comportement invariant du système. </a:t>
            </a:r>
            <a:endParaRPr lang="fr-FR" sz="2400">
              <a:solidFill>
                <a:schemeClr val="tx1"/>
              </a:solidFill>
            </a:endParaRPr>
          </a:p>
        </p:txBody>
      </p:sp>
      <p:grpSp>
        <p:nvGrpSpPr>
          <p:cNvPr id="11" name="Groupe 10"/>
          <p:cNvGrpSpPr>
            <a:grpSpLocks/>
          </p:cNvGrpSpPr>
          <p:nvPr/>
        </p:nvGrpSpPr>
        <p:grpSpPr bwMode="auto">
          <a:xfrm>
            <a:off x="5508625" y="4674840"/>
            <a:ext cx="838200" cy="914400"/>
            <a:chOff x="2895600" y="3200400"/>
            <a:chExt cx="838200" cy="914400"/>
          </a:xfrm>
        </p:grpSpPr>
        <p:sp>
          <p:nvSpPr>
            <p:cNvPr id="6152" name="Rectangle 4"/>
            <p:cNvSpPr>
              <a:spLocks noChangeArrowheads="1"/>
            </p:cNvSpPr>
            <p:nvPr/>
          </p:nvSpPr>
          <p:spPr bwMode="auto">
            <a:xfrm>
              <a:off x="2895600" y="3200400"/>
              <a:ext cx="8382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53" name="Text Box 8"/>
            <p:cNvSpPr txBox="1">
              <a:spLocks noChangeArrowheads="1"/>
            </p:cNvSpPr>
            <p:nvPr/>
          </p:nvSpPr>
          <p:spPr bwMode="auto">
            <a:xfrm>
              <a:off x="3124200" y="3253305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830263" y="2157065"/>
            <a:ext cx="756126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>
                <a:solidFill>
                  <a:schemeClr val="tx1"/>
                </a:solidFill>
                <a:cs typeface="Arial" charset="0"/>
              </a:rPr>
              <a:t>Elle se représente par un carré repéré numériquement </a:t>
            </a:r>
            <a:r>
              <a:rPr lang="fr-FR" sz="2400">
                <a:solidFill>
                  <a:schemeClr val="tx1"/>
                </a:solidFill>
              </a:rPr>
              <a:t>(deux étapes d’un même grafcet ne peuvent porter le même numéro) 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27088" y="3425477"/>
            <a:ext cx="82089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400">
                <a:solidFill>
                  <a:schemeClr val="tx1"/>
                </a:solidFill>
              </a:rPr>
              <a:t>A un instant donné et suivant l’évolution du système, une étape est: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681163" y="4373215"/>
            <a:ext cx="3421062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fr-FR" sz="2400" dirty="0">
                <a:solidFill>
                  <a:schemeClr val="tx1"/>
                </a:solidFill>
              </a:rPr>
              <a:t>soit inactive, 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1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889625" y="44624"/>
            <a:ext cx="3126004" cy="648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LES ETAPES</a:t>
            </a: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827088" y="1210592"/>
            <a:ext cx="8137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>
                <a:solidFill>
                  <a:schemeClr val="tx1"/>
                </a:solidFill>
                <a:cs typeface="Arial" charset="0"/>
              </a:rPr>
              <a:t>Une ETAPE caractérise le comportement invariant du système. </a:t>
            </a:r>
            <a:endParaRPr lang="fr-FR" sz="2400">
              <a:solidFill>
                <a:schemeClr val="tx1"/>
              </a:solidFill>
            </a:endParaRPr>
          </a:p>
        </p:txBody>
      </p:sp>
      <p:grpSp>
        <p:nvGrpSpPr>
          <p:cNvPr id="7171" name="Groupe 41"/>
          <p:cNvGrpSpPr>
            <a:grpSpLocks/>
          </p:cNvGrpSpPr>
          <p:nvPr/>
        </p:nvGrpSpPr>
        <p:grpSpPr bwMode="auto">
          <a:xfrm>
            <a:off x="5508625" y="4558630"/>
            <a:ext cx="838200" cy="914400"/>
            <a:chOff x="2895600" y="3200400"/>
            <a:chExt cx="838200" cy="914400"/>
          </a:xfrm>
        </p:grpSpPr>
        <p:sp>
          <p:nvSpPr>
            <p:cNvPr id="7178" name="Rectangle 42"/>
            <p:cNvSpPr>
              <a:spLocks noChangeArrowheads="1"/>
            </p:cNvSpPr>
            <p:nvPr/>
          </p:nvSpPr>
          <p:spPr bwMode="auto">
            <a:xfrm>
              <a:off x="2895600" y="3200400"/>
              <a:ext cx="838200" cy="914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179" name="Text Box 8"/>
            <p:cNvSpPr txBox="1">
              <a:spLocks noChangeArrowheads="1"/>
            </p:cNvSpPr>
            <p:nvPr/>
          </p:nvSpPr>
          <p:spPr bwMode="auto">
            <a:xfrm>
              <a:off x="3124200" y="3253305"/>
              <a:ext cx="304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7172" name="ZoneTexte 44"/>
          <p:cNvSpPr txBox="1">
            <a:spLocks noChangeArrowheads="1"/>
          </p:cNvSpPr>
          <p:nvPr/>
        </p:nvSpPr>
        <p:spPr bwMode="auto">
          <a:xfrm>
            <a:off x="830263" y="2040855"/>
            <a:ext cx="8062912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fr-FR" sz="2400">
                <a:solidFill>
                  <a:schemeClr val="tx1"/>
                </a:solidFill>
                <a:cs typeface="Arial" charset="0"/>
              </a:rPr>
              <a:t>Elle se représente par un carré repéré numériquement </a:t>
            </a:r>
            <a:r>
              <a:rPr lang="fr-FR" sz="2400">
                <a:solidFill>
                  <a:schemeClr val="tx1"/>
                </a:solidFill>
              </a:rPr>
              <a:t>(deux étapes d’un même grafcet ne peuvent porter le même numéro) :</a:t>
            </a: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827088" y="3309267"/>
            <a:ext cx="82089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400">
                <a:solidFill>
                  <a:schemeClr val="tx1"/>
                </a:solidFill>
              </a:rPr>
              <a:t>A un instant donné et suivant l’évolution du système, une étape est: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681163" y="4257005"/>
            <a:ext cx="3421062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fr-FR" sz="2400" dirty="0">
                <a:solidFill>
                  <a:schemeClr val="tx1"/>
                </a:solidFill>
              </a:rPr>
              <a:t>soit inactive, 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1698625" y="5119017"/>
            <a:ext cx="34194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fr-FR" sz="2400" dirty="0">
                <a:solidFill>
                  <a:srgbClr val="FF9900"/>
                </a:solidFill>
              </a:rPr>
              <a:t>soit active.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49" name="Ellipse 48"/>
          <p:cNvSpPr/>
          <p:nvPr/>
        </p:nvSpPr>
        <p:spPr bwMode="auto">
          <a:xfrm>
            <a:off x="5795963" y="5138067"/>
            <a:ext cx="261937" cy="242888"/>
          </a:xfrm>
          <a:prstGeom prst="ellipse">
            <a:avLst/>
          </a:prstGeom>
          <a:solidFill>
            <a:srgbClr val="FF99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defRPr/>
            </a:pPr>
            <a:endParaRPr lang="fr-FR">
              <a:solidFill>
                <a:srgbClr val="FF9900"/>
              </a:solidFill>
            </a:endParaRPr>
          </a:p>
        </p:txBody>
      </p:sp>
      <p:sp>
        <p:nvSpPr>
          <p:cNvPr id="1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889625" y="44624"/>
            <a:ext cx="3126004" cy="648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LES ETAPES</a:t>
            </a: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e 44"/>
          <p:cNvGrpSpPr>
            <a:grpSpLocks/>
          </p:cNvGrpSpPr>
          <p:nvPr/>
        </p:nvGrpSpPr>
        <p:grpSpPr bwMode="auto">
          <a:xfrm>
            <a:off x="757238" y="968375"/>
            <a:ext cx="7723187" cy="2468563"/>
            <a:chOff x="757612" y="967731"/>
            <a:chExt cx="7723027" cy="2468820"/>
          </a:xfrm>
        </p:grpSpPr>
        <p:sp>
          <p:nvSpPr>
            <p:cNvPr id="8211" name="Text Box 3"/>
            <p:cNvSpPr txBox="1">
              <a:spLocks noChangeArrowheads="1"/>
            </p:cNvSpPr>
            <p:nvPr/>
          </p:nvSpPr>
          <p:spPr bwMode="auto">
            <a:xfrm>
              <a:off x="2123728" y="2420888"/>
              <a:ext cx="5320388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Wingdings" pitchFamily="2" charset="2"/>
                <a:buChar char="q"/>
              </a:pPr>
              <a:r>
                <a:rPr lang="fr-FR" sz="2400" dirty="0">
                  <a:solidFill>
                    <a:schemeClr val="tx1"/>
                  </a:solidFill>
                </a:rPr>
                <a:t> </a:t>
              </a:r>
              <a:r>
                <a:rPr lang="fr-FR" sz="2400" dirty="0">
                  <a:solidFill>
                    <a:srgbClr val="FF9900"/>
                  </a:solidFill>
                </a:rPr>
                <a:t>1</a:t>
              </a:r>
              <a:r>
                <a:rPr lang="fr-FR" sz="2400" dirty="0">
                  <a:solidFill>
                    <a:schemeClr val="tx1"/>
                  </a:solidFill>
                </a:rPr>
                <a:t> lorsque l’étape i est active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fr-FR" sz="2400" dirty="0">
                  <a:solidFill>
                    <a:schemeClr val="tx1"/>
                  </a:solidFill>
                </a:rPr>
                <a:t> </a:t>
              </a:r>
              <a:r>
                <a:rPr lang="fr-FR" sz="2400" dirty="0">
                  <a:solidFill>
                    <a:srgbClr val="FF9900"/>
                  </a:solidFill>
                </a:rPr>
                <a:t>0</a:t>
              </a:r>
              <a:r>
                <a:rPr lang="fr-FR" sz="2400" dirty="0">
                  <a:solidFill>
                    <a:schemeClr val="tx1"/>
                  </a:solidFill>
                </a:rPr>
                <a:t> lorsque l’étape i est inactive</a:t>
              </a:r>
            </a:p>
          </p:txBody>
        </p:sp>
        <p:sp>
          <p:nvSpPr>
            <p:cNvPr id="8212" name="ZoneTexte 14"/>
            <p:cNvSpPr txBox="1">
              <a:spLocks noChangeArrowheads="1"/>
            </p:cNvSpPr>
            <p:nvPr/>
          </p:nvSpPr>
          <p:spPr bwMode="auto">
            <a:xfrm>
              <a:off x="757612" y="967731"/>
              <a:ext cx="74991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2400">
                  <a:solidFill>
                    <a:schemeClr val="tx1"/>
                  </a:solidFill>
                </a:rPr>
                <a:t>On peut associer une variable à l’état d’une étape.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90948" y="1429742"/>
              <a:ext cx="7689691" cy="12002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chemeClr val="tx1"/>
                  </a:solidFill>
                </a:rPr>
                <a:t>Cette variable, appelée </a:t>
              </a:r>
              <a:r>
                <a:rPr lang="fr-FR" sz="2400" dirty="0">
                  <a:solidFill>
                    <a:srgbClr val="FF9900"/>
                  </a:solidFill>
                </a:rPr>
                <a:t>variable d’étape</a:t>
              </a:r>
              <a:r>
                <a:rPr lang="fr-FR" sz="2400" dirty="0">
                  <a:solidFill>
                    <a:schemeClr val="tx1"/>
                  </a:solidFill>
                </a:rPr>
                <a:t>, est notée </a:t>
              </a:r>
              <a:r>
                <a:rPr lang="fr-FR" sz="2400" dirty="0">
                  <a:solidFill>
                    <a:srgbClr val="FF9900"/>
                  </a:solidFill>
                </a:rPr>
                <a:t>X</a:t>
              </a:r>
              <a:r>
                <a:rPr lang="fr-FR" sz="2400" baseline="-25000" dirty="0">
                  <a:solidFill>
                    <a:srgbClr val="FF9900"/>
                  </a:solidFill>
                </a:rPr>
                <a:t>i</a:t>
              </a:r>
              <a:r>
                <a:rPr lang="fr-FR" sz="2400" dirty="0">
                  <a:solidFill>
                    <a:schemeClr val="tx1"/>
                  </a:solidFill>
                </a:rPr>
                <a:t>, elle prend la valeur:</a:t>
              </a:r>
            </a:p>
            <a:p>
              <a:pPr>
                <a:defRPr/>
              </a:pPr>
              <a:endParaRPr lang="fr-FR" dirty="0"/>
            </a:p>
          </p:txBody>
        </p:sp>
      </p:grp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1570038" y="5427663"/>
            <a:ext cx="16573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000" dirty="0">
                <a:solidFill>
                  <a:schemeClr val="tx1"/>
                </a:solidFill>
              </a:rPr>
              <a:t>X3 = </a:t>
            </a:r>
            <a:r>
              <a:rPr lang="fr-FR" sz="3000" dirty="0">
                <a:solidFill>
                  <a:srgbClr val="FF9900"/>
                </a:solidFill>
              </a:rPr>
              <a:t>1</a:t>
            </a:r>
          </a:p>
        </p:txBody>
      </p:sp>
      <p:grpSp>
        <p:nvGrpSpPr>
          <p:cNvPr id="37" name="Groupe 36"/>
          <p:cNvGrpSpPr>
            <a:grpSpLocks/>
          </p:cNvGrpSpPr>
          <p:nvPr/>
        </p:nvGrpSpPr>
        <p:grpSpPr bwMode="auto">
          <a:xfrm>
            <a:off x="5126038" y="3662363"/>
            <a:ext cx="2736850" cy="2319337"/>
            <a:chOff x="1115616" y="3662735"/>
            <a:chExt cx="2736304" cy="2319479"/>
          </a:xfrm>
        </p:grpSpPr>
        <p:grpSp>
          <p:nvGrpSpPr>
            <p:cNvPr id="8206" name="Groupe 37"/>
            <p:cNvGrpSpPr>
              <a:grpSpLocks/>
            </p:cNvGrpSpPr>
            <p:nvPr/>
          </p:nvGrpSpPr>
          <p:grpSpPr bwMode="auto">
            <a:xfrm>
              <a:off x="1979712" y="4314800"/>
              <a:ext cx="838200" cy="914400"/>
              <a:chOff x="2895600" y="3200400"/>
              <a:chExt cx="838200" cy="914400"/>
            </a:xfrm>
          </p:grpSpPr>
          <p:sp>
            <p:nvSpPr>
              <p:cNvPr id="8209" name="Rectangle 41"/>
              <p:cNvSpPr>
                <a:spLocks noChangeArrowheads="1"/>
              </p:cNvSpPr>
              <p:nvPr/>
            </p:nvSpPr>
            <p:spPr bwMode="auto">
              <a:xfrm>
                <a:off x="2895600" y="3200400"/>
                <a:ext cx="838200" cy="914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10" name="Text Box 8"/>
              <p:cNvSpPr txBox="1">
                <a:spLocks noChangeArrowheads="1"/>
              </p:cNvSpPr>
              <p:nvPr/>
            </p:nvSpPr>
            <p:spPr bwMode="auto">
              <a:xfrm>
                <a:off x="3124200" y="3253305"/>
                <a:ext cx="304800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fr-FR" sz="320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sp>
          <p:nvSpPr>
            <p:cNvPr id="8207" name="ZoneTexte 39"/>
            <p:cNvSpPr txBox="1">
              <a:spLocks noChangeArrowheads="1"/>
            </p:cNvSpPr>
            <p:nvPr/>
          </p:nvSpPr>
          <p:spPr bwMode="auto">
            <a:xfrm>
              <a:off x="1570720" y="5428216"/>
              <a:ext cx="165618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3000" dirty="0">
                  <a:solidFill>
                    <a:schemeClr val="tx1"/>
                  </a:solidFill>
                </a:rPr>
                <a:t>X3 = </a:t>
              </a:r>
              <a:r>
                <a:rPr lang="fr-FR" sz="3000" dirty="0">
                  <a:solidFill>
                    <a:srgbClr val="FF9900"/>
                  </a:solidFill>
                </a:rPr>
                <a:t>0</a:t>
              </a:r>
            </a:p>
          </p:txBody>
        </p:sp>
        <p:sp>
          <p:nvSpPr>
            <p:cNvPr id="8208" name="ZoneTexte 40"/>
            <p:cNvSpPr txBox="1">
              <a:spLocks noChangeArrowheads="1"/>
            </p:cNvSpPr>
            <p:nvPr/>
          </p:nvSpPr>
          <p:spPr bwMode="auto">
            <a:xfrm>
              <a:off x="1115616" y="3662735"/>
              <a:ext cx="273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400">
                  <a:solidFill>
                    <a:schemeClr val="tx1"/>
                  </a:solidFill>
                </a:rPr>
                <a:t>Etape 3 inactive</a:t>
              </a:r>
            </a:p>
          </p:txBody>
        </p:sp>
      </p:grpSp>
      <p:grpSp>
        <p:nvGrpSpPr>
          <p:cNvPr id="47" name="Groupe 46"/>
          <p:cNvGrpSpPr>
            <a:grpSpLocks/>
          </p:cNvGrpSpPr>
          <p:nvPr/>
        </p:nvGrpSpPr>
        <p:grpSpPr bwMode="auto">
          <a:xfrm>
            <a:off x="857250" y="3573463"/>
            <a:ext cx="7488238" cy="2663825"/>
            <a:chOff x="857300" y="3573016"/>
            <a:chExt cx="7488832" cy="2664296"/>
          </a:xfrm>
        </p:grpSpPr>
        <p:grpSp>
          <p:nvGrpSpPr>
            <p:cNvPr id="8199" name="Groupe 45"/>
            <p:cNvGrpSpPr>
              <a:grpSpLocks/>
            </p:cNvGrpSpPr>
            <p:nvPr/>
          </p:nvGrpSpPr>
          <p:grpSpPr bwMode="auto">
            <a:xfrm>
              <a:off x="1115616" y="3662735"/>
              <a:ext cx="2736304" cy="1566465"/>
              <a:chOff x="1115616" y="3662735"/>
              <a:chExt cx="2736304" cy="1566465"/>
            </a:xfrm>
          </p:grpSpPr>
          <p:grpSp>
            <p:nvGrpSpPr>
              <p:cNvPr id="8201" name="Groupe 16"/>
              <p:cNvGrpSpPr>
                <a:grpSpLocks/>
              </p:cNvGrpSpPr>
              <p:nvPr/>
            </p:nvGrpSpPr>
            <p:grpSpPr bwMode="auto">
              <a:xfrm>
                <a:off x="1979712" y="4314800"/>
                <a:ext cx="838200" cy="914400"/>
                <a:chOff x="2895600" y="3200400"/>
                <a:chExt cx="838200" cy="914400"/>
              </a:xfrm>
            </p:grpSpPr>
            <p:sp>
              <p:nvSpPr>
                <p:cNvPr id="8204" name="Rectangle 17"/>
                <p:cNvSpPr>
                  <a:spLocks noChangeArrowheads="1"/>
                </p:cNvSpPr>
                <p:nvPr/>
              </p:nvSpPr>
              <p:spPr bwMode="auto">
                <a:xfrm>
                  <a:off x="2895600" y="3200400"/>
                  <a:ext cx="838200" cy="9144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20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24200" y="3253305"/>
                  <a:ext cx="304800" cy="5794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fr-FR" sz="32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20" name="Ellipse 19"/>
              <p:cNvSpPr/>
              <p:nvPr/>
            </p:nvSpPr>
            <p:spPr bwMode="auto">
              <a:xfrm>
                <a:off x="2267111" y="4894050"/>
                <a:ext cx="263546" cy="242930"/>
              </a:xfrm>
              <a:prstGeom prst="ellipse">
                <a:avLst/>
              </a:prstGeom>
              <a:solidFill>
                <a:schemeClr val="accent6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anchor="ctr"/>
              <a:lstStyle/>
              <a:p>
                <a:pPr>
                  <a:defRPr/>
                </a:pPr>
                <a:endParaRPr lang="fr-FR" dirty="0"/>
              </a:p>
            </p:txBody>
          </p:sp>
          <p:sp>
            <p:nvSpPr>
              <p:cNvPr id="8203" name="ZoneTexte 21"/>
              <p:cNvSpPr txBox="1">
                <a:spLocks noChangeArrowheads="1"/>
              </p:cNvSpPr>
              <p:nvPr/>
            </p:nvSpPr>
            <p:spPr bwMode="auto">
              <a:xfrm>
                <a:off x="1115616" y="3662735"/>
                <a:ext cx="273630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fr-FR" sz="2400">
                    <a:solidFill>
                      <a:schemeClr val="tx1"/>
                    </a:solidFill>
                  </a:rPr>
                  <a:t>Etape 3 active</a:t>
                </a:r>
              </a:p>
            </p:txBody>
          </p:sp>
        </p:grpSp>
        <p:sp>
          <p:nvSpPr>
            <p:cNvPr id="8200" name="Rectangle 43"/>
            <p:cNvSpPr>
              <a:spLocks noChangeArrowheads="1"/>
            </p:cNvSpPr>
            <p:nvPr/>
          </p:nvSpPr>
          <p:spPr bwMode="auto">
            <a:xfrm>
              <a:off x="857300" y="3573016"/>
              <a:ext cx="7488832" cy="266429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2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24" name="Espace réservé du contenu 4"/>
          <p:cNvSpPr txBox="1">
            <a:spLocks/>
          </p:cNvSpPr>
          <p:nvPr/>
        </p:nvSpPr>
        <p:spPr>
          <a:xfrm>
            <a:off x="5889625" y="44624"/>
            <a:ext cx="3126004" cy="648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LES ETAPES</a:t>
            </a: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"/>
          <p:cNvSpPr txBox="1">
            <a:spLocks/>
          </p:cNvSpPr>
          <p:nvPr/>
        </p:nvSpPr>
        <p:spPr>
          <a:xfrm>
            <a:off x="539552" y="3140968"/>
            <a:ext cx="8856984" cy="11521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Situation vide »  	</a:t>
            </a:r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 3"/>
              </a:rPr>
              <a:t>	</a:t>
            </a:r>
            <a:r>
              <a:rPr lang="fr-FR" sz="2400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aucune étape n’est active. </a:t>
            </a:r>
          </a:p>
          <a:p>
            <a:pPr marL="0" indent="0">
              <a:buNone/>
            </a:pPr>
            <a:r>
              <a:rPr lang="fr-FR" sz="2400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	Elle se note S = {  }.</a:t>
            </a:r>
            <a:endParaRPr lang="fr-FR" sz="24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539552" y="4293096"/>
            <a:ext cx="8856984" cy="11521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Situation courante »  </a:t>
            </a:r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 3"/>
              </a:rPr>
              <a:t>	</a:t>
            </a:r>
            <a:r>
              <a:rPr lang="fr-FR" sz="2400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à un moment donné.</a:t>
            </a:r>
          </a:p>
          <a:p>
            <a:pPr marL="0" indent="0">
              <a:buNone/>
            </a:pPr>
            <a:r>
              <a:rPr lang="fr-FR" sz="2400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	Elle se note S = { * }.</a:t>
            </a:r>
            <a:endParaRPr lang="fr-FR" sz="24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539552" y="5301208"/>
            <a:ext cx="8856984" cy="11521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Situation initiale »  	</a:t>
            </a:r>
            <a:r>
              <a:rPr lang="fr-FR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 3"/>
              </a:rPr>
              <a:t>	</a:t>
            </a:r>
            <a:r>
              <a:rPr lang="fr-FR" sz="2400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certaines étapes sont initialement activées. Elles sont repérées en doublant le cadre symbolique de l’étape.</a:t>
            </a:r>
            <a:endParaRPr lang="fr-FR" sz="2400" b="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5889625" y="44624"/>
            <a:ext cx="3126004" cy="648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LES ETAPES</a:t>
            </a: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  <p:sp>
        <p:nvSpPr>
          <p:cNvPr id="11" name="Espace réservé du contenu 4"/>
          <p:cNvSpPr txBox="1">
            <a:spLocks/>
          </p:cNvSpPr>
          <p:nvPr/>
        </p:nvSpPr>
        <p:spPr>
          <a:xfrm>
            <a:off x="395536" y="980728"/>
            <a:ext cx="8424936" cy="122413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fr-FR" sz="2200" dirty="0" smtClean="0">
                <a:ea typeface="Segoe UI" panose="020B0502040204020203" pitchFamily="34" charset="0"/>
              </a:rPr>
              <a:t> Une </a:t>
            </a:r>
            <a:r>
              <a:rPr lang="fr-FR" sz="2200" dirty="0">
                <a:ea typeface="Segoe UI" panose="020B0502040204020203" pitchFamily="34" charset="0"/>
              </a:rPr>
              <a:t>SITUATION D’UN GRAFCET est défini par l’ensemble des étapes actives à un instant donné</a:t>
            </a:r>
            <a:r>
              <a:rPr lang="fr-FR" sz="2200" dirty="0" smtClean="0">
                <a:ea typeface="Segoe UI" panose="020B0502040204020203" pitchFamily="34" charset="0"/>
              </a:rPr>
              <a:t>.</a:t>
            </a:r>
          </a:p>
          <a:p>
            <a:pPr marL="0" indent="0">
              <a:buNone/>
            </a:pPr>
            <a:r>
              <a:rPr lang="fr-FR" sz="2000" i="1" u="sng" dirty="0">
                <a:ea typeface="Segoe UI" panose="020B0502040204020203" pitchFamily="34" charset="0"/>
              </a:rPr>
              <a:t>Exemple :</a:t>
            </a:r>
            <a:r>
              <a:rPr lang="fr-FR" sz="2000" i="1" dirty="0">
                <a:ea typeface="Segoe UI" panose="020B0502040204020203" pitchFamily="34" charset="0"/>
              </a:rPr>
              <a:t> 	</a:t>
            </a:r>
            <a:r>
              <a:rPr lang="fr-FR" sz="2000" i="1" dirty="0" smtClean="0">
                <a:ea typeface="Segoe UI" panose="020B0502040204020203" pitchFamily="34" charset="0"/>
              </a:rPr>
              <a:t>S </a:t>
            </a:r>
            <a:r>
              <a:rPr lang="fr-FR" sz="2000" i="1" dirty="0">
                <a:ea typeface="Segoe UI" panose="020B0502040204020203" pitchFamily="34" charset="0"/>
              </a:rPr>
              <a:t>= {1, 14, 16} 	ou </a:t>
            </a:r>
            <a:r>
              <a:rPr lang="fr-FR" sz="2000" i="1" dirty="0" smtClean="0">
                <a:ea typeface="Segoe UI" panose="020B0502040204020203" pitchFamily="34" charset="0"/>
              </a:rPr>
              <a:t> </a:t>
            </a:r>
            <a:r>
              <a:rPr lang="fr-FR" sz="2000" i="1" dirty="0">
                <a:ea typeface="Segoe UI" panose="020B0502040204020203" pitchFamily="34" charset="0"/>
              </a:rPr>
              <a:t>S (</a:t>
            </a:r>
            <a:r>
              <a:rPr lang="fr-FR" sz="2000" i="1" dirty="0" err="1">
                <a:ea typeface="Segoe UI" panose="020B0502040204020203" pitchFamily="34" charset="0"/>
              </a:rPr>
              <a:t>Gm</a:t>
            </a:r>
            <a:r>
              <a:rPr lang="fr-FR" sz="2000" i="1" dirty="0">
                <a:ea typeface="Segoe UI" panose="020B0502040204020203" pitchFamily="34" charset="0"/>
              </a:rPr>
              <a:t>, </a:t>
            </a:r>
            <a:r>
              <a:rPr lang="fr-FR" sz="2000" i="1" dirty="0" err="1">
                <a:ea typeface="Segoe UI" panose="020B0502040204020203" pitchFamily="34" charset="0"/>
              </a:rPr>
              <a:t>Gn</a:t>
            </a:r>
            <a:r>
              <a:rPr lang="fr-FR" sz="2000" i="1" dirty="0">
                <a:ea typeface="Segoe UI" panose="020B0502040204020203" pitchFamily="34" charset="0"/>
              </a:rPr>
              <a:t>, Gp) = {1, 14, 16}</a:t>
            </a:r>
            <a:endParaRPr lang="fr-FR" sz="2000" dirty="0">
              <a:ea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endParaRPr lang="fr-FR" sz="2200" dirty="0">
              <a:ea typeface="Segoe UI" panose="020B0502040204020203" pitchFamily="34" charset="0"/>
            </a:endParaRP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0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5889625" y="44624"/>
            <a:ext cx="3126004" cy="648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fr-FR" sz="2800" b="1" dirty="0" smtClean="0">
                <a:ea typeface="Segoe UI" panose="020B0502040204020203" pitchFamily="34" charset="0"/>
              </a:rPr>
              <a:t> LES ACTIONS</a:t>
            </a:r>
          </a:p>
          <a:p>
            <a:pPr marL="247650" lvl="1" indent="0" algn="r">
              <a:spcBef>
                <a:spcPct val="0"/>
              </a:spcBef>
              <a:buNone/>
            </a:pPr>
            <a:endParaRPr lang="fr-FR" sz="2800" dirty="0" smtClean="0">
              <a:ea typeface="Segoe UI" panose="020B0502040204020203" pitchFamily="34" charset="0"/>
            </a:endParaRP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323528" y="1700808"/>
            <a:ext cx="8640960" cy="28083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</a:pPr>
            <a:r>
              <a:rPr lang="fr-FR" sz="2800" b="0" dirty="0" smtClean="0">
                <a:ea typeface="Segoe UI" panose="020B0502040204020203" pitchFamily="34" charset="0"/>
              </a:rPr>
              <a:t> Les </a:t>
            </a:r>
            <a:r>
              <a:rPr lang="fr-FR" sz="2800" dirty="0">
                <a:ea typeface="Segoe UI" panose="020B0502040204020203" pitchFamily="34" charset="0"/>
              </a:rPr>
              <a:t>actions</a:t>
            </a:r>
            <a:r>
              <a:rPr lang="fr-FR" sz="2800" b="0" dirty="0">
                <a:ea typeface="Segoe UI" panose="020B0502040204020203" pitchFamily="34" charset="0"/>
              </a:rPr>
              <a:t> permettent d’établir le lien entre l’évolution du grafcet et les sorties</a:t>
            </a:r>
            <a:r>
              <a:rPr lang="fr-FR" sz="2800" b="0" dirty="0" smtClean="0">
                <a:ea typeface="Segoe UI" panose="020B0502040204020203" pitchFamily="34" charset="0"/>
              </a:rPr>
              <a:t>.</a:t>
            </a:r>
          </a:p>
          <a:p>
            <a:pPr marL="247650" lvl="1" indent="0" algn="just">
              <a:spcBef>
                <a:spcPts val="0"/>
              </a:spcBef>
              <a:buNone/>
            </a:pPr>
            <a:endParaRPr lang="fr-FR" sz="2800" b="0" dirty="0">
              <a:ea typeface="Segoe UI" panose="020B0502040204020203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fr-FR" sz="2600" b="1" dirty="0" smtClean="0">
                <a:ea typeface="Segoe UI" panose="020B0502040204020203" pitchFamily="34" charset="0"/>
              </a:rPr>
              <a:t> </a:t>
            </a:r>
            <a:r>
              <a:rPr lang="fr-FR" sz="2800" b="0" dirty="0">
                <a:ea typeface="Segoe UI" panose="020B0502040204020203" pitchFamily="34" charset="0"/>
              </a:rPr>
              <a:t>Deux modes, </a:t>
            </a:r>
            <a:r>
              <a:rPr lang="fr-FR" sz="2800" i="1" dirty="0">
                <a:ea typeface="Segoe UI" panose="020B0502040204020203" pitchFamily="34" charset="0"/>
              </a:rPr>
              <a:t>mode continu</a:t>
            </a:r>
            <a:r>
              <a:rPr lang="fr-FR" sz="2800" dirty="0">
                <a:ea typeface="Segoe UI" panose="020B0502040204020203" pitchFamily="34" charset="0"/>
              </a:rPr>
              <a:t> </a:t>
            </a:r>
            <a:r>
              <a:rPr lang="fr-FR" sz="2800" b="0" dirty="0">
                <a:ea typeface="Segoe UI" panose="020B0502040204020203" pitchFamily="34" charset="0"/>
              </a:rPr>
              <a:t>ou </a:t>
            </a:r>
            <a:r>
              <a:rPr lang="fr-FR" sz="2800" i="1" dirty="0">
                <a:ea typeface="Segoe UI" panose="020B0502040204020203" pitchFamily="34" charset="0"/>
              </a:rPr>
              <a:t>mode mémorisé</a:t>
            </a:r>
            <a:r>
              <a:rPr lang="fr-FR" sz="2800" b="0" dirty="0">
                <a:ea typeface="Segoe UI" panose="020B0502040204020203" pitchFamily="34" charset="0"/>
              </a:rPr>
              <a:t>, décrivent comment les sorties dépendent de l’évolution et des entrées du système.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4096</TotalTime>
  <Words>2031</Words>
  <Application>Microsoft Office PowerPoint</Application>
  <PresentationFormat>Affichage à l'écran (4:3)</PresentationFormat>
  <Paragraphs>629</Paragraphs>
  <Slides>46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1. Les actions continues</vt:lpstr>
      <vt:lpstr>1. Les actions continues</vt:lpstr>
      <vt:lpstr>1. Les actions continues</vt:lpstr>
      <vt:lpstr>1. Les actions continues</vt:lpstr>
      <vt:lpstr>1. Les actions continues</vt:lpstr>
      <vt:lpstr>2. Les actions mémorisées</vt:lpstr>
      <vt:lpstr>2. Les actions mémorisées</vt:lpstr>
      <vt:lpstr>2. Les actions mémorisées</vt:lpstr>
      <vt:lpstr>3. Commentaires</vt:lpstr>
      <vt:lpstr>IV. TRANSITIONS</vt:lpstr>
      <vt:lpstr>IV. TRANSITIONS</vt:lpstr>
      <vt:lpstr>IV. TRANSITIONS</vt:lpstr>
      <vt:lpstr>IV. LES TRANSITIONS</vt:lpstr>
      <vt:lpstr>IV. TRANSITIONS</vt:lpstr>
      <vt:lpstr>IV. TRANSITIONS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V. RECEPTIVITES</vt:lpstr>
      <vt:lpstr>VI. LIAISONS ORIENTEES</vt:lpstr>
      <vt:lpstr>VI. LIAISONS ORIENTEES</vt:lpstr>
      <vt:lpstr>VI. LIAISONS ORIENTEES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135</dc:creator>
  <cp:lastModifiedBy>Sandrine</cp:lastModifiedBy>
  <cp:revision>249</cp:revision>
  <dcterms:created xsi:type="dcterms:W3CDTF">2009-02-18T20:06:47Z</dcterms:created>
  <dcterms:modified xsi:type="dcterms:W3CDTF">2016-02-09T08:37:16Z</dcterms:modified>
</cp:coreProperties>
</file>