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35" r:id="rId2"/>
    <p:sldId id="336" r:id="rId3"/>
    <p:sldId id="337" r:id="rId4"/>
    <p:sldId id="338" r:id="rId5"/>
    <p:sldId id="341" r:id="rId6"/>
    <p:sldId id="340" r:id="rId7"/>
    <p:sldId id="342" r:id="rId8"/>
    <p:sldId id="343" r:id="rId9"/>
    <p:sldId id="355" r:id="rId10"/>
    <p:sldId id="344" r:id="rId11"/>
    <p:sldId id="348" r:id="rId12"/>
    <p:sldId id="357" r:id="rId13"/>
    <p:sldId id="349" r:id="rId14"/>
    <p:sldId id="350" r:id="rId15"/>
    <p:sldId id="351" r:id="rId16"/>
    <p:sldId id="352" r:id="rId17"/>
    <p:sldId id="359" r:id="rId18"/>
    <p:sldId id="358" r:id="rId19"/>
    <p:sldId id="353" r:id="rId20"/>
    <p:sldId id="360" r:id="rId21"/>
    <p:sldId id="361" r:id="rId22"/>
    <p:sldId id="362" r:id="rId23"/>
    <p:sldId id="363" r:id="rId24"/>
    <p:sldId id="354" r:id="rId25"/>
  </p:sldIdLst>
  <p:sldSz cx="9144000" cy="6858000" type="screen4x3"/>
  <p:notesSz cx="10234613" cy="70993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6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FF99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6" autoAdjust="0"/>
    <p:restoredTop sz="97139" autoAdjust="0"/>
  </p:normalViewPr>
  <p:slideViewPr>
    <p:cSldViewPr>
      <p:cViewPr>
        <p:scale>
          <a:sx n="100" d="100"/>
          <a:sy n="100" d="100"/>
        </p:scale>
        <p:origin x="-594" y="21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1216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18"/>
    </p:cViewPr>
  </p:sorterViewPr>
  <p:notesViewPr>
    <p:cSldViewPr>
      <p:cViewPr varScale="1">
        <p:scale>
          <a:sx n="95" d="100"/>
          <a:sy n="95" d="100"/>
        </p:scale>
        <p:origin x="-1746" y="-102"/>
      </p:cViewPr>
      <p:guideLst>
        <p:guide orient="horz" pos="2236"/>
        <p:guide pos="322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142417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5475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5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97550" y="0"/>
            <a:ext cx="4435475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5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1A95CA2-C24E-45EE-88F0-089E764D38CA}" type="datetimeFigureOut">
              <a:rPr lang="fr-FR"/>
              <a:pPr>
                <a:defRPr/>
              </a:pPr>
              <a:t>10/09/2017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343275" y="533400"/>
            <a:ext cx="3548063" cy="2660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22350" y="3371850"/>
            <a:ext cx="8189913" cy="3194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743700"/>
            <a:ext cx="4435475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5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97550" y="6743700"/>
            <a:ext cx="4435475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5000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E4F464D7-0CD8-45C3-BB08-55A5D8DAAF5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7790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5A2DB-E425-46ED-B12A-17D68C3D18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5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3D5C3A-6B7C-466D-9FA2-AA3A9680423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176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137F86-CDC1-490C-8CAF-0A307585931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382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15800-2CC1-4108-8116-1AA7E1CC8B9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4027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0EAEAC-6EBF-4D98-9975-D2CF5AD93AD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5720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F5CBF-242B-4262-A6D7-EBECA0BBBDB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631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99ECE6-989B-4CAD-81E0-D70CE31B73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610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1D53B6-17CA-4A67-81D3-2F088CC76A0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8602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854A0-A24E-4439-8E37-D9ED0B52183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46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BE7F0-651C-43AF-8610-9EDD67F7D72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90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63F67-B33A-4778-93D6-F8D6D659BD8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965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04"/>
          <a:stretch/>
        </p:blipFill>
        <p:spPr bwMode="auto">
          <a:xfrm>
            <a:off x="2" y="0"/>
            <a:ext cx="87741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stephane\_travail\- elle &amp; lui -\ENIB\ENIB PTT JPG\LOGO ENIB.jp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163" y="309563"/>
            <a:ext cx="1420812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" name="Connecteur droit 23"/>
          <p:cNvCxnSpPr/>
          <p:nvPr userDrawn="1"/>
        </p:nvCxnSpPr>
        <p:spPr bwMode="auto">
          <a:xfrm>
            <a:off x="1577977" y="908720"/>
            <a:ext cx="7566025" cy="0"/>
          </a:xfrm>
          <a:prstGeom prst="line">
            <a:avLst/>
          </a:prstGeom>
          <a:noFill/>
          <a:ln w="28575" cap="flat" cmpd="sng" algn="ctr">
            <a:solidFill>
              <a:srgbClr val="EE8A1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ZoneTexte 24"/>
          <p:cNvSpPr txBox="1"/>
          <p:nvPr userDrawn="1"/>
        </p:nvSpPr>
        <p:spPr>
          <a:xfrm>
            <a:off x="8244408" y="6546830"/>
            <a:ext cx="8640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A7A5C73C-0524-459F-A087-CD5FF8683565}" type="slidenum">
              <a:rPr lang="fr-FR" sz="1600" smtClean="0">
                <a:solidFill>
                  <a:srgbClr val="FF99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pPr algn="r"/>
              <a:t>‹N°›</a:t>
            </a:fld>
            <a:endParaRPr lang="fr-FR" sz="1600" dirty="0">
              <a:solidFill>
                <a:srgbClr val="FF99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5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0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7" Type="http://schemas.openxmlformats.org/officeDocument/2006/relationships/image" Target="../media/image6.jpeg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6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5.e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7.e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9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emf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8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9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/>
          <p:cNvSpPr txBox="1">
            <a:spLocks/>
          </p:cNvSpPr>
          <p:nvPr/>
        </p:nvSpPr>
        <p:spPr>
          <a:xfrm>
            <a:off x="683568" y="1844824"/>
            <a:ext cx="8208912" cy="23042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 dirty="0" smtClean="0">
                <a:ea typeface="Segoe UI" panose="020B0502040204020203" pitchFamily="34" charset="0"/>
              </a:rPr>
              <a:t> </a:t>
            </a:r>
            <a:r>
              <a:rPr lang="fr-FR" sz="2300" dirty="0" smtClean="0">
                <a:ea typeface="Segoe UI" panose="020B0502040204020203" pitchFamily="34" charset="0"/>
              </a:rPr>
              <a:t>I. HISTORIQUE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II. </a:t>
            </a:r>
            <a:r>
              <a:rPr lang="fr-FR" sz="2400" dirty="0" smtClean="0"/>
              <a:t>LE </a:t>
            </a:r>
            <a:r>
              <a:rPr lang="fr-FR" sz="2400" dirty="0"/>
              <a:t>GRAFCET ET LA NORME NF EN 60848 </a:t>
            </a:r>
            <a:endParaRPr lang="fr-FR" sz="2300" dirty="0" smtClean="0">
              <a:ea typeface="Segoe UI" panose="020B0502040204020203" pitchFamily="34" charset="0"/>
            </a:endParaRP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III. </a:t>
            </a:r>
            <a:r>
              <a:rPr lang="fr-FR" sz="2400" dirty="0" smtClean="0"/>
              <a:t>BASES </a:t>
            </a:r>
            <a:r>
              <a:rPr lang="fr-FR" sz="2400" dirty="0"/>
              <a:t>DU </a:t>
            </a:r>
            <a:r>
              <a:rPr lang="fr-FR" sz="2400" dirty="0" smtClean="0"/>
              <a:t>GRAFCET</a:t>
            </a:r>
            <a:endParaRPr lang="fr-FR" sz="2300" dirty="0" smtClean="0">
              <a:ea typeface="Segoe UI" panose="020B0502040204020203" pitchFamily="34" charset="0"/>
            </a:endParaRPr>
          </a:p>
          <a:p>
            <a:pPr marL="247650" lvl="1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>
              <a:ea typeface="Segoe UI" panose="020B0502040204020203" pitchFamily="34" charset="0"/>
            </a:endParaRPr>
          </a:p>
          <a:p>
            <a:pPr marL="247650" lvl="1" indent="0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400" dirty="0" smtClean="0">
              <a:ea typeface="Segoe UI" panose="020B0502040204020203" pitchFamily="34" charset="0"/>
            </a:endParaRPr>
          </a:p>
        </p:txBody>
      </p:sp>
      <p:sp>
        <p:nvSpPr>
          <p:cNvPr id="4" name="Espace réservé du contenu 4"/>
          <p:cNvSpPr txBox="1">
            <a:spLocks/>
          </p:cNvSpPr>
          <p:nvPr/>
        </p:nvSpPr>
        <p:spPr>
          <a:xfrm>
            <a:off x="1763688" y="188640"/>
            <a:ext cx="7246464" cy="504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fontAlgn="auto">
              <a:spcAft>
                <a:spcPts val="0"/>
              </a:spcAft>
            </a:pPr>
            <a:r>
              <a:rPr lang="fr-FR" sz="3200" b="1" dirty="0" smtClean="0">
                <a:ea typeface="Segoe UI" panose="020B0502040204020203" pitchFamily="34" charset="0"/>
              </a:rPr>
              <a:t> C1 – INTRODUCTION AU GRAFCET</a:t>
            </a:r>
            <a:endParaRPr 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189908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ctangle 46"/>
          <p:cNvSpPr/>
          <p:nvPr/>
        </p:nvSpPr>
        <p:spPr>
          <a:xfrm>
            <a:off x="539552" y="4458305"/>
            <a:ext cx="8190951" cy="21390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 SAP n’existe que pour la </a:t>
            </a:r>
            <a:r>
              <a:rPr lang="fr-F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VALEUR AJOUTÉE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apportée à la </a:t>
            </a:r>
            <a:r>
              <a:rPr lang="fr-F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matière d’œuvre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fr-FR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Il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est essentiellement constitué de trois parties : </a:t>
            </a:r>
          </a:p>
          <a:p>
            <a:pPr algn="just">
              <a:lnSpc>
                <a:spcPct val="150000"/>
              </a:lnSpc>
            </a:pP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•  </a:t>
            </a:r>
            <a:r>
              <a:rPr lang="fr-F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Le procédé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qui permet l’action sur la matière d’œuvre (on y trouve tous les actionneurs comme les moteurs, les effecteurs ...),</a:t>
            </a:r>
          </a:p>
          <a:p>
            <a:pPr algn="just">
              <a:lnSpc>
                <a:spcPct val="150000"/>
              </a:lnSpc>
            </a:pP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•  </a:t>
            </a:r>
            <a:r>
              <a:rPr lang="fr-F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chaîne d’énergie ou d’action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qui permet d’alimenter les actionneurs,</a:t>
            </a:r>
          </a:p>
          <a:p>
            <a:pPr algn="just">
              <a:lnSpc>
                <a:spcPct val="150000"/>
              </a:lnSpc>
            </a:pPr>
            <a:r>
              <a:rPr lang="fr-FR" dirty="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•  La chaîne d’acquisition </a:t>
            </a:r>
            <a:r>
              <a:rPr lang="fr-FR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qui permet de s’informer de l’état du système.</a:t>
            </a:r>
          </a:p>
        </p:txBody>
      </p:sp>
      <p:sp>
        <p:nvSpPr>
          <p:cNvPr id="48" name="Espace réservé du contenu 4"/>
          <p:cNvSpPr txBox="1">
            <a:spLocks/>
          </p:cNvSpPr>
          <p:nvPr/>
        </p:nvSpPr>
        <p:spPr>
          <a:xfrm>
            <a:off x="1691680" y="116632"/>
            <a:ext cx="7365225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 smtClean="0">
                <a:ea typeface="Segoe UI" panose="020B0502040204020203" pitchFamily="34" charset="0"/>
              </a:rPr>
              <a:t>II. DIFF</a:t>
            </a:r>
            <a:r>
              <a:rPr lang="fr-FR" sz="1600" dirty="0" smtClean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 smtClean="0">
                <a:ea typeface="Segoe UI" panose="020B0502040204020203" pitchFamily="34" charset="0"/>
              </a:rPr>
              <a:t>RENTS POINTS DE VUE - Structure </a:t>
            </a:r>
            <a:r>
              <a:rPr lang="fr-FR" sz="1600" dirty="0" smtClean="0">
                <a:ea typeface="Segoe UI" panose="020B0502040204020203" pitchFamily="34" charset="0"/>
              </a:rPr>
              <a:t>d’un SAP</a:t>
            </a:r>
            <a:endParaRPr lang="fr-FR" sz="1600" dirty="0" smtClean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grpSp>
        <p:nvGrpSpPr>
          <p:cNvPr id="49" name="Groupe 48"/>
          <p:cNvGrpSpPr/>
          <p:nvPr/>
        </p:nvGrpSpPr>
        <p:grpSpPr>
          <a:xfrm>
            <a:off x="1268412" y="908720"/>
            <a:ext cx="6607175" cy="3629658"/>
            <a:chOff x="0" y="1"/>
            <a:chExt cx="6607705" cy="3629658"/>
          </a:xfrm>
        </p:grpSpPr>
        <p:grpSp>
          <p:nvGrpSpPr>
            <p:cNvPr id="50" name="Groupe 49"/>
            <p:cNvGrpSpPr/>
            <p:nvPr/>
          </p:nvGrpSpPr>
          <p:grpSpPr>
            <a:xfrm>
              <a:off x="0" y="1"/>
              <a:ext cx="6607705" cy="3629658"/>
              <a:chOff x="-506942" y="53304"/>
              <a:chExt cx="10596440" cy="5078130"/>
            </a:xfrm>
          </p:grpSpPr>
          <p:grpSp>
            <p:nvGrpSpPr>
              <p:cNvPr id="53" name="Groupe 52"/>
              <p:cNvGrpSpPr/>
              <p:nvPr/>
            </p:nvGrpSpPr>
            <p:grpSpPr>
              <a:xfrm>
                <a:off x="9302" y="53304"/>
                <a:ext cx="10080196" cy="5078130"/>
                <a:chOff x="9302" y="53304"/>
                <a:chExt cx="10080644" cy="5078254"/>
              </a:xfrm>
            </p:grpSpPr>
            <p:sp>
              <p:nvSpPr>
                <p:cNvPr id="58" name="Rectangle 57"/>
                <p:cNvSpPr/>
                <p:nvPr/>
              </p:nvSpPr>
              <p:spPr>
                <a:xfrm>
                  <a:off x="1655402" y="709684"/>
                  <a:ext cx="1664898" cy="283809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108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120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PARTIE              COMMANDE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Traiter les informations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59" name="Picture 14" descr="mini opérateur"/>
                <p:cNvPicPr>
                  <a:picLocks noChangeAspect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563" y="3548418"/>
                  <a:ext cx="525439" cy="15831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60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61270" y="1235121"/>
                  <a:ext cx="744676" cy="2768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61" name="Line 60"/>
                <p:cNvCxnSpPr/>
                <p:nvPr/>
              </p:nvCxnSpPr>
              <p:spPr bwMode="auto">
                <a:xfrm>
                  <a:off x="8847772" y="586854"/>
                  <a:ext cx="0" cy="325310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62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605825" y="53304"/>
                  <a:ext cx="2484121" cy="5308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vide, sable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63" name="Line 70"/>
                <p:cNvCxnSpPr/>
                <p:nvPr/>
              </p:nvCxnSpPr>
              <p:spPr bwMode="auto">
                <a:xfrm flipH="1">
                  <a:off x="3579736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64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267" y="2596658"/>
                  <a:ext cx="1368425" cy="6805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kern="1200" dirty="0" err="1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Comptes-rendus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65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7393836" y="2674960"/>
                  <a:ext cx="1194362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8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Evénement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66" name="Freeform 132"/>
                <p:cNvSpPr>
                  <a:spLocks/>
                </p:cNvSpPr>
                <p:nvPr/>
              </p:nvSpPr>
              <p:spPr bwMode="auto">
                <a:xfrm rot="16476530">
                  <a:off x="-309876" y="3098042"/>
                  <a:ext cx="939800" cy="268288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9302" y="1221475"/>
                  <a:ext cx="768095" cy="1375182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000" b="1">
                      <a:effectLst/>
                      <a:latin typeface="Segoe UI"/>
                      <a:ea typeface="Times New Roman"/>
                    </a:rPr>
                    <a:t>PUPITRE OPÉRATEUR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3060596" y="2286000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d’entrée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3060596" y="846161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sortie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1443861" y="3330054"/>
                  <a:ext cx="2087245" cy="594995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1" name="Rectangle 70"/>
                <p:cNvSpPr/>
                <p:nvPr/>
              </p:nvSpPr>
              <p:spPr>
                <a:xfrm>
                  <a:off x="4207533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PRÉACTIONNEUR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Distribuer l’énergie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2" name="Rectangle 71"/>
                <p:cNvSpPr/>
                <p:nvPr/>
              </p:nvSpPr>
              <p:spPr>
                <a:xfrm>
                  <a:off x="8333773" y="818866"/>
                  <a:ext cx="961827" cy="17932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ACTION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SUR LE PRODUIT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5292530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 dirty="0">
                      <a:effectLst/>
                      <a:latin typeface="Segoe UI"/>
                      <a:ea typeface="Times New Roman"/>
                    </a:rPr>
                    <a:t>ACTIONNEUR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 dirty="0">
                      <a:effectLst/>
                      <a:latin typeface="Segoe UI"/>
                      <a:ea typeface="Times New Roman"/>
                    </a:rPr>
                    <a:t>Transformer l’énergie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6343408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TRANSMISSION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MÉCANIQUE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7476172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EFFECTEUR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Agir sur le produit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5292530" y="2647666"/>
                  <a:ext cx="1811020" cy="78486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CAPTEUR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Saisir et convertir une information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77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87384" y="2677650"/>
                  <a:ext cx="1065002" cy="10741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vert270" wrap="square">
                  <a:noAutofit/>
                </a:bodyPr>
                <a:lstStyle/>
                <a:p>
                  <a:pPr algn="ctr" fontAlgn="base">
                    <a:lnSpc>
                      <a:spcPct val="115000"/>
                    </a:lnSpc>
                    <a:spcBef>
                      <a:spcPts val="720"/>
                    </a:spcBef>
                    <a:spcAft>
                      <a:spcPts val="0"/>
                    </a:spcAft>
                  </a:pPr>
                  <a:r>
                    <a:rPr lang="fr-FR" sz="9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 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78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530559" y="3814549"/>
                  <a:ext cx="2559250" cy="7670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(MO)+valeur ajoutée (VA)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rempli de sable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79" name="Line 70"/>
                <p:cNvCxnSpPr/>
                <p:nvPr/>
              </p:nvCxnSpPr>
              <p:spPr bwMode="auto">
                <a:xfrm flipH="1">
                  <a:off x="7100858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0" name="Line 70"/>
                <p:cNvCxnSpPr/>
                <p:nvPr/>
              </p:nvCxnSpPr>
              <p:spPr bwMode="auto">
                <a:xfrm>
                  <a:off x="3701914" y="1549021"/>
                  <a:ext cx="44434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1" name="Rectangle 80"/>
                <p:cNvSpPr/>
                <p:nvPr/>
              </p:nvSpPr>
              <p:spPr>
                <a:xfrm>
                  <a:off x="5830901" y="774588"/>
                  <a:ext cx="586106" cy="179324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900" dirty="0">
                      <a:effectLst/>
                      <a:latin typeface="Segoe UI"/>
                      <a:ea typeface="Times New Roman"/>
                    </a:rPr>
                    <a:t>Energie   utile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344" y="211535"/>
                  <a:ext cx="1625087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Source d’énergie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83" name="Line 70"/>
                <p:cNvCxnSpPr/>
                <p:nvPr/>
              </p:nvCxnSpPr>
              <p:spPr bwMode="auto">
                <a:xfrm>
                  <a:off x="4548727" y="450376"/>
                  <a:ext cx="0" cy="19795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4" name="Line 70"/>
                <p:cNvCxnSpPr/>
                <p:nvPr/>
              </p:nvCxnSpPr>
              <p:spPr bwMode="auto">
                <a:xfrm>
                  <a:off x="4971808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5" name="Line 70"/>
                <p:cNvCxnSpPr/>
                <p:nvPr/>
              </p:nvCxnSpPr>
              <p:spPr bwMode="auto">
                <a:xfrm>
                  <a:off x="7094035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86" name="Line 70"/>
                <p:cNvCxnSpPr/>
                <p:nvPr/>
              </p:nvCxnSpPr>
              <p:spPr bwMode="auto">
                <a:xfrm>
                  <a:off x="8199503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87" name="Rectangle 86"/>
                <p:cNvSpPr/>
                <p:nvPr/>
              </p:nvSpPr>
              <p:spPr>
                <a:xfrm>
                  <a:off x="1471157" y="1241946"/>
                  <a:ext cx="465395" cy="1716657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88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521102" y="1246170"/>
                  <a:ext cx="819150" cy="3505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89" name="Line 70"/>
                <p:cNvCxnSpPr/>
                <p:nvPr/>
              </p:nvCxnSpPr>
              <p:spPr bwMode="auto">
                <a:xfrm>
                  <a:off x="884303" y="1514902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90" name="Line 70"/>
                <p:cNvCxnSpPr/>
                <p:nvPr/>
              </p:nvCxnSpPr>
              <p:spPr bwMode="auto">
                <a:xfrm flipH="1">
                  <a:off x="836408" y="2292825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54" name="Groupe 53"/>
              <p:cNvGrpSpPr/>
              <p:nvPr/>
            </p:nvGrpSpPr>
            <p:grpSpPr>
              <a:xfrm>
                <a:off x="-506942" y="1555808"/>
                <a:ext cx="6833020" cy="2378545"/>
                <a:chOff x="-506942" y="1555808"/>
                <a:chExt cx="6833020" cy="2378545"/>
              </a:xfrm>
            </p:grpSpPr>
            <p:sp>
              <p:nvSpPr>
                <p:cNvPr id="55" name="Freeform 133"/>
                <p:cNvSpPr>
                  <a:spLocks/>
                </p:cNvSpPr>
                <p:nvPr/>
              </p:nvSpPr>
              <p:spPr bwMode="auto">
                <a:xfrm rot="15908537" flipV="1">
                  <a:off x="146713" y="3131453"/>
                  <a:ext cx="952500" cy="265113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 type="stealth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cxnSp>
              <p:nvCxnSpPr>
                <p:cNvPr id="56" name="Line 70"/>
                <p:cNvCxnSpPr/>
                <p:nvPr/>
              </p:nvCxnSpPr>
              <p:spPr bwMode="auto">
                <a:xfrm>
                  <a:off x="6016198" y="1555808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57" name="Rectangle 56"/>
                <p:cNvSpPr/>
                <p:nvPr/>
              </p:nvSpPr>
              <p:spPr>
                <a:xfrm>
                  <a:off x="-506942" y="2674896"/>
                  <a:ext cx="653221" cy="125945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>
                      <a:effectLst/>
                      <a:latin typeface="Segoe UI"/>
                      <a:ea typeface="Times New Roman"/>
                    </a:rPr>
                    <a:t>Consignes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cxnSp>
          <p:nvCxnSpPr>
            <p:cNvPr id="51" name="Line 70"/>
            <p:cNvCxnSpPr/>
            <p:nvPr/>
          </p:nvCxnSpPr>
          <p:spPr bwMode="auto">
            <a:xfrm flipV="1">
              <a:off x="1847850" y="2781300"/>
              <a:ext cx="0" cy="344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2" name="Text Box 91"/>
            <p:cNvSpPr txBox="1">
              <a:spLocks noChangeArrowheads="1"/>
            </p:cNvSpPr>
            <p:nvPr/>
          </p:nvSpPr>
          <p:spPr bwMode="auto">
            <a:xfrm>
              <a:off x="1428750" y="3092450"/>
              <a:ext cx="965073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800" kern="1200" dirty="0">
                  <a:solidFill>
                    <a:srgbClr val="000000"/>
                  </a:solidFill>
                  <a:effectLst/>
                  <a:latin typeface="Segoe UI"/>
                  <a:ea typeface="PMingLiU"/>
                </a:rPr>
                <a:t>Vers autres PC</a:t>
              </a:r>
              <a:endParaRPr lang="fr-FR" sz="1200" dirty="0">
                <a:effectLst/>
                <a:latin typeface="Times New Roman"/>
                <a:ea typeface="PMingLiU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67721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1268412" y="1455526"/>
            <a:ext cx="6607175" cy="3629658"/>
            <a:chOff x="0" y="1"/>
            <a:chExt cx="6607705" cy="3629658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1"/>
              <a:ext cx="6607705" cy="3629658"/>
              <a:chOff x="-506942" y="53304"/>
              <a:chExt cx="10596440" cy="5078130"/>
            </a:xfrm>
          </p:grpSpPr>
          <p:grpSp>
            <p:nvGrpSpPr>
              <p:cNvPr id="9" name="Groupe 8"/>
              <p:cNvGrpSpPr/>
              <p:nvPr/>
            </p:nvGrpSpPr>
            <p:grpSpPr>
              <a:xfrm>
                <a:off x="9302" y="53304"/>
                <a:ext cx="10080196" cy="5078130"/>
                <a:chOff x="9302" y="53304"/>
                <a:chExt cx="10080644" cy="5078254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1655402" y="709684"/>
                  <a:ext cx="1664898" cy="283809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108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120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PARTIE              COMMANDE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Traiter les informations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15" name="Picture 14" descr="mini opérateur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563" y="3548418"/>
                  <a:ext cx="525439" cy="15831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61270" y="1235121"/>
                  <a:ext cx="744676" cy="2768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17" name="Line 60"/>
                <p:cNvCxnSpPr/>
                <p:nvPr/>
              </p:nvCxnSpPr>
              <p:spPr bwMode="auto">
                <a:xfrm>
                  <a:off x="8847772" y="586854"/>
                  <a:ext cx="0" cy="325310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8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605825" y="53304"/>
                  <a:ext cx="2484121" cy="5308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vide, sable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19" name="Line 70"/>
                <p:cNvCxnSpPr/>
                <p:nvPr/>
              </p:nvCxnSpPr>
              <p:spPr bwMode="auto">
                <a:xfrm flipH="1">
                  <a:off x="3579736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0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267" y="2596658"/>
                  <a:ext cx="1368425" cy="6805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kern="1200" dirty="0" err="1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Comptes-rendus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21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7393836" y="2674960"/>
                  <a:ext cx="1194362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8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Evénement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22" name="Freeform 132"/>
                <p:cNvSpPr>
                  <a:spLocks/>
                </p:cNvSpPr>
                <p:nvPr/>
              </p:nvSpPr>
              <p:spPr bwMode="auto">
                <a:xfrm rot="16476530">
                  <a:off x="-309876" y="3098042"/>
                  <a:ext cx="939800" cy="268288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9302" y="1221475"/>
                  <a:ext cx="768095" cy="1375182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000" b="1">
                      <a:effectLst/>
                      <a:latin typeface="Segoe UI"/>
                      <a:ea typeface="Times New Roman"/>
                    </a:rPr>
                    <a:t>PUPITRE OPÉRATEUR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060596" y="2286000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d’entrée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060596" y="846161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sortie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1443861" y="3330054"/>
                  <a:ext cx="2087245" cy="594995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207533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PRÉACTIONNEUR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Distribuer l’énergie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8333773" y="818866"/>
                  <a:ext cx="961827" cy="17932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ACTION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SUR LE PRODUIT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5292530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 dirty="0">
                      <a:effectLst/>
                      <a:latin typeface="Segoe UI"/>
                      <a:ea typeface="Times New Roman"/>
                    </a:rPr>
                    <a:t>ACTIONNEUR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 dirty="0">
                      <a:effectLst/>
                      <a:latin typeface="Segoe UI"/>
                      <a:ea typeface="Times New Roman"/>
                    </a:rPr>
                    <a:t>Transformer l’énergie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6343408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TRANSMISSION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MÉCANIQUE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7476172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EFFECTEUR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Agir sur le produit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5292530" y="2647666"/>
                  <a:ext cx="1811020" cy="78486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CAPTEUR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Saisir et convertir une information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87384" y="2677650"/>
                  <a:ext cx="1065002" cy="10741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vert270" wrap="square">
                  <a:noAutofit/>
                </a:bodyPr>
                <a:lstStyle/>
                <a:p>
                  <a:pPr algn="ctr" fontAlgn="base">
                    <a:lnSpc>
                      <a:spcPct val="115000"/>
                    </a:lnSpc>
                    <a:spcBef>
                      <a:spcPts val="720"/>
                    </a:spcBef>
                    <a:spcAft>
                      <a:spcPts val="0"/>
                    </a:spcAft>
                  </a:pPr>
                  <a:r>
                    <a:rPr lang="fr-FR" sz="9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 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530559" y="3814549"/>
                  <a:ext cx="2559250" cy="7670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(MO)+valeur ajoutée (VA)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rempli de sable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35" name="Line 70"/>
                <p:cNvCxnSpPr/>
                <p:nvPr/>
              </p:nvCxnSpPr>
              <p:spPr bwMode="auto">
                <a:xfrm flipH="1">
                  <a:off x="7100858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6" name="Line 70"/>
                <p:cNvCxnSpPr/>
                <p:nvPr/>
              </p:nvCxnSpPr>
              <p:spPr bwMode="auto">
                <a:xfrm>
                  <a:off x="3701914" y="1549021"/>
                  <a:ext cx="44434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7" name="Rectangle 36"/>
                <p:cNvSpPr/>
                <p:nvPr/>
              </p:nvSpPr>
              <p:spPr>
                <a:xfrm>
                  <a:off x="5830901" y="774588"/>
                  <a:ext cx="586106" cy="179324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900" dirty="0">
                      <a:effectLst/>
                      <a:latin typeface="Segoe UI"/>
                      <a:ea typeface="Times New Roman"/>
                    </a:rPr>
                    <a:t>Energie   utile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8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344" y="211535"/>
                  <a:ext cx="1625087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Source d’énergie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39" name="Line 70"/>
                <p:cNvCxnSpPr/>
                <p:nvPr/>
              </p:nvCxnSpPr>
              <p:spPr bwMode="auto">
                <a:xfrm>
                  <a:off x="4548727" y="450376"/>
                  <a:ext cx="0" cy="19795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0" name="Line 70"/>
                <p:cNvCxnSpPr/>
                <p:nvPr/>
              </p:nvCxnSpPr>
              <p:spPr bwMode="auto">
                <a:xfrm>
                  <a:off x="4971808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1" name="Line 70"/>
                <p:cNvCxnSpPr/>
                <p:nvPr/>
              </p:nvCxnSpPr>
              <p:spPr bwMode="auto">
                <a:xfrm>
                  <a:off x="7094035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" name="Line 70"/>
                <p:cNvCxnSpPr/>
                <p:nvPr/>
              </p:nvCxnSpPr>
              <p:spPr bwMode="auto">
                <a:xfrm>
                  <a:off x="8199503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3" name="Rectangle 42"/>
                <p:cNvSpPr/>
                <p:nvPr/>
              </p:nvSpPr>
              <p:spPr>
                <a:xfrm>
                  <a:off x="1471157" y="1241946"/>
                  <a:ext cx="465395" cy="1716657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4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521102" y="1246170"/>
                  <a:ext cx="819150" cy="3505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45" name="Line 70"/>
                <p:cNvCxnSpPr/>
                <p:nvPr/>
              </p:nvCxnSpPr>
              <p:spPr bwMode="auto">
                <a:xfrm>
                  <a:off x="884303" y="1514902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6" name="Line 70"/>
                <p:cNvCxnSpPr/>
                <p:nvPr/>
              </p:nvCxnSpPr>
              <p:spPr bwMode="auto">
                <a:xfrm flipH="1">
                  <a:off x="836408" y="2292825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0" name="Groupe 9"/>
              <p:cNvGrpSpPr/>
              <p:nvPr/>
            </p:nvGrpSpPr>
            <p:grpSpPr>
              <a:xfrm>
                <a:off x="-506942" y="1555808"/>
                <a:ext cx="6833020" cy="2378545"/>
                <a:chOff x="-506942" y="1555808"/>
                <a:chExt cx="6833020" cy="2378545"/>
              </a:xfrm>
            </p:grpSpPr>
            <p:sp>
              <p:nvSpPr>
                <p:cNvPr id="11" name="Freeform 133"/>
                <p:cNvSpPr>
                  <a:spLocks/>
                </p:cNvSpPr>
                <p:nvPr/>
              </p:nvSpPr>
              <p:spPr bwMode="auto">
                <a:xfrm rot="15908537" flipV="1">
                  <a:off x="146713" y="3131453"/>
                  <a:ext cx="952500" cy="265113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 type="stealth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cxnSp>
              <p:nvCxnSpPr>
                <p:cNvPr id="12" name="Line 70"/>
                <p:cNvCxnSpPr/>
                <p:nvPr/>
              </p:nvCxnSpPr>
              <p:spPr bwMode="auto">
                <a:xfrm>
                  <a:off x="6016198" y="1555808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3" name="Rectangle 12"/>
                <p:cNvSpPr/>
                <p:nvPr/>
              </p:nvSpPr>
              <p:spPr>
                <a:xfrm>
                  <a:off x="-506942" y="2674896"/>
                  <a:ext cx="653221" cy="125945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>
                      <a:effectLst/>
                      <a:latin typeface="Segoe UI"/>
                      <a:ea typeface="Times New Roman"/>
                    </a:rPr>
                    <a:t>Consignes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cxnSp>
          <p:nvCxnSpPr>
            <p:cNvPr id="7" name="Line 70"/>
            <p:cNvCxnSpPr/>
            <p:nvPr/>
          </p:nvCxnSpPr>
          <p:spPr bwMode="auto">
            <a:xfrm flipV="1">
              <a:off x="1847850" y="2781300"/>
              <a:ext cx="0" cy="344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 Box 91"/>
            <p:cNvSpPr txBox="1">
              <a:spLocks noChangeArrowheads="1"/>
            </p:cNvSpPr>
            <p:nvPr/>
          </p:nvSpPr>
          <p:spPr bwMode="auto">
            <a:xfrm>
              <a:off x="1428750" y="3092450"/>
              <a:ext cx="965073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800" kern="1200" dirty="0">
                  <a:solidFill>
                    <a:srgbClr val="000000"/>
                  </a:solidFill>
                  <a:effectLst/>
                  <a:latin typeface="Segoe UI"/>
                  <a:ea typeface="PMingLiU"/>
                </a:rPr>
                <a:t>Vers autres PC</a:t>
              </a:r>
              <a:endParaRPr lang="fr-FR" sz="1200" dirty="0">
                <a:effectLst/>
                <a:latin typeface="Times New Roman"/>
                <a:ea typeface="PMingLiU"/>
              </a:endParaRPr>
            </a:p>
          </p:txBody>
        </p:sp>
      </p:grp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576894" y="4914453"/>
            <a:ext cx="795487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C’est </a:t>
            </a: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l’étude chronologique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dans laquelle les </a:t>
            </a:r>
            <a:r>
              <a:rPr kumimoji="0" lang="fr-FR" altLang="fr-FR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TÂCHES</a:t>
            </a:r>
            <a:r>
              <a:rPr kumimoji="0" lang="fr-FR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se déroulent.</a:t>
            </a: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6951" y="5418509"/>
            <a:ext cx="8357537" cy="15388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La description porte essentiellement sur la </a:t>
            </a:r>
            <a:r>
              <a:rPr lang="fr-FR" sz="200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VALEUR AJOUTÉE </a:t>
            </a:r>
            <a:r>
              <a:rPr lang="fr-FR" sz="2000" b="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à la </a:t>
            </a:r>
            <a:r>
              <a:rPr lang="fr-FR" sz="200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MATIÈRE D’ŒUVRE</a:t>
            </a:r>
            <a:r>
              <a:rPr lang="fr-FR" sz="2000" b="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. </a:t>
            </a:r>
            <a:endParaRPr lang="fr-FR" sz="2000" b="0" dirty="0" smtClean="0">
              <a:solidFill>
                <a:schemeClr val="tx1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algn="just"/>
            <a:endParaRPr lang="fr-FR" sz="1400" b="0" dirty="0">
              <a:solidFill>
                <a:schemeClr val="tx1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  <a:p>
            <a:pPr algn="just"/>
            <a:r>
              <a:rPr lang="fr-FR" sz="2000" b="0" dirty="0" smtClean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Quelle </a:t>
            </a:r>
            <a:r>
              <a:rPr lang="fr-FR" sz="2000" b="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est la matière d’œuvre ?</a:t>
            </a:r>
          </a:p>
          <a:p>
            <a:r>
              <a:rPr lang="fr-FR" sz="2000" dirty="0"/>
              <a:t> </a:t>
            </a: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4428561" y="6207695"/>
            <a:ext cx="194311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400" dirty="0">
                <a:latin typeface="Segoe UI" pitchFamily="34" charset="0"/>
                <a:ea typeface="Times New Roman" pitchFamily="18" charset="0"/>
                <a:cs typeface="Segoe UI" pitchFamily="34" charset="0"/>
              </a:rPr>
              <a:t>l</a:t>
            </a: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es godets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52" name="Rectangle 2"/>
          <p:cNvSpPr>
            <a:spLocks noChangeArrowheads="1"/>
          </p:cNvSpPr>
          <p:nvPr/>
        </p:nvSpPr>
        <p:spPr bwMode="auto">
          <a:xfrm>
            <a:off x="313217" y="954126"/>
            <a:ext cx="34313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Point du vue SYSTEME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3" name="Ellipse 52"/>
          <p:cNvSpPr/>
          <p:nvPr/>
        </p:nvSpPr>
        <p:spPr bwMode="auto">
          <a:xfrm>
            <a:off x="6780613" y="1883987"/>
            <a:ext cx="599699" cy="1905053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659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5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868" y="1556792"/>
            <a:ext cx="6840760" cy="5011673"/>
          </a:xfrm>
          <a:prstGeom prst="rect">
            <a:avLst/>
          </a:prstGeom>
        </p:spPr>
      </p:pic>
      <p:sp>
        <p:nvSpPr>
          <p:cNvPr id="10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313217" y="954126"/>
            <a:ext cx="3431389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Point du vue SYSTEME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534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1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7" y="1052736"/>
            <a:ext cx="298072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2555776" y="1916832"/>
            <a:ext cx="3960440" cy="475252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3217" y="954126"/>
            <a:ext cx="26631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Grafcet SYSTEME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12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1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7" y="1052736"/>
            <a:ext cx="298072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2555776" y="2564904"/>
            <a:ext cx="3960440" cy="4104456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3217" y="954126"/>
            <a:ext cx="26631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Grafcet SYSTEME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6586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1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7" y="1052736"/>
            <a:ext cx="298072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 bwMode="auto">
          <a:xfrm>
            <a:off x="2555776" y="3356992"/>
            <a:ext cx="3960440" cy="3312368"/>
          </a:xfrm>
          <a:prstGeom prst="rect">
            <a:avLst/>
          </a:prstGeom>
          <a:solidFill>
            <a:schemeClr val="bg1"/>
          </a:soli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6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3217" y="954126"/>
            <a:ext cx="26631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Grafcet SYSTEME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018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Image 11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9467" y="1052736"/>
            <a:ext cx="2980723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3217" y="954126"/>
            <a:ext cx="266310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Grafcet SYSTEME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402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1323596" y="1743558"/>
            <a:ext cx="6607175" cy="3629658"/>
            <a:chOff x="0" y="1"/>
            <a:chExt cx="6607705" cy="3629658"/>
          </a:xfrm>
        </p:grpSpPr>
        <p:grpSp>
          <p:nvGrpSpPr>
            <p:cNvPr id="6" name="Groupe 5"/>
            <p:cNvGrpSpPr/>
            <p:nvPr/>
          </p:nvGrpSpPr>
          <p:grpSpPr>
            <a:xfrm>
              <a:off x="0" y="1"/>
              <a:ext cx="6607705" cy="3629658"/>
              <a:chOff x="-506942" y="53304"/>
              <a:chExt cx="10596440" cy="5078130"/>
            </a:xfrm>
          </p:grpSpPr>
          <p:grpSp>
            <p:nvGrpSpPr>
              <p:cNvPr id="9" name="Groupe 8"/>
              <p:cNvGrpSpPr/>
              <p:nvPr/>
            </p:nvGrpSpPr>
            <p:grpSpPr>
              <a:xfrm>
                <a:off x="9302" y="53304"/>
                <a:ext cx="10080196" cy="5078130"/>
                <a:chOff x="9302" y="53304"/>
                <a:chExt cx="10080644" cy="5078254"/>
              </a:xfrm>
            </p:grpSpPr>
            <p:sp>
              <p:nvSpPr>
                <p:cNvPr id="14" name="Rectangle 13"/>
                <p:cNvSpPr/>
                <p:nvPr/>
              </p:nvSpPr>
              <p:spPr>
                <a:xfrm>
                  <a:off x="1655402" y="709684"/>
                  <a:ext cx="1664898" cy="283809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108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120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PARTIE              COMMANDE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Traiter les informations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15" name="Picture 14" descr="mini opérateur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563" y="3548418"/>
                  <a:ext cx="525439" cy="15831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61270" y="1235121"/>
                  <a:ext cx="744676" cy="2768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17" name="Line 60"/>
                <p:cNvCxnSpPr/>
                <p:nvPr/>
              </p:nvCxnSpPr>
              <p:spPr bwMode="auto">
                <a:xfrm>
                  <a:off x="8847772" y="586854"/>
                  <a:ext cx="0" cy="325310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8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605825" y="53304"/>
                  <a:ext cx="2484121" cy="5308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vide, sable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19" name="Line 70"/>
                <p:cNvCxnSpPr/>
                <p:nvPr/>
              </p:nvCxnSpPr>
              <p:spPr bwMode="auto">
                <a:xfrm flipH="1">
                  <a:off x="3579736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0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267" y="2596658"/>
                  <a:ext cx="1368425" cy="6805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kern="1200" dirty="0" err="1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Comptes-rendus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21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7393836" y="2674960"/>
                  <a:ext cx="1194362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8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Evénement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22" name="Freeform 132"/>
                <p:cNvSpPr>
                  <a:spLocks/>
                </p:cNvSpPr>
                <p:nvPr/>
              </p:nvSpPr>
              <p:spPr bwMode="auto">
                <a:xfrm rot="16476530">
                  <a:off x="-309876" y="3098042"/>
                  <a:ext cx="939800" cy="268288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9302" y="1221475"/>
                  <a:ext cx="768095" cy="1375182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000" b="1">
                      <a:effectLst/>
                      <a:latin typeface="Segoe UI"/>
                      <a:ea typeface="Times New Roman"/>
                    </a:rPr>
                    <a:t>PUPITRE OPÉRATEUR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3060596" y="2286000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d’entrée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3060596" y="846161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sortie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1443861" y="3330054"/>
                  <a:ext cx="2087245" cy="594995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4207533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PRÉACTIONNEUR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Distribuer l’énergie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8333773" y="818866"/>
                  <a:ext cx="961827" cy="17932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ACTION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SUR LE PRODUIT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5292530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 dirty="0">
                      <a:effectLst/>
                      <a:latin typeface="Segoe UI"/>
                      <a:ea typeface="Times New Roman"/>
                    </a:rPr>
                    <a:t>ACTIONNEUR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 dirty="0">
                      <a:effectLst/>
                      <a:latin typeface="Segoe UI"/>
                      <a:ea typeface="Times New Roman"/>
                    </a:rPr>
                    <a:t>Transformer l’énergie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6343408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TRANSMISSION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MÉCANIQUE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7476172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EFFECTEUR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Agir sur le produit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5292530" y="2647666"/>
                  <a:ext cx="1811020" cy="78486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CAPTEUR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Saisir et convertir une information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3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87384" y="2677650"/>
                  <a:ext cx="1065002" cy="10741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vert270" wrap="square">
                  <a:noAutofit/>
                </a:bodyPr>
                <a:lstStyle/>
                <a:p>
                  <a:pPr algn="ctr" fontAlgn="base">
                    <a:lnSpc>
                      <a:spcPct val="115000"/>
                    </a:lnSpc>
                    <a:spcBef>
                      <a:spcPts val="720"/>
                    </a:spcBef>
                    <a:spcAft>
                      <a:spcPts val="0"/>
                    </a:spcAft>
                  </a:pPr>
                  <a:r>
                    <a:rPr lang="fr-FR" sz="9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 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34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530559" y="3814549"/>
                  <a:ext cx="2559250" cy="7670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(MO)+valeur ajoutée (VA)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rempli de sable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35" name="Line 70"/>
                <p:cNvCxnSpPr/>
                <p:nvPr/>
              </p:nvCxnSpPr>
              <p:spPr bwMode="auto">
                <a:xfrm flipH="1">
                  <a:off x="7100858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6" name="Line 70"/>
                <p:cNvCxnSpPr/>
                <p:nvPr/>
              </p:nvCxnSpPr>
              <p:spPr bwMode="auto">
                <a:xfrm>
                  <a:off x="3701914" y="1549021"/>
                  <a:ext cx="44434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7" name="Rectangle 36"/>
                <p:cNvSpPr/>
                <p:nvPr/>
              </p:nvSpPr>
              <p:spPr>
                <a:xfrm>
                  <a:off x="5830901" y="774588"/>
                  <a:ext cx="586106" cy="179324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900" dirty="0">
                      <a:effectLst/>
                      <a:latin typeface="Segoe UI"/>
                      <a:ea typeface="Times New Roman"/>
                    </a:rPr>
                    <a:t>Energie   utile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8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344" y="211535"/>
                  <a:ext cx="1625087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Source d’énergie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39" name="Line 70"/>
                <p:cNvCxnSpPr/>
                <p:nvPr/>
              </p:nvCxnSpPr>
              <p:spPr bwMode="auto">
                <a:xfrm>
                  <a:off x="4548727" y="450376"/>
                  <a:ext cx="0" cy="19795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0" name="Line 70"/>
                <p:cNvCxnSpPr/>
                <p:nvPr/>
              </p:nvCxnSpPr>
              <p:spPr bwMode="auto">
                <a:xfrm>
                  <a:off x="4971808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1" name="Line 70"/>
                <p:cNvCxnSpPr/>
                <p:nvPr/>
              </p:nvCxnSpPr>
              <p:spPr bwMode="auto">
                <a:xfrm>
                  <a:off x="7094035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" name="Line 70"/>
                <p:cNvCxnSpPr/>
                <p:nvPr/>
              </p:nvCxnSpPr>
              <p:spPr bwMode="auto">
                <a:xfrm>
                  <a:off x="8199503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3" name="Rectangle 42"/>
                <p:cNvSpPr/>
                <p:nvPr/>
              </p:nvSpPr>
              <p:spPr>
                <a:xfrm>
                  <a:off x="1471157" y="1241946"/>
                  <a:ext cx="465395" cy="1716657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4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521102" y="1246170"/>
                  <a:ext cx="819150" cy="3505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45" name="Line 70"/>
                <p:cNvCxnSpPr/>
                <p:nvPr/>
              </p:nvCxnSpPr>
              <p:spPr bwMode="auto">
                <a:xfrm>
                  <a:off x="884303" y="1514902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6" name="Line 70"/>
                <p:cNvCxnSpPr/>
                <p:nvPr/>
              </p:nvCxnSpPr>
              <p:spPr bwMode="auto">
                <a:xfrm flipH="1">
                  <a:off x="836408" y="2292825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0" name="Groupe 9"/>
              <p:cNvGrpSpPr/>
              <p:nvPr/>
            </p:nvGrpSpPr>
            <p:grpSpPr>
              <a:xfrm>
                <a:off x="-506942" y="1555808"/>
                <a:ext cx="6833020" cy="2378545"/>
                <a:chOff x="-506942" y="1555808"/>
                <a:chExt cx="6833020" cy="2378545"/>
              </a:xfrm>
            </p:grpSpPr>
            <p:sp>
              <p:nvSpPr>
                <p:cNvPr id="11" name="Freeform 133"/>
                <p:cNvSpPr>
                  <a:spLocks/>
                </p:cNvSpPr>
                <p:nvPr/>
              </p:nvSpPr>
              <p:spPr bwMode="auto">
                <a:xfrm rot="15908537" flipV="1">
                  <a:off x="146713" y="3131453"/>
                  <a:ext cx="952500" cy="265113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 type="stealth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cxnSp>
              <p:nvCxnSpPr>
                <p:cNvPr id="12" name="Line 70"/>
                <p:cNvCxnSpPr/>
                <p:nvPr/>
              </p:nvCxnSpPr>
              <p:spPr bwMode="auto">
                <a:xfrm>
                  <a:off x="6016198" y="1555808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3" name="Rectangle 12"/>
                <p:cNvSpPr/>
                <p:nvPr/>
              </p:nvSpPr>
              <p:spPr>
                <a:xfrm>
                  <a:off x="-506942" y="2674896"/>
                  <a:ext cx="653221" cy="125945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>
                      <a:effectLst/>
                      <a:latin typeface="Segoe UI"/>
                      <a:ea typeface="Times New Roman"/>
                    </a:rPr>
                    <a:t>Consignes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cxnSp>
          <p:nvCxnSpPr>
            <p:cNvPr id="7" name="Line 70"/>
            <p:cNvCxnSpPr/>
            <p:nvPr/>
          </p:nvCxnSpPr>
          <p:spPr bwMode="auto">
            <a:xfrm flipV="1">
              <a:off x="1847850" y="2781300"/>
              <a:ext cx="0" cy="344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" name="Text Box 91"/>
            <p:cNvSpPr txBox="1">
              <a:spLocks noChangeArrowheads="1"/>
            </p:cNvSpPr>
            <p:nvPr/>
          </p:nvSpPr>
          <p:spPr bwMode="auto">
            <a:xfrm>
              <a:off x="1428750" y="3092450"/>
              <a:ext cx="965073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800" kern="1200" dirty="0">
                  <a:solidFill>
                    <a:srgbClr val="000000"/>
                  </a:solidFill>
                  <a:effectLst/>
                  <a:latin typeface="Segoe UI"/>
                  <a:ea typeface="PMingLiU"/>
                </a:rPr>
                <a:t>Vers autres PC</a:t>
              </a:r>
              <a:endParaRPr lang="fr-FR" sz="1200" dirty="0">
                <a:effectLst/>
                <a:latin typeface="Times New Roman"/>
                <a:ea typeface="PMingLiU"/>
              </a:endParaRPr>
            </a:p>
          </p:txBody>
        </p:sp>
      </p:grpSp>
      <p:sp>
        <p:nvSpPr>
          <p:cNvPr id="47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48" name="Rectangle 2"/>
          <p:cNvSpPr>
            <a:spLocks noChangeArrowheads="1"/>
          </p:cNvSpPr>
          <p:nvPr/>
        </p:nvSpPr>
        <p:spPr bwMode="auto">
          <a:xfrm>
            <a:off x="313217" y="931367"/>
            <a:ext cx="48360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Point du vue PARTIE OPERATIVE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Rectangle 2"/>
          <p:cNvSpPr>
            <a:spLocks noChangeArrowheads="1"/>
          </p:cNvSpPr>
          <p:nvPr/>
        </p:nvSpPr>
        <p:spPr bwMode="auto">
          <a:xfrm>
            <a:off x="530702" y="1268760"/>
            <a:ext cx="821776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C’est </a:t>
            </a: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l’étude chronologique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dans laquelle les </a:t>
            </a: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ACTIONS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de la PO se 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déroulent.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Ellipse 49"/>
          <p:cNvSpPr/>
          <p:nvPr/>
        </p:nvSpPr>
        <p:spPr bwMode="auto">
          <a:xfrm>
            <a:off x="4739611" y="1922047"/>
            <a:ext cx="3399294" cy="2783976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  <p:sp>
        <p:nvSpPr>
          <p:cNvPr id="51" name="Rectangle 2"/>
          <p:cNvSpPr>
            <a:spLocks noChangeArrowheads="1"/>
          </p:cNvSpPr>
          <p:nvPr/>
        </p:nvSpPr>
        <p:spPr bwMode="auto">
          <a:xfrm>
            <a:off x="530702" y="5234717"/>
            <a:ext cx="8526203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Un </a:t>
            </a:r>
            <a:r>
              <a:rPr kumimoji="0" lang="fr-FR" altLang="fr-F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effecteur </a:t>
            </a:r>
            <a:r>
              <a:rPr kumimoji="0" lang="fr-FR" altLang="fr-F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est</a:t>
            </a:r>
            <a:r>
              <a:rPr kumimoji="0" lang="fr-FR" altLang="fr-FR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</a:t>
            </a:r>
            <a:r>
              <a:rPr lang="fr-FR" alt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l’</a:t>
            </a:r>
            <a:r>
              <a:rPr kumimoji="0" lang="fr-FR" altLang="fr-FR" sz="1800" b="0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élément terminal de la chaîne d’action. Il est directement en contact avec la matière d’œuvre.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30702" y="6021288"/>
            <a:ext cx="34099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Citer les </a:t>
            </a:r>
            <a:r>
              <a:rPr lang="fr-FR" sz="180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effecteurs </a:t>
            </a:r>
            <a:r>
              <a:rPr lang="fr-FR" sz="1800" b="0" dirty="0">
                <a:solidFill>
                  <a:schemeClr val="tx1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du système.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302359" y="6021288"/>
            <a:ext cx="3814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Poussoir, tapis, trappe 1 et trappe 2.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060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0" grpId="0" animBg="1"/>
      <p:bldP spid="51" grpId="0"/>
      <p:bldP spid="5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3217" y="1075383"/>
            <a:ext cx="483606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Point du vue PARTIE OPERATIVE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Zone de texte 13499"/>
          <p:cNvSpPr txBox="1"/>
          <p:nvPr/>
        </p:nvSpPr>
        <p:spPr>
          <a:xfrm>
            <a:off x="2640809" y="1953955"/>
            <a:ext cx="3566666" cy="4715405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Segoe UI"/>
                <a:ea typeface="Times New Roman"/>
                <a:cs typeface="Segoe UI"/>
              </a:rPr>
              <a:t>DÉFINITION DES </a:t>
            </a:r>
            <a:r>
              <a:rPr lang="fr-FR" sz="2000" b="1" dirty="0" smtClean="0">
                <a:effectLst/>
                <a:latin typeface="Segoe UI"/>
                <a:ea typeface="Times New Roman"/>
                <a:cs typeface="Segoe UI"/>
              </a:rPr>
              <a:t>ENTRÉES/SORTIES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 smtClean="0">
                <a:effectLst/>
                <a:latin typeface="Segoe UI"/>
                <a:ea typeface="Times New Roman"/>
                <a:cs typeface="Segoe UI"/>
              </a:rPr>
              <a:t> </a:t>
            </a:r>
            <a:endParaRPr lang="fr-FR" dirty="0">
              <a:effectLst/>
              <a:latin typeface="Segoe U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Segoe UI"/>
                <a:ea typeface="Times New Roman"/>
                <a:cs typeface="Segoe UI"/>
              </a:rPr>
              <a:t>GRAFCET Partie Opérative</a:t>
            </a:r>
            <a:endParaRPr lang="fr-FR" dirty="0">
              <a:effectLst/>
              <a:latin typeface="Segoe U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Segoe UI"/>
                <a:ea typeface="Times New Roman"/>
                <a:cs typeface="Segoe UI"/>
              </a:rPr>
              <a:t> </a:t>
            </a:r>
            <a:endParaRPr lang="fr-FR" dirty="0">
              <a:effectLst/>
              <a:latin typeface="Segoe U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Segoe UI"/>
                <a:ea typeface="Times New Roman"/>
                <a:cs typeface="Segoe UI"/>
              </a:rPr>
              <a:t> </a:t>
            </a:r>
            <a:endParaRPr lang="fr-FR" dirty="0">
              <a:effectLst/>
              <a:latin typeface="Segoe UI"/>
              <a:ea typeface="Times New Roman"/>
              <a:cs typeface="Times New Roman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effectLst/>
                <a:latin typeface="Segoe UI"/>
                <a:ea typeface="Times New Roman"/>
                <a:cs typeface="Segoe UI"/>
              </a:rPr>
              <a:t>Machine à Godets</a:t>
            </a:r>
            <a:endParaRPr lang="fr-FR" sz="1800" dirty="0">
              <a:effectLst/>
              <a:latin typeface="Segoe UI"/>
              <a:ea typeface="Times New Roman"/>
              <a:cs typeface="Times New Roman"/>
            </a:endParaRPr>
          </a:p>
        </p:txBody>
      </p:sp>
      <p:grpSp>
        <p:nvGrpSpPr>
          <p:cNvPr id="10" name="Groupe 9"/>
          <p:cNvGrpSpPr/>
          <p:nvPr/>
        </p:nvGrpSpPr>
        <p:grpSpPr>
          <a:xfrm>
            <a:off x="1324361" y="2297904"/>
            <a:ext cx="1304098" cy="1577012"/>
            <a:chOff x="0" y="0"/>
            <a:chExt cx="895350" cy="605860"/>
          </a:xfrm>
        </p:grpSpPr>
        <p:cxnSp>
          <p:nvCxnSpPr>
            <p:cNvPr id="24" name="Connecteur droit avec flèche 23"/>
            <p:cNvCxnSpPr/>
            <p:nvPr/>
          </p:nvCxnSpPr>
          <p:spPr>
            <a:xfrm>
              <a:off x="0" y="0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avec flèche 24"/>
            <p:cNvCxnSpPr/>
            <p:nvPr/>
          </p:nvCxnSpPr>
          <p:spPr>
            <a:xfrm>
              <a:off x="0" y="151465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avec flèche 25"/>
            <p:cNvCxnSpPr/>
            <p:nvPr/>
          </p:nvCxnSpPr>
          <p:spPr>
            <a:xfrm>
              <a:off x="0" y="308540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avec flèche 26"/>
            <p:cNvCxnSpPr/>
            <p:nvPr/>
          </p:nvCxnSpPr>
          <p:spPr>
            <a:xfrm>
              <a:off x="0" y="465615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avec flèche 27"/>
            <p:cNvCxnSpPr/>
            <p:nvPr/>
          </p:nvCxnSpPr>
          <p:spPr>
            <a:xfrm>
              <a:off x="0" y="605860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e 10"/>
          <p:cNvGrpSpPr/>
          <p:nvPr/>
        </p:nvGrpSpPr>
        <p:grpSpPr>
          <a:xfrm>
            <a:off x="1324361" y="4292804"/>
            <a:ext cx="1304098" cy="1577012"/>
            <a:chOff x="0" y="0"/>
            <a:chExt cx="895350" cy="605860"/>
          </a:xfrm>
        </p:grpSpPr>
        <p:cxnSp>
          <p:nvCxnSpPr>
            <p:cNvPr id="19" name="Connecteur droit avec flèche 18"/>
            <p:cNvCxnSpPr/>
            <p:nvPr/>
          </p:nvCxnSpPr>
          <p:spPr>
            <a:xfrm>
              <a:off x="0" y="0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avec flèche 19"/>
            <p:cNvCxnSpPr/>
            <p:nvPr/>
          </p:nvCxnSpPr>
          <p:spPr>
            <a:xfrm>
              <a:off x="0" y="151465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0" y="308540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avec flèche 21"/>
            <p:cNvCxnSpPr/>
            <p:nvPr/>
          </p:nvCxnSpPr>
          <p:spPr>
            <a:xfrm>
              <a:off x="0" y="465615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avec flèche 22"/>
            <p:cNvCxnSpPr/>
            <p:nvPr/>
          </p:nvCxnSpPr>
          <p:spPr>
            <a:xfrm>
              <a:off x="0" y="605860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2" name="Connecteur droit avec flèche 11"/>
          <p:cNvCxnSpPr/>
          <p:nvPr/>
        </p:nvCxnSpPr>
        <p:spPr>
          <a:xfrm>
            <a:off x="6212925" y="2339179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6212925" y="2889496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/>
          <p:cNvCxnSpPr/>
          <p:nvPr/>
        </p:nvCxnSpPr>
        <p:spPr>
          <a:xfrm>
            <a:off x="6212925" y="3522359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6212925" y="4127708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6212925" y="4760571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>
            <a:off x="6212925" y="5352163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avec flèche 17"/>
          <p:cNvCxnSpPr/>
          <p:nvPr/>
        </p:nvCxnSpPr>
        <p:spPr>
          <a:xfrm>
            <a:off x="6212925" y="5929996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3" name="Groupe 42"/>
          <p:cNvGrpSpPr/>
          <p:nvPr/>
        </p:nvGrpSpPr>
        <p:grpSpPr>
          <a:xfrm>
            <a:off x="877782" y="1918710"/>
            <a:ext cx="1797352" cy="790210"/>
            <a:chOff x="877782" y="1630678"/>
            <a:chExt cx="1797352" cy="790210"/>
          </a:xfrm>
        </p:grpSpPr>
        <p:sp>
          <p:nvSpPr>
            <p:cNvPr id="29" name="Rectangle 28"/>
            <p:cNvSpPr/>
            <p:nvPr/>
          </p:nvSpPr>
          <p:spPr>
            <a:xfrm>
              <a:off x="877782" y="1630678"/>
              <a:ext cx="179735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Poussoir avancé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964794" y="2051556"/>
              <a:ext cx="17103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Poussoir reculé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6228184" y="1918710"/>
            <a:ext cx="2338332" cy="1006234"/>
            <a:chOff x="6228184" y="1630678"/>
            <a:chExt cx="2338332" cy="1006234"/>
          </a:xfrm>
        </p:grpSpPr>
        <p:sp>
          <p:nvSpPr>
            <p:cNvPr id="31" name="Rectangle 30"/>
            <p:cNvSpPr/>
            <p:nvPr/>
          </p:nvSpPr>
          <p:spPr>
            <a:xfrm>
              <a:off x="6228184" y="1630678"/>
              <a:ext cx="2338332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AVANCER le poussoir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6228184" y="2267580"/>
              <a:ext cx="227337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RECULER le poussoir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  <p:grpSp>
        <p:nvGrpSpPr>
          <p:cNvPr id="44" name="Groupe 43"/>
          <p:cNvGrpSpPr/>
          <p:nvPr/>
        </p:nvGrpSpPr>
        <p:grpSpPr>
          <a:xfrm>
            <a:off x="839054" y="2708920"/>
            <a:ext cx="1836080" cy="801380"/>
            <a:chOff x="839054" y="2420888"/>
            <a:chExt cx="1836080" cy="801380"/>
          </a:xfrm>
        </p:grpSpPr>
        <p:sp>
          <p:nvSpPr>
            <p:cNvPr id="33" name="Rectangle 32"/>
            <p:cNvSpPr/>
            <p:nvPr/>
          </p:nvSpPr>
          <p:spPr>
            <a:xfrm>
              <a:off x="839054" y="2420888"/>
              <a:ext cx="18360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Trappe 1 fermée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839054" y="2852936"/>
              <a:ext cx="183608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Trappe 2 fermée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  <p:grpSp>
        <p:nvGrpSpPr>
          <p:cNvPr id="45" name="Groupe 44"/>
          <p:cNvGrpSpPr/>
          <p:nvPr/>
        </p:nvGrpSpPr>
        <p:grpSpPr>
          <a:xfrm>
            <a:off x="438431" y="3501008"/>
            <a:ext cx="2236703" cy="1584176"/>
            <a:chOff x="438431" y="3212976"/>
            <a:chExt cx="2236703" cy="1584176"/>
          </a:xfrm>
        </p:grpSpPr>
        <p:sp>
          <p:nvSpPr>
            <p:cNvPr id="34" name="Rectangle 33"/>
            <p:cNvSpPr/>
            <p:nvPr/>
          </p:nvSpPr>
          <p:spPr>
            <a:xfrm>
              <a:off x="1224865" y="4067780"/>
              <a:ext cx="1450269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Poids atteint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38431" y="3212976"/>
              <a:ext cx="22367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Godet sous trémie 1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38431" y="3645024"/>
              <a:ext cx="223670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Godet sous trémie 2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1098420" y="4427820"/>
              <a:ext cx="157671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Godet évacué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395536" y="5147900"/>
            <a:ext cx="2279598" cy="729372"/>
            <a:chOff x="395536" y="4859868"/>
            <a:chExt cx="2279598" cy="729372"/>
          </a:xfrm>
        </p:grpSpPr>
        <p:sp>
          <p:nvSpPr>
            <p:cNvPr id="41" name="Rectangle 40"/>
            <p:cNvSpPr/>
            <p:nvPr/>
          </p:nvSpPr>
          <p:spPr>
            <a:xfrm>
              <a:off x="400344" y="4859868"/>
              <a:ext cx="227479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b</a:t>
              </a:r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outon poussoir </a:t>
              </a:r>
              <a:r>
                <a:rPr lang="fr-FR" sz="1800" b="0" dirty="0" err="1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dcy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395536" y="5219908"/>
              <a:ext cx="2279598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b</a:t>
              </a:r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outon poussoir </a:t>
              </a:r>
              <a:r>
                <a:rPr lang="fr-FR" sz="1800" b="0" dirty="0" err="1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acq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  <p:grpSp>
        <p:nvGrpSpPr>
          <p:cNvPr id="51" name="Groupe 50"/>
          <p:cNvGrpSpPr/>
          <p:nvPr/>
        </p:nvGrpSpPr>
        <p:grpSpPr>
          <a:xfrm>
            <a:off x="6228184" y="3131676"/>
            <a:ext cx="2167581" cy="2241540"/>
            <a:chOff x="6228184" y="2843644"/>
            <a:chExt cx="2167581" cy="2241540"/>
          </a:xfrm>
        </p:grpSpPr>
        <p:sp>
          <p:nvSpPr>
            <p:cNvPr id="35" name="Rectangle 34"/>
            <p:cNvSpPr/>
            <p:nvPr/>
          </p:nvSpPr>
          <p:spPr>
            <a:xfrm>
              <a:off x="6228184" y="2843644"/>
              <a:ext cx="21515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OUVRIR la trappe 1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6228184" y="3491716"/>
              <a:ext cx="21675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FERMER </a:t>
              </a:r>
              <a:r>
                <a:rPr lang="fr-FR" sz="1800" b="0" dirty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la trappe 1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228184" y="4067780"/>
              <a:ext cx="215155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OUVRIR la trappe 2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228184" y="4715852"/>
              <a:ext cx="216758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FERMER </a:t>
              </a:r>
              <a:r>
                <a:rPr lang="fr-FR" sz="1800" b="0" dirty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la trappe </a:t>
              </a:r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2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  <p:sp>
        <p:nvSpPr>
          <p:cNvPr id="49" name="Rectangle 48"/>
          <p:cNvSpPr/>
          <p:nvPr/>
        </p:nvSpPr>
        <p:spPr>
          <a:xfrm>
            <a:off x="6228184" y="5579948"/>
            <a:ext cx="19568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AVANCER le tapis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cxnSp>
        <p:nvCxnSpPr>
          <p:cNvPr id="52" name="Connecteur droit avec flèche 51"/>
          <p:cNvCxnSpPr/>
          <p:nvPr/>
        </p:nvCxnSpPr>
        <p:spPr>
          <a:xfrm>
            <a:off x="6228184" y="6453336"/>
            <a:ext cx="1304098" cy="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228184" y="5949280"/>
            <a:ext cx="2676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ALLUMER le voyant d’acquittement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6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5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172"/>
          <a:stretch/>
        </p:blipFill>
        <p:spPr bwMode="auto">
          <a:xfrm>
            <a:off x="1547664" y="1380505"/>
            <a:ext cx="2590800" cy="440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402"/>
          <a:stretch/>
        </p:blipFill>
        <p:spPr bwMode="auto">
          <a:xfrm>
            <a:off x="5428456" y="2050822"/>
            <a:ext cx="3143250" cy="382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Groupe 1"/>
          <p:cNvGrpSpPr/>
          <p:nvPr/>
        </p:nvGrpSpPr>
        <p:grpSpPr>
          <a:xfrm>
            <a:off x="611560" y="1340768"/>
            <a:ext cx="6192688" cy="4994705"/>
            <a:chOff x="611560" y="1340768"/>
            <a:chExt cx="6192688" cy="4994705"/>
          </a:xfrm>
        </p:grpSpPr>
        <p:sp>
          <p:nvSpPr>
            <p:cNvPr id="8" name="ZoneTexte 67"/>
            <p:cNvSpPr txBox="1">
              <a:spLocks noChangeArrowheads="1"/>
            </p:cNvSpPr>
            <p:nvPr/>
          </p:nvSpPr>
          <p:spPr bwMode="auto">
            <a:xfrm>
              <a:off x="611560" y="5693186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 smtClean="0">
                  <a:solidFill>
                    <a:srgbClr val="FF3300"/>
                  </a:solidFill>
                </a:rPr>
                <a:t>(étape </a:t>
              </a:r>
              <a:r>
                <a:rPr lang="fr-FR" sz="2000" b="0" dirty="0" smtClean="0">
                  <a:solidFill>
                    <a:srgbClr val="FF3300"/>
                  </a:solidFill>
                </a:rPr>
                <a:t>10)</a:t>
              </a:r>
              <a:endParaRPr lang="fr-FR" sz="2000" b="0" dirty="0">
                <a:solidFill>
                  <a:srgbClr val="FF3300"/>
                </a:solidFill>
              </a:endParaRPr>
            </a:p>
          </p:txBody>
        </p:sp>
        <p:sp>
          <p:nvSpPr>
            <p:cNvPr id="9" name="Triangle isocèle 8"/>
            <p:cNvSpPr/>
            <p:nvPr/>
          </p:nvSpPr>
          <p:spPr bwMode="auto">
            <a:xfrm rot="10800000" flipH="1" flipV="1">
              <a:off x="1475656" y="5589240"/>
              <a:ext cx="288031" cy="187735"/>
            </a:xfrm>
            <a:prstGeom prst="triangle">
              <a:avLst>
                <a:gd name="adj" fmla="val 46297"/>
              </a:avLst>
            </a:prstGeom>
            <a:solidFill>
              <a:schemeClr val="bg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rgbClr val="339933"/>
                </a:solidFill>
                <a:effectLst/>
                <a:latin typeface="Arial" charset="0"/>
              </a:endParaRPr>
            </a:p>
          </p:txBody>
        </p:sp>
        <p:sp>
          <p:nvSpPr>
            <p:cNvPr id="13" name="Triangle isocèle 12"/>
            <p:cNvSpPr/>
            <p:nvPr/>
          </p:nvSpPr>
          <p:spPr bwMode="auto">
            <a:xfrm rot="10800000" flipH="1">
              <a:off x="5796136" y="1988838"/>
              <a:ext cx="267400" cy="197293"/>
            </a:xfrm>
            <a:prstGeom prst="triangle">
              <a:avLst>
                <a:gd name="adj" fmla="val 51285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14" name="ZoneTexte 67"/>
            <p:cNvSpPr txBox="1">
              <a:spLocks noChangeArrowheads="1"/>
            </p:cNvSpPr>
            <p:nvPr/>
          </p:nvSpPr>
          <p:spPr bwMode="auto">
            <a:xfrm>
              <a:off x="5448436" y="1607159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>
                  <a:solidFill>
                    <a:srgbClr val="FF3300"/>
                  </a:solidFill>
                </a:rPr>
                <a:t>(étape 5)</a:t>
              </a:r>
              <a:endParaRPr lang="fr-FR" sz="2000" b="0" dirty="0">
                <a:solidFill>
                  <a:srgbClr val="FF3300"/>
                </a:solidFill>
              </a:endParaRPr>
            </a:p>
          </p:txBody>
        </p:sp>
        <p:sp>
          <p:nvSpPr>
            <p:cNvPr id="15" name="Triangle isocèle 14"/>
            <p:cNvSpPr/>
            <p:nvPr/>
          </p:nvSpPr>
          <p:spPr bwMode="auto">
            <a:xfrm rot="10800000" flipH="1">
              <a:off x="5342546" y="1841497"/>
              <a:ext cx="267400" cy="197293"/>
            </a:xfrm>
            <a:prstGeom prst="triangle">
              <a:avLst>
                <a:gd name="adj" fmla="val 51285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  <p:sp>
          <p:nvSpPr>
            <p:cNvPr id="16" name="ZoneTexte 67"/>
            <p:cNvSpPr txBox="1">
              <a:spLocks noChangeArrowheads="1"/>
            </p:cNvSpPr>
            <p:nvPr/>
          </p:nvSpPr>
          <p:spPr bwMode="auto">
            <a:xfrm>
              <a:off x="4716016" y="1340768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>
                  <a:solidFill>
                    <a:srgbClr val="FF3300"/>
                  </a:solidFill>
                </a:rPr>
                <a:t>(étape 0)</a:t>
              </a:r>
              <a:endParaRPr lang="fr-FR" sz="2000" b="0" dirty="0">
                <a:solidFill>
                  <a:srgbClr val="FF3300"/>
                </a:solidFill>
              </a:endParaRPr>
            </a:p>
          </p:txBody>
        </p:sp>
        <p:sp>
          <p:nvSpPr>
            <p:cNvPr id="17" name="ZoneTexte 67"/>
            <p:cNvSpPr txBox="1">
              <a:spLocks noChangeArrowheads="1"/>
            </p:cNvSpPr>
            <p:nvPr/>
          </p:nvSpPr>
          <p:spPr bwMode="auto">
            <a:xfrm>
              <a:off x="1475656" y="5935363"/>
              <a:ext cx="1355812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1pPr>
              <a:lvl2pPr marL="742950" indent="-28575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2pPr>
              <a:lvl3pPr marL="11430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3pPr>
              <a:lvl4pPr marL="16002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4pPr>
              <a:lvl5pPr marL="2057400" indent="-228600" eaLnBrk="0" hangingPunct="0">
                <a:defRPr sz="1600" b="1">
                  <a:solidFill>
                    <a:schemeClr val="accent2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50000"/>
                </a:spcBef>
                <a:spcAft>
                  <a:spcPct val="0"/>
                </a:spcAft>
                <a:defRPr sz="1600" b="1">
                  <a:solidFill>
                    <a:schemeClr val="accent2"/>
                  </a:solidFill>
                  <a:latin typeface="Arial" charset="0"/>
                </a:defRPr>
              </a:lvl9pPr>
            </a:lstStyle>
            <a:p>
              <a:pPr algn="ctr" eaLnBrk="1" hangingPunct="1"/>
              <a:r>
                <a:rPr lang="fr-FR" sz="2000" b="0" dirty="0" smtClean="0">
                  <a:solidFill>
                    <a:srgbClr val="FF3300"/>
                  </a:solidFill>
                </a:rPr>
                <a:t>(étape </a:t>
              </a:r>
              <a:r>
                <a:rPr lang="fr-FR" sz="2000" b="0" dirty="0" smtClean="0">
                  <a:solidFill>
                    <a:srgbClr val="FF3300"/>
                  </a:solidFill>
                </a:rPr>
                <a:t>6)</a:t>
              </a:r>
              <a:endParaRPr lang="fr-FR" sz="2000" b="0" dirty="0">
                <a:solidFill>
                  <a:srgbClr val="FF3300"/>
                </a:solidFill>
              </a:endParaRPr>
            </a:p>
          </p:txBody>
        </p:sp>
        <p:sp>
          <p:nvSpPr>
            <p:cNvPr id="18" name="Triangle isocèle 17"/>
            <p:cNvSpPr/>
            <p:nvPr/>
          </p:nvSpPr>
          <p:spPr bwMode="auto">
            <a:xfrm rot="10800000" flipH="1" flipV="1">
              <a:off x="1912482" y="5776975"/>
              <a:ext cx="288031" cy="187735"/>
            </a:xfrm>
            <a:prstGeom prst="triangle">
              <a:avLst>
                <a:gd name="adj" fmla="val 46297"/>
              </a:avLst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1600" b="1" i="0" u="none" strike="noStrike" cap="none" normalizeH="0" baseline="0" smtClean="0">
                <a:ln>
                  <a:noFill/>
                </a:ln>
                <a:solidFill>
                  <a:schemeClr val="accent2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20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7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313217" y="954126"/>
            <a:ext cx="40677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Grafcet PARTIE OPERATIVE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04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 smtClean="0">
                <a:ea typeface="Segoe UI" panose="020B0502040204020203" pitchFamily="34" charset="0"/>
              </a:rPr>
              <a:t>INTRODUCTION AU GRAFCET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>
                <a:ea typeface="Segoe UI" panose="020B0502040204020203" pitchFamily="34" charset="0"/>
              </a:rPr>
              <a:t> </a:t>
            </a:r>
            <a:r>
              <a:rPr lang="fr-FR" sz="1800" dirty="0" smtClean="0">
                <a:ea typeface="Segoe UI" panose="020B0502040204020203" pitchFamily="34" charset="0"/>
              </a:rPr>
              <a:t>Historique</a:t>
            </a:r>
          </a:p>
        </p:txBody>
      </p:sp>
      <p:sp>
        <p:nvSpPr>
          <p:cNvPr id="4" name="Rectangle 3"/>
          <p:cNvSpPr/>
          <p:nvPr/>
        </p:nvSpPr>
        <p:spPr>
          <a:xfrm>
            <a:off x="323528" y="1084674"/>
            <a:ext cx="79928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GRAFCET : Graphe Fonctionnel de Commande Etapes-Transitions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375869" y="1556792"/>
            <a:ext cx="84446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1975:  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création d’une «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commission  de  normalisation  de  la représentation du cahier des charges d'un automatisme logique », dans le cadre du groupe de travail « systèmes  logique »  de  l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'</a:t>
            </a:r>
            <a:r>
              <a:rPr lang="fr-FR" sz="1800" b="0" dirty="0"/>
              <a:t> AFCET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sous la direction de Michel 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Blanchard.</a:t>
            </a:r>
          </a:p>
          <a:p>
            <a:pPr algn="just"/>
            <a:endParaRPr lang="fr-FR" sz="18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6988" y="2564904"/>
            <a:ext cx="7776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dirty="0"/>
              <a:t>AFCET : Association française pour la Cybernétique Economique et Technique</a:t>
            </a:r>
          </a:p>
        </p:txBody>
      </p:sp>
      <p:sp>
        <p:nvSpPr>
          <p:cNvPr id="7" name="Rectangle 6"/>
          <p:cNvSpPr/>
          <p:nvPr/>
        </p:nvSpPr>
        <p:spPr>
          <a:xfrm>
            <a:off x="755576" y="3356992"/>
            <a:ext cx="77048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OBJECTIF:  Dégager </a:t>
            </a:r>
            <a:r>
              <a:rPr lang="fr-FR" u="sng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un  outil  unique</a:t>
            </a:r>
            <a:r>
              <a:rPr lang="fr-FR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 de représentation d'un cahier des  charges.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5869" y="4077072"/>
            <a:ext cx="844460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1977:  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Naissance du </a:t>
            </a:r>
            <a:r>
              <a:rPr lang="fr-FR" sz="180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GRAFCET.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</a:t>
            </a:r>
            <a:r>
              <a:rPr lang="fr-FR" sz="1800" dirty="0"/>
              <a:t>ADEPA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 pris en charge sa diffusion sous forme d’articles et de brochures. </a:t>
            </a:r>
          </a:p>
          <a:p>
            <a:pPr algn="just"/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"/>
              </a:rPr>
              <a:t> 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Utilisé par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l’Enseignement technique, les laboratoires universitaires et plusieurs constructeurs d’</a:t>
            </a:r>
            <a:r>
              <a:rPr lang="fr-FR" sz="1800" dirty="0"/>
              <a:t>API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fr-FR" sz="180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39552" y="5301208"/>
            <a:ext cx="82809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dirty="0" smtClean="0"/>
              <a:t>ADEPA</a:t>
            </a:r>
            <a:r>
              <a:rPr lang="fr-FR" sz="1800" dirty="0"/>
              <a:t> : Agence Nationale pour le Développement de la Productique Appliquée à l’industrie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39552" y="6093296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800" dirty="0" smtClean="0"/>
              <a:t>API</a:t>
            </a:r>
            <a:r>
              <a:rPr lang="fr-FR" sz="1800" dirty="0"/>
              <a:t> : Automate Programmable Industriel</a:t>
            </a:r>
          </a:p>
        </p:txBody>
      </p:sp>
    </p:spTree>
    <p:extLst>
      <p:ext uri="{BB962C8B-B14F-4D97-AF65-F5344CB8AC3E}">
        <p14:creationId xmlns:p14="http://schemas.microsoft.com/office/powerpoint/2010/main" val="2659003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48" grpId="0"/>
      <p:bldP spid="49" grpId="0"/>
      <p:bldP spid="5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e 6"/>
          <p:cNvGrpSpPr/>
          <p:nvPr/>
        </p:nvGrpSpPr>
        <p:grpSpPr>
          <a:xfrm>
            <a:off x="1323596" y="1743558"/>
            <a:ext cx="6607175" cy="3629658"/>
            <a:chOff x="0" y="1"/>
            <a:chExt cx="6607705" cy="3629658"/>
          </a:xfrm>
        </p:grpSpPr>
        <p:grpSp>
          <p:nvGrpSpPr>
            <p:cNvPr id="8" name="Groupe 7"/>
            <p:cNvGrpSpPr/>
            <p:nvPr/>
          </p:nvGrpSpPr>
          <p:grpSpPr>
            <a:xfrm>
              <a:off x="0" y="1"/>
              <a:ext cx="6607705" cy="3629658"/>
              <a:chOff x="-506942" y="53304"/>
              <a:chExt cx="10596440" cy="5078130"/>
            </a:xfrm>
          </p:grpSpPr>
          <p:grpSp>
            <p:nvGrpSpPr>
              <p:cNvPr id="11" name="Groupe 10"/>
              <p:cNvGrpSpPr/>
              <p:nvPr/>
            </p:nvGrpSpPr>
            <p:grpSpPr>
              <a:xfrm>
                <a:off x="9302" y="53304"/>
                <a:ext cx="10080196" cy="5078130"/>
                <a:chOff x="9302" y="53304"/>
                <a:chExt cx="10080644" cy="5078254"/>
              </a:xfrm>
            </p:grpSpPr>
            <p:sp>
              <p:nvSpPr>
                <p:cNvPr id="16" name="Rectangle 15"/>
                <p:cNvSpPr/>
                <p:nvPr/>
              </p:nvSpPr>
              <p:spPr>
                <a:xfrm>
                  <a:off x="1655402" y="709684"/>
                  <a:ext cx="1664898" cy="2838091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108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120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PARTIE              COMMANDE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Traiter les informations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pic>
              <p:nvPicPr>
                <p:cNvPr id="17" name="Picture 14" descr="mini opérateur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15563" y="3548418"/>
                  <a:ext cx="525439" cy="158314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761270" y="1235121"/>
                  <a:ext cx="744676" cy="27686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19" name="Line 60"/>
                <p:cNvCxnSpPr/>
                <p:nvPr/>
              </p:nvCxnSpPr>
              <p:spPr bwMode="auto">
                <a:xfrm>
                  <a:off x="8847772" y="586854"/>
                  <a:ext cx="0" cy="3253105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0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605825" y="53304"/>
                  <a:ext cx="2484121" cy="53086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vide, sable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21" name="Line 70"/>
                <p:cNvCxnSpPr/>
                <p:nvPr/>
              </p:nvCxnSpPr>
              <p:spPr bwMode="auto">
                <a:xfrm flipH="1">
                  <a:off x="3579736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22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267" y="2596658"/>
                  <a:ext cx="1368425" cy="6805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kern="1200" dirty="0" err="1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Comptes-rendus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23" name="Text Box 91"/>
                <p:cNvSpPr txBox="1">
                  <a:spLocks noChangeArrowheads="1"/>
                </p:cNvSpPr>
                <p:nvPr/>
              </p:nvSpPr>
              <p:spPr bwMode="auto">
                <a:xfrm>
                  <a:off x="7393836" y="2674960"/>
                  <a:ext cx="1194362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800" kern="120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Evénement</a:t>
                  </a:r>
                  <a:endParaRPr lang="fr-FR" sz="120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24" name="Freeform 132"/>
                <p:cNvSpPr>
                  <a:spLocks/>
                </p:cNvSpPr>
                <p:nvPr/>
              </p:nvSpPr>
              <p:spPr bwMode="auto">
                <a:xfrm rot="16476530">
                  <a:off x="-309876" y="3098042"/>
                  <a:ext cx="939800" cy="268288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9302" y="1221475"/>
                  <a:ext cx="768095" cy="1375182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1000" b="1">
                      <a:effectLst/>
                      <a:latin typeface="Segoe UI"/>
                      <a:ea typeface="Times New Roman"/>
                    </a:rPr>
                    <a:t>PUPITRE OPÉRATEUR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060596" y="2286000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d’entrée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3060596" y="846161"/>
                  <a:ext cx="542925" cy="891541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sortie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1443861" y="3330054"/>
                  <a:ext cx="2087245" cy="594995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4207533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PRÉACTIONNEUR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Distribuer l’énergie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8333773" y="818866"/>
                  <a:ext cx="961827" cy="17932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ACTION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800" b="1" dirty="0">
                      <a:effectLst/>
                      <a:latin typeface="Segoe UI"/>
                      <a:ea typeface="Times New Roman"/>
                    </a:rPr>
                    <a:t>SUR LE PRODUIT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5292530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 dirty="0">
                      <a:effectLst/>
                      <a:latin typeface="Segoe UI"/>
                      <a:ea typeface="Times New Roman"/>
                    </a:rPr>
                    <a:t>ACTIONNEUR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 dirty="0">
                      <a:effectLst/>
                      <a:latin typeface="Segoe UI"/>
                      <a:ea typeface="Times New Roman"/>
                    </a:rPr>
                    <a:t>Transformer l’énergie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6343408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TRANSMISSION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MÉCANIQUE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7476172" y="655093"/>
                  <a:ext cx="672465" cy="1793240"/>
                </a:xfrm>
                <a:prstGeom prst="rect">
                  <a:avLst/>
                </a:prstGeom>
                <a:solidFill>
                  <a:schemeClr val="tx2">
                    <a:lumMod val="40000"/>
                    <a:lumOff val="60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EFFECTEUR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Agir sur le produit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5292530" y="2647666"/>
                  <a:ext cx="1811020" cy="784860"/>
                </a:xfrm>
                <a:prstGeom prst="rect">
                  <a:avLst/>
                </a:prstGeom>
                <a:solidFill>
                  <a:schemeClr val="bg1">
                    <a:lumMod val="75000"/>
                  </a:schemeClr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36000" tIns="45720" rIns="3600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 b="1">
                      <a:effectLst/>
                      <a:latin typeface="Segoe UI"/>
                      <a:ea typeface="Times New Roman"/>
                    </a:rPr>
                    <a:t>CAPTEUR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  <a:p>
                  <a:pPr algn="ctr">
                    <a:spcAft>
                      <a:spcPts val="0"/>
                    </a:spcAft>
                  </a:pPr>
                  <a:r>
                    <a:rPr lang="fr-FR" sz="900" i="1">
                      <a:effectLst/>
                      <a:latin typeface="Segoe UI"/>
                      <a:ea typeface="Times New Roman"/>
                    </a:rPr>
                    <a:t>Saisir et convertir une information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35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287384" y="2677650"/>
                  <a:ext cx="1065002" cy="10741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vert270" wrap="square">
                  <a:noAutofit/>
                </a:bodyPr>
                <a:lstStyle/>
                <a:p>
                  <a:pPr algn="ctr" fontAlgn="base">
                    <a:lnSpc>
                      <a:spcPct val="115000"/>
                    </a:lnSpc>
                    <a:spcBef>
                      <a:spcPts val="720"/>
                    </a:spcBef>
                    <a:spcAft>
                      <a:spcPts val="0"/>
                    </a:spcAft>
                  </a:pPr>
                  <a:r>
                    <a:rPr lang="fr-FR" sz="9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Comptes rendus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sp>
              <p:nvSpPr>
                <p:cNvPr id="36" name="Text Box 61"/>
                <p:cNvSpPr txBox="1">
                  <a:spLocks noChangeArrowheads="1"/>
                </p:cNvSpPr>
                <p:nvPr/>
              </p:nvSpPr>
              <p:spPr bwMode="auto">
                <a:xfrm>
                  <a:off x="7530559" y="3814549"/>
                  <a:ext cx="2559250" cy="76708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algn="ctr" fontAlgn="base">
                    <a:spcAft>
                      <a:spcPts val="0"/>
                    </a:spcAft>
                  </a:pPr>
                  <a:r>
                    <a:rPr lang="fr-FR" sz="900" b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Matière d’œuvre (MO)+valeur ajoutée (VA)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  <a:p>
                  <a:pPr algn="ctr" fontAlgn="base">
                    <a:spcAft>
                      <a:spcPts val="0"/>
                    </a:spcAft>
                  </a:pPr>
                  <a:r>
                    <a:rPr lang="fr-FR" sz="800" i="1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Godet rempli de sable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37" name="Line 70"/>
                <p:cNvCxnSpPr/>
                <p:nvPr/>
              </p:nvCxnSpPr>
              <p:spPr bwMode="auto">
                <a:xfrm flipH="1">
                  <a:off x="7100858" y="2968388"/>
                  <a:ext cx="1630045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38" name="Line 70"/>
                <p:cNvCxnSpPr/>
                <p:nvPr/>
              </p:nvCxnSpPr>
              <p:spPr bwMode="auto">
                <a:xfrm>
                  <a:off x="3701914" y="1549021"/>
                  <a:ext cx="444343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39" name="Rectangle 38"/>
                <p:cNvSpPr/>
                <p:nvPr/>
              </p:nvSpPr>
              <p:spPr>
                <a:xfrm>
                  <a:off x="5830901" y="774588"/>
                  <a:ext cx="586106" cy="1793242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fr-FR" sz="900" dirty="0">
                      <a:effectLst/>
                      <a:latin typeface="Segoe UI"/>
                      <a:ea typeface="Times New Roman"/>
                    </a:rPr>
                    <a:t>Energie   utile</a:t>
                  </a:r>
                  <a:endParaRPr lang="fr-FR" sz="1200" dirty="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0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859344" y="211535"/>
                  <a:ext cx="1625087" cy="29400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Source d’énergie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41" name="Line 70"/>
                <p:cNvCxnSpPr/>
                <p:nvPr/>
              </p:nvCxnSpPr>
              <p:spPr bwMode="auto">
                <a:xfrm>
                  <a:off x="4548727" y="450376"/>
                  <a:ext cx="0" cy="19795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2" name="Line 70"/>
                <p:cNvCxnSpPr/>
                <p:nvPr/>
              </p:nvCxnSpPr>
              <p:spPr bwMode="auto">
                <a:xfrm>
                  <a:off x="4971808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3" name="Line 70"/>
                <p:cNvCxnSpPr/>
                <p:nvPr/>
              </p:nvCxnSpPr>
              <p:spPr bwMode="auto">
                <a:xfrm>
                  <a:off x="7094035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4" name="Line 70"/>
                <p:cNvCxnSpPr/>
                <p:nvPr/>
              </p:nvCxnSpPr>
              <p:spPr bwMode="auto">
                <a:xfrm>
                  <a:off x="8199503" y="1555845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45" name="Rectangle 44"/>
                <p:cNvSpPr/>
                <p:nvPr/>
              </p:nvSpPr>
              <p:spPr>
                <a:xfrm>
                  <a:off x="1471157" y="1241946"/>
                  <a:ext cx="465395" cy="1716657"/>
                </a:xfrm>
                <a:prstGeom prst="rect">
                  <a:avLst/>
                </a:prstGeom>
                <a:solidFill>
                  <a:srgbClr val="FFFF99"/>
                </a:solidFill>
                <a:ln w="15875">
                  <a:solidFill>
                    <a:schemeClr val="tx1"/>
                  </a:solidFill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36000" tIns="36000" rIns="36000" bIns="3600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700" b="1">
                      <a:effectLst/>
                      <a:latin typeface="Segoe UI"/>
                      <a:ea typeface="Times New Roman"/>
                    </a:rPr>
                    <a:t>Interface de communication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  <p:sp>
              <p:nvSpPr>
                <p:cNvPr id="46" name="Text Box 72"/>
                <p:cNvSpPr txBox="1">
                  <a:spLocks noChangeArrowheads="1"/>
                </p:cNvSpPr>
                <p:nvPr/>
              </p:nvSpPr>
              <p:spPr bwMode="auto">
                <a:xfrm>
                  <a:off x="3521102" y="1246170"/>
                  <a:ext cx="819150" cy="35052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noAutofit/>
                </a:bodyPr>
                <a:lstStyle/>
                <a:p>
                  <a:pPr fontAlgn="base">
                    <a:spcAft>
                      <a:spcPts val="0"/>
                    </a:spcAft>
                  </a:pPr>
                  <a:r>
                    <a:rPr lang="fr-FR" sz="700" kern="1200" dirty="0">
                      <a:solidFill>
                        <a:srgbClr val="000000"/>
                      </a:solidFill>
                      <a:effectLst/>
                      <a:latin typeface="Segoe UI"/>
                      <a:ea typeface="PMingLiU"/>
                    </a:rPr>
                    <a:t>Ordres</a:t>
                  </a:r>
                  <a:endParaRPr lang="fr-FR" sz="1200" dirty="0">
                    <a:effectLst/>
                    <a:latin typeface="Times New Roman"/>
                    <a:ea typeface="PMingLiU"/>
                  </a:endParaRPr>
                </a:p>
              </p:txBody>
            </p:sp>
            <p:cxnSp>
              <p:nvCxnSpPr>
                <p:cNvPr id="47" name="Line 70"/>
                <p:cNvCxnSpPr/>
                <p:nvPr/>
              </p:nvCxnSpPr>
              <p:spPr bwMode="auto">
                <a:xfrm>
                  <a:off x="884303" y="1514902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cxnSp>
              <p:nvCxnSpPr>
                <p:cNvPr id="48" name="Line 70"/>
                <p:cNvCxnSpPr/>
                <p:nvPr/>
              </p:nvCxnSpPr>
              <p:spPr bwMode="auto">
                <a:xfrm flipH="1">
                  <a:off x="836408" y="2292825"/>
                  <a:ext cx="56007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</p:grpSp>
          <p:grpSp>
            <p:nvGrpSpPr>
              <p:cNvPr id="12" name="Groupe 11"/>
              <p:cNvGrpSpPr/>
              <p:nvPr/>
            </p:nvGrpSpPr>
            <p:grpSpPr>
              <a:xfrm>
                <a:off x="-506942" y="1555808"/>
                <a:ext cx="6833020" cy="2378545"/>
                <a:chOff x="-506942" y="1555808"/>
                <a:chExt cx="6833020" cy="2378545"/>
              </a:xfrm>
            </p:grpSpPr>
            <p:sp>
              <p:nvSpPr>
                <p:cNvPr id="13" name="Freeform 133"/>
                <p:cNvSpPr>
                  <a:spLocks/>
                </p:cNvSpPr>
                <p:nvPr/>
              </p:nvSpPr>
              <p:spPr bwMode="auto">
                <a:xfrm rot="15908537" flipV="1">
                  <a:off x="146713" y="3131453"/>
                  <a:ext cx="952500" cy="265113"/>
                </a:xfrm>
                <a:custGeom>
                  <a:avLst/>
                  <a:gdLst>
                    <a:gd name="T0" fmla="*/ 0 w 736"/>
                    <a:gd name="T1" fmla="*/ 177 h 177"/>
                    <a:gd name="T2" fmla="*/ 248 w 736"/>
                    <a:gd name="T3" fmla="*/ 25 h 177"/>
                    <a:gd name="T4" fmla="*/ 576 w 736"/>
                    <a:gd name="T5" fmla="*/ 25 h 177"/>
                    <a:gd name="T6" fmla="*/ 736 w 736"/>
                    <a:gd name="T7" fmla="*/ 73 h 17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36" h="177">
                      <a:moveTo>
                        <a:pt x="0" y="177"/>
                      </a:moveTo>
                      <a:cubicBezTo>
                        <a:pt x="76" y="113"/>
                        <a:pt x="152" y="50"/>
                        <a:pt x="248" y="25"/>
                      </a:cubicBezTo>
                      <a:cubicBezTo>
                        <a:pt x="344" y="0"/>
                        <a:pt x="495" y="17"/>
                        <a:pt x="576" y="25"/>
                      </a:cubicBezTo>
                      <a:cubicBezTo>
                        <a:pt x="657" y="33"/>
                        <a:pt x="696" y="53"/>
                        <a:pt x="736" y="73"/>
                      </a:cubicBezTo>
                    </a:path>
                  </a:pathLst>
                </a:custGeom>
                <a:noFill/>
                <a:ln w="15875" cmpd="sng">
                  <a:solidFill>
                    <a:schemeClr val="tx1"/>
                  </a:solidFill>
                  <a:round/>
                  <a:headEnd type="stealth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cxnSp>
              <p:nvCxnSpPr>
                <p:cNvPr id="14" name="Line 70"/>
                <p:cNvCxnSpPr/>
                <p:nvPr/>
              </p:nvCxnSpPr>
              <p:spPr bwMode="auto">
                <a:xfrm>
                  <a:off x="6016198" y="1555808"/>
                  <a:ext cx="309880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triangl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cxnSp>
            <p:sp>
              <p:nvSpPr>
                <p:cNvPr id="15" name="Rectangle 14"/>
                <p:cNvSpPr/>
                <p:nvPr/>
              </p:nvSpPr>
              <p:spPr>
                <a:xfrm>
                  <a:off x="-506942" y="2674896"/>
                  <a:ext cx="653221" cy="1259457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vert270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spcAft>
                      <a:spcPts val="0"/>
                    </a:spcAft>
                  </a:pPr>
                  <a:r>
                    <a:rPr lang="fr-FR" sz="900">
                      <a:effectLst/>
                      <a:latin typeface="Segoe UI"/>
                      <a:ea typeface="Times New Roman"/>
                    </a:rPr>
                    <a:t>Consignes</a:t>
                  </a:r>
                  <a:endParaRPr lang="fr-FR" sz="1200">
                    <a:effectLst/>
                    <a:latin typeface="Times New Roman"/>
                    <a:ea typeface="Times New Roman"/>
                  </a:endParaRPr>
                </a:p>
              </p:txBody>
            </p:sp>
          </p:grpSp>
        </p:grpSp>
        <p:cxnSp>
          <p:nvCxnSpPr>
            <p:cNvPr id="9" name="Line 70"/>
            <p:cNvCxnSpPr/>
            <p:nvPr/>
          </p:nvCxnSpPr>
          <p:spPr bwMode="auto">
            <a:xfrm flipV="1">
              <a:off x="1847850" y="2781300"/>
              <a:ext cx="0" cy="34417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triangle"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" name="Text Box 91"/>
            <p:cNvSpPr txBox="1">
              <a:spLocks noChangeArrowheads="1"/>
            </p:cNvSpPr>
            <p:nvPr/>
          </p:nvSpPr>
          <p:spPr bwMode="auto">
            <a:xfrm>
              <a:off x="1428750" y="3092450"/>
              <a:ext cx="965073" cy="3111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noAutofit/>
            </a:bodyPr>
            <a:lstStyle/>
            <a:p>
              <a:pPr fontAlgn="base">
                <a:spcAft>
                  <a:spcPts val="0"/>
                </a:spcAft>
              </a:pPr>
              <a:r>
                <a:rPr lang="fr-FR" sz="800" kern="1200" dirty="0">
                  <a:solidFill>
                    <a:srgbClr val="000000"/>
                  </a:solidFill>
                  <a:effectLst/>
                  <a:latin typeface="Segoe UI"/>
                  <a:ea typeface="PMingLiU"/>
                </a:rPr>
                <a:t>Vers autres PC</a:t>
              </a:r>
              <a:endParaRPr lang="fr-FR" sz="1200" dirty="0">
                <a:effectLst/>
                <a:latin typeface="Times New Roman"/>
                <a:ea typeface="PMingLiU"/>
              </a:endParaRPr>
            </a:p>
          </p:txBody>
        </p:sp>
      </p:grpSp>
      <p:sp>
        <p:nvSpPr>
          <p:cNvPr id="49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50" name="Rectangle 2"/>
          <p:cNvSpPr>
            <a:spLocks noChangeArrowheads="1"/>
          </p:cNvSpPr>
          <p:nvPr/>
        </p:nvSpPr>
        <p:spPr bwMode="auto">
          <a:xfrm>
            <a:off x="313217" y="931367"/>
            <a:ext cx="507017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Point du vue PARTIE COMMANDE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Ellipse 50"/>
          <p:cNvSpPr/>
          <p:nvPr/>
        </p:nvSpPr>
        <p:spPr bwMode="auto">
          <a:xfrm>
            <a:off x="3947832" y="1556792"/>
            <a:ext cx="4191073" cy="3149231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600" b="1" i="0" u="none" strike="noStrike" cap="none" normalizeH="0" baseline="0" smtClean="0">
              <a:ln>
                <a:noFill/>
              </a:ln>
              <a:solidFill>
                <a:schemeClr val="accent2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501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3217" y="931367"/>
            <a:ext cx="33185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Schéma</a:t>
            </a:r>
            <a:r>
              <a:rPr kumimoji="0" lang="fr-FR" altLang="fr-F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pneumatique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Image 6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4165" y="5499308"/>
            <a:ext cx="5596255" cy="124206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63" y="1719263"/>
            <a:ext cx="8296275" cy="306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313217" y="4963815"/>
            <a:ext cx="283404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Schéma</a:t>
            </a:r>
            <a:r>
              <a:rPr kumimoji="0" lang="fr-FR" altLang="fr-F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électrique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27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3217" y="931367"/>
            <a:ext cx="3318537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Schéma</a:t>
            </a:r>
            <a:r>
              <a:rPr kumimoji="0" lang="fr-FR" altLang="fr-F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pneumatique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13217" y="4725144"/>
            <a:ext cx="2834046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Schéma</a:t>
            </a:r>
            <a:r>
              <a:rPr kumimoji="0" lang="fr-FR" altLang="fr-FR" sz="2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 électrique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95003"/>
            <a:ext cx="8229600" cy="488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736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13217" y="1075383"/>
            <a:ext cx="5070171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Point du vue PARTIE COMMANDE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7" name="Groupe 6"/>
          <p:cNvGrpSpPr/>
          <p:nvPr/>
        </p:nvGrpSpPr>
        <p:grpSpPr>
          <a:xfrm>
            <a:off x="1585595" y="1806411"/>
            <a:ext cx="5972810" cy="4286885"/>
            <a:chOff x="0" y="0"/>
            <a:chExt cx="4251674" cy="1590261"/>
          </a:xfrm>
        </p:grpSpPr>
        <p:sp>
          <p:nvSpPr>
            <p:cNvPr id="8" name="Zone de texte 13922"/>
            <p:cNvSpPr txBox="1"/>
            <p:nvPr/>
          </p:nvSpPr>
          <p:spPr>
            <a:xfrm>
              <a:off x="903829" y="0"/>
              <a:ext cx="2448753" cy="1590261"/>
            </a:xfrm>
            <a:prstGeom prst="rect">
              <a:avLst/>
            </a:prstGeom>
            <a:solidFill>
              <a:schemeClr val="lt1"/>
            </a:solidFill>
            <a:ln w="6350">
              <a:solidFill>
                <a:prstClr val="black"/>
              </a:solidFill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2400" b="1" dirty="0">
                  <a:effectLst/>
                  <a:latin typeface="Segoe UI"/>
                  <a:ea typeface="Times New Roman"/>
                  <a:cs typeface="Segoe UI"/>
                </a:rPr>
                <a:t>DÉFINITION DES ENTRÉES/SORTIES </a:t>
              </a:r>
              <a:endParaRPr lang="fr-FR" sz="1800" dirty="0">
                <a:effectLst/>
                <a:latin typeface="Segoe UI"/>
                <a:ea typeface="Times New Roman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2400" b="1" dirty="0">
                  <a:effectLst/>
                  <a:latin typeface="Segoe UI"/>
                  <a:ea typeface="Times New Roman"/>
                  <a:cs typeface="Segoe UI"/>
                </a:rPr>
                <a:t>GRAFCET Partie Commande</a:t>
              </a:r>
              <a:endParaRPr lang="fr-FR" sz="1800" dirty="0">
                <a:effectLst/>
                <a:latin typeface="Segoe UI"/>
                <a:ea typeface="Times New Roman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2400" b="1" dirty="0">
                  <a:effectLst/>
                  <a:latin typeface="Segoe UI"/>
                  <a:ea typeface="Times New Roman"/>
                  <a:cs typeface="Segoe UI"/>
                </a:rPr>
                <a:t> </a:t>
              </a:r>
              <a:endParaRPr lang="fr-FR" sz="1800" dirty="0">
                <a:effectLst/>
                <a:latin typeface="Segoe UI"/>
                <a:ea typeface="Times New Roman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2400" b="1" dirty="0">
                  <a:effectLst/>
                  <a:latin typeface="Segoe UI"/>
                  <a:ea typeface="Times New Roman"/>
                  <a:cs typeface="Segoe UI"/>
                </a:rPr>
                <a:t> </a:t>
              </a:r>
              <a:endParaRPr lang="fr-FR" sz="1800" dirty="0">
                <a:effectLst/>
                <a:latin typeface="Segoe UI"/>
                <a:ea typeface="Times New Roman"/>
                <a:cs typeface="Times New Roman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2400" b="1" dirty="0">
                  <a:effectLst/>
                  <a:latin typeface="Segoe UI"/>
                  <a:ea typeface="Times New Roman"/>
                  <a:cs typeface="Segoe UI"/>
                </a:rPr>
                <a:t>Machine à Godets</a:t>
              </a:r>
              <a:endParaRPr lang="fr-FR" sz="1800" dirty="0">
                <a:effectLst/>
                <a:latin typeface="Segoe UI"/>
                <a:ea typeface="Times New Roman"/>
                <a:cs typeface="Times New Roman"/>
              </a:endParaRPr>
            </a:p>
          </p:txBody>
        </p:sp>
        <p:grpSp>
          <p:nvGrpSpPr>
            <p:cNvPr id="9" name="Groupe 8"/>
            <p:cNvGrpSpPr/>
            <p:nvPr/>
          </p:nvGrpSpPr>
          <p:grpSpPr>
            <a:xfrm>
              <a:off x="0" y="132139"/>
              <a:ext cx="895350" cy="588160"/>
              <a:chOff x="0" y="0"/>
              <a:chExt cx="895350" cy="588160"/>
            </a:xfrm>
          </p:grpSpPr>
          <p:cxnSp>
            <p:nvCxnSpPr>
              <p:cNvPr id="22" name="Connecteur droit avec flèche 21"/>
              <p:cNvCxnSpPr/>
              <p:nvPr/>
            </p:nvCxnSpPr>
            <p:spPr>
              <a:xfrm>
                <a:off x="0" y="0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avec flèche 22"/>
              <p:cNvCxnSpPr/>
              <p:nvPr/>
            </p:nvCxnSpPr>
            <p:spPr>
              <a:xfrm>
                <a:off x="0" y="130815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avec flèche 23"/>
              <p:cNvCxnSpPr/>
              <p:nvPr/>
            </p:nvCxnSpPr>
            <p:spPr>
              <a:xfrm>
                <a:off x="0" y="281990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avec flèche 24"/>
              <p:cNvCxnSpPr/>
              <p:nvPr/>
            </p:nvCxnSpPr>
            <p:spPr>
              <a:xfrm>
                <a:off x="0" y="430215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avec flèche 25"/>
              <p:cNvCxnSpPr/>
              <p:nvPr/>
            </p:nvCxnSpPr>
            <p:spPr>
              <a:xfrm>
                <a:off x="0" y="588160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e 9"/>
            <p:cNvGrpSpPr/>
            <p:nvPr/>
          </p:nvGrpSpPr>
          <p:grpSpPr>
            <a:xfrm>
              <a:off x="0" y="869040"/>
              <a:ext cx="895350" cy="579310"/>
              <a:chOff x="0" y="-29500"/>
              <a:chExt cx="895350" cy="579310"/>
            </a:xfrm>
          </p:grpSpPr>
          <p:cxnSp>
            <p:nvCxnSpPr>
              <p:cNvPr id="17" name="Connecteur droit avec flèche 16"/>
              <p:cNvCxnSpPr/>
              <p:nvPr/>
            </p:nvCxnSpPr>
            <p:spPr>
              <a:xfrm>
                <a:off x="0" y="-29500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avec flèche 17"/>
              <p:cNvCxnSpPr/>
              <p:nvPr/>
            </p:nvCxnSpPr>
            <p:spPr>
              <a:xfrm>
                <a:off x="0" y="124915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avec flèche 18"/>
              <p:cNvCxnSpPr/>
              <p:nvPr/>
            </p:nvCxnSpPr>
            <p:spPr>
              <a:xfrm>
                <a:off x="0" y="273140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avec flèche 19"/>
              <p:cNvCxnSpPr/>
              <p:nvPr/>
            </p:nvCxnSpPr>
            <p:spPr>
              <a:xfrm>
                <a:off x="0" y="427265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avec flèche 20"/>
              <p:cNvCxnSpPr/>
              <p:nvPr/>
            </p:nvCxnSpPr>
            <p:spPr>
              <a:xfrm>
                <a:off x="0" y="549810"/>
                <a:ext cx="895350" cy="0"/>
              </a:xfrm>
              <a:prstGeom prst="straightConnector1">
                <a:avLst/>
              </a:prstGeom>
              <a:ln w="127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1" name="Connecteur droit avec flèche 10"/>
            <p:cNvCxnSpPr/>
            <p:nvPr/>
          </p:nvCxnSpPr>
          <p:spPr>
            <a:xfrm>
              <a:off x="3356324" y="147996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avec flèche 11"/>
            <p:cNvCxnSpPr/>
            <p:nvPr/>
          </p:nvCxnSpPr>
          <p:spPr>
            <a:xfrm>
              <a:off x="3356324" y="359418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>
              <a:off x="3356324" y="602553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necteur droit avec flèche 13"/>
            <p:cNvCxnSpPr/>
            <p:nvPr/>
          </p:nvCxnSpPr>
          <p:spPr>
            <a:xfrm>
              <a:off x="3356324" y="835117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avec flèche 14"/>
            <p:cNvCxnSpPr/>
            <p:nvPr/>
          </p:nvCxnSpPr>
          <p:spPr>
            <a:xfrm>
              <a:off x="3356324" y="1078252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avec flèche 15"/>
            <p:cNvCxnSpPr/>
            <p:nvPr/>
          </p:nvCxnSpPr>
          <p:spPr>
            <a:xfrm>
              <a:off x="3356324" y="1305531"/>
              <a:ext cx="89535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Rectangle 27"/>
          <p:cNvSpPr/>
          <p:nvPr/>
        </p:nvSpPr>
        <p:spPr>
          <a:xfrm>
            <a:off x="1835696" y="1813922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1b1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35696" y="2204864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1b2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35696" y="2564904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2b1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835696" y="2996952"/>
            <a:ext cx="5709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3b1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73554" y="422108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S3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1973554" y="3419708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S1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973554" y="3789040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S2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1973554" y="4643844"/>
            <a:ext cx="4331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S4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1866153" y="5003884"/>
            <a:ext cx="540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err="1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dcy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861344" y="5373216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800" b="0" dirty="0" err="1" smtClean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rPr>
              <a:t>acq</a:t>
            </a:r>
            <a:endParaRPr lang="fr-FR" sz="1800" b="0" dirty="0">
              <a:solidFill>
                <a:srgbClr val="FF0000"/>
              </a:solidFill>
              <a:latin typeface="Segoe UI" pitchFamily="34" charset="0"/>
              <a:ea typeface="Times New Roman" pitchFamily="18" charset="0"/>
              <a:cs typeface="Segoe UI" pitchFamily="34" charset="0"/>
            </a:endParaRPr>
          </a:p>
        </p:txBody>
      </p:sp>
      <p:grpSp>
        <p:nvGrpSpPr>
          <p:cNvPr id="50" name="Groupe 49"/>
          <p:cNvGrpSpPr/>
          <p:nvPr/>
        </p:nvGrpSpPr>
        <p:grpSpPr>
          <a:xfrm>
            <a:off x="6384323" y="1869475"/>
            <a:ext cx="830677" cy="3503741"/>
            <a:chOff x="6384323" y="1869475"/>
            <a:chExt cx="830677" cy="3503741"/>
          </a:xfrm>
        </p:grpSpPr>
        <p:sp>
          <p:nvSpPr>
            <p:cNvPr id="40" name="Rectangle 39"/>
            <p:cNvSpPr/>
            <p:nvPr/>
          </p:nvSpPr>
          <p:spPr>
            <a:xfrm>
              <a:off x="6384323" y="1869475"/>
              <a:ext cx="8306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1YV14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6384323" y="2445539"/>
              <a:ext cx="8306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1YV12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384323" y="3093611"/>
              <a:ext cx="8306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2YV14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6384323" y="3717032"/>
              <a:ext cx="8306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3YV14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384323" y="4355812"/>
              <a:ext cx="65114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KM1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6384323" y="5003884"/>
              <a:ext cx="77136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sz="1800" b="0" dirty="0" smtClean="0">
                  <a:solidFill>
                    <a:srgbClr val="FF0000"/>
                  </a:solidFill>
                  <a:latin typeface="Segoe UI" pitchFamily="34" charset="0"/>
                  <a:ea typeface="Times New Roman" pitchFamily="18" charset="0"/>
                  <a:cs typeface="Segoe UI" pitchFamily="34" charset="0"/>
                </a:rPr>
                <a:t>VACQ</a:t>
              </a:r>
              <a:endParaRPr lang="fr-FR" sz="1800" b="0" dirty="0">
                <a:solidFill>
                  <a:srgbClr val="FF0000"/>
                </a:solidFill>
                <a:latin typeface="Segoe UI" pitchFamily="34" charset="0"/>
                <a:ea typeface="Times New Roman" pitchFamily="18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3874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899592" y="116632"/>
            <a:ext cx="8157313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600" dirty="0" smtClean="0">
                <a:ea typeface="Segoe UI" panose="020B0502040204020203" pitchFamily="34" charset="0"/>
              </a:rPr>
              <a:t> </a:t>
            </a:r>
            <a:r>
              <a:rPr lang="fr-FR" sz="1600" dirty="0">
                <a:ea typeface="Segoe UI" panose="020B0502040204020203" pitchFamily="34" charset="0"/>
              </a:rPr>
              <a:t>II. DIFF</a:t>
            </a:r>
            <a:r>
              <a:rPr lang="fr-FR" sz="1600" dirty="0">
                <a:latin typeface="Segoe UI"/>
                <a:ea typeface="Segoe UI"/>
                <a:cs typeface="Segoe UI"/>
              </a:rPr>
              <a:t>É</a:t>
            </a:r>
            <a:r>
              <a:rPr lang="fr-FR" sz="1600" dirty="0">
                <a:ea typeface="Segoe UI" panose="020B0502040204020203" pitchFamily="34" charset="0"/>
              </a:rPr>
              <a:t>RENTS POINTS DE VUE </a:t>
            </a:r>
            <a:r>
              <a:rPr lang="fr-FR" sz="1600" dirty="0" smtClean="0">
                <a:ea typeface="Segoe UI" panose="020B0502040204020203" pitchFamily="34" charset="0"/>
              </a:rPr>
              <a:t>– Illustration des différents points de vue</a:t>
            </a:r>
            <a:endParaRPr lang="fr-FR" sz="1600" dirty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13217" y="954126"/>
            <a:ext cx="4301883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ea typeface="Times New Roman" pitchFamily="18" charset="0"/>
                <a:cs typeface="Segoe UI" pitchFamily="34" charset="0"/>
              </a:rPr>
              <a:t>Grafcet PARTIE COMMANDE</a:t>
            </a:r>
            <a:endParaRPr kumimoji="0" lang="fr-FR" altLang="fr-FR" sz="24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268"/>
          <a:stretch/>
        </p:blipFill>
        <p:spPr bwMode="auto">
          <a:xfrm>
            <a:off x="2051720" y="1478285"/>
            <a:ext cx="2232248" cy="4986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969"/>
          <a:stretch/>
        </p:blipFill>
        <p:spPr bwMode="auto">
          <a:xfrm>
            <a:off x="5796136" y="1707957"/>
            <a:ext cx="1573907" cy="45293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660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ce réservé du contenu 4"/>
          <p:cNvSpPr txBox="1">
            <a:spLocks/>
          </p:cNvSpPr>
          <p:nvPr/>
        </p:nvSpPr>
        <p:spPr>
          <a:xfrm>
            <a:off x="2843808" y="116632"/>
            <a:ext cx="6213097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 smtClean="0">
                <a:ea typeface="Segoe UI" panose="020B0502040204020203" pitchFamily="34" charset="0"/>
              </a:rPr>
              <a:t>INTRODUCTION AU GRAFCET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>
                <a:ea typeface="Segoe UI" panose="020B0502040204020203" pitchFamily="34" charset="0"/>
              </a:rPr>
              <a:t> </a:t>
            </a:r>
            <a:r>
              <a:rPr lang="fr-FR" sz="1800" dirty="0" smtClean="0">
                <a:ea typeface="Segoe UI" panose="020B0502040204020203" pitchFamily="34" charset="0"/>
              </a:rPr>
              <a:t>Historique</a:t>
            </a:r>
          </a:p>
        </p:txBody>
      </p:sp>
      <p:sp>
        <p:nvSpPr>
          <p:cNvPr id="39" name="Flèche droite 38"/>
          <p:cNvSpPr/>
          <p:nvPr/>
        </p:nvSpPr>
        <p:spPr>
          <a:xfrm>
            <a:off x="1162181" y="2508279"/>
            <a:ext cx="7171693" cy="331242"/>
          </a:xfrm>
          <a:prstGeom prst="rightArrow">
            <a:avLst/>
          </a:prstGeom>
          <a:solidFill>
            <a:schemeClr val="bg2"/>
          </a:solidFill>
          <a:ln w="1270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grpSp>
        <p:nvGrpSpPr>
          <p:cNvPr id="52" name="Groupe 51"/>
          <p:cNvGrpSpPr/>
          <p:nvPr/>
        </p:nvGrpSpPr>
        <p:grpSpPr>
          <a:xfrm>
            <a:off x="724956" y="2477188"/>
            <a:ext cx="1440160" cy="1391838"/>
            <a:chOff x="724956" y="2621204"/>
            <a:chExt cx="1440160" cy="1391838"/>
          </a:xfrm>
        </p:grpSpPr>
        <p:sp>
          <p:nvSpPr>
            <p:cNvPr id="30" name="Zone de texte 1040"/>
            <p:cNvSpPr txBox="1"/>
            <p:nvPr/>
          </p:nvSpPr>
          <p:spPr>
            <a:xfrm>
              <a:off x="724956" y="2984099"/>
              <a:ext cx="1440160" cy="102894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/>
                  <a:ea typeface="Times New Roman"/>
                </a:rPr>
                <a:t>1977</a:t>
              </a:r>
              <a:endParaRPr lang="fr-FR" dirty="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dirty="0">
                  <a:effectLst/>
                  <a:latin typeface="Segoe UI"/>
                  <a:ea typeface="Times New Roman"/>
                </a:rPr>
                <a:t>Naissance du  GRAFCET</a:t>
              </a:r>
              <a:endParaRPr lang="fr-FR" dirty="0"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0" name="Connecteur droit 39"/>
            <p:cNvCxnSpPr/>
            <p:nvPr/>
          </p:nvCxnSpPr>
          <p:spPr>
            <a:xfrm flipV="1">
              <a:off x="1440913" y="2621204"/>
              <a:ext cx="0" cy="40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" name="Groupe 50"/>
          <p:cNvGrpSpPr/>
          <p:nvPr/>
        </p:nvGrpSpPr>
        <p:grpSpPr>
          <a:xfrm>
            <a:off x="2997923" y="2497925"/>
            <a:ext cx="1700804" cy="1270247"/>
            <a:chOff x="2997923" y="2641941"/>
            <a:chExt cx="1700804" cy="1270247"/>
          </a:xfrm>
        </p:grpSpPr>
        <p:cxnSp>
          <p:nvCxnSpPr>
            <p:cNvPr id="33" name="Connecteur droit 32"/>
            <p:cNvCxnSpPr/>
            <p:nvPr/>
          </p:nvCxnSpPr>
          <p:spPr>
            <a:xfrm flipV="1">
              <a:off x="3862928" y="2641941"/>
              <a:ext cx="0" cy="40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Zone de texte 1084"/>
            <p:cNvSpPr txBox="1"/>
            <p:nvPr/>
          </p:nvSpPr>
          <p:spPr>
            <a:xfrm>
              <a:off x="2997923" y="2984099"/>
              <a:ext cx="1700804" cy="928089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/>
                  <a:ea typeface="Times New Roman"/>
                </a:rPr>
                <a:t>1988</a:t>
              </a:r>
              <a:endParaRPr lang="fr-FR" dirty="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dirty="0">
                  <a:effectLst/>
                  <a:latin typeface="Segoe UI"/>
                  <a:ea typeface="Times New Roman"/>
                </a:rPr>
                <a:t>Parution de la Norme  européenne GRAFCET</a:t>
              </a:r>
              <a:endParaRPr lang="fr-FR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b="1" dirty="0">
                  <a:effectLst/>
                  <a:latin typeface="Segoe UI"/>
                  <a:ea typeface="Times New Roman"/>
                </a:rPr>
                <a:t>CEI 848</a:t>
              </a:r>
              <a:endParaRPr lang="fr-FR" dirty="0">
                <a:effectLst/>
                <a:latin typeface="Times New Roman"/>
                <a:ea typeface="Times New Roman"/>
              </a:endParaRPr>
            </a:p>
          </p:txBody>
        </p:sp>
      </p:grpSp>
      <p:grpSp>
        <p:nvGrpSpPr>
          <p:cNvPr id="50" name="Groupe 49"/>
          <p:cNvGrpSpPr/>
          <p:nvPr/>
        </p:nvGrpSpPr>
        <p:grpSpPr>
          <a:xfrm>
            <a:off x="1764820" y="908720"/>
            <a:ext cx="1700804" cy="1992954"/>
            <a:chOff x="1764820" y="1052736"/>
            <a:chExt cx="1700804" cy="1992954"/>
          </a:xfrm>
        </p:grpSpPr>
        <p:sp>
          <p:nvSpPr>
            <p:cNvPr id="32" name="Zone de texte 1082"/>
            <p:cNvSpPr txBox="1"/>
            <p:nvPr/>
          </p:nvSpPr>
          <p:spPr>
            <a:xfrm>
              <a:off x="1764820" y="1052736"/>
              <a:ext cx="1700804" cy="1568468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dirty="0">
                  <a:effectLst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Parution de la Norme  française GRAFCET</a:t>
              </a:r>
            </a:p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NF C03-190</a:t>
              </a:r>
              <a:endParaRPr lang="fr-FR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1982</a:t>
              </a:r>
              <a:endParaRPr lang="fr-FR" dirty="0">
                <a:solidFill>
                  <a:srgbClr val="FF0000"/>
                </a:solidFill>
                <a:effectLst/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fr-FR" dirty="0">
                  <a:effectLst/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rPr>
                <a:t> </a:t>
              </a:r>
            </a:p>
          </p:txBody>
        </p:sp>
        <p:cxnSp>
          <p:nvCxnSpPr>
            <p:cNvPr id="35" name="Connecteur droit 34"/>
            <p:cNvCxnSpPr/>
            <p:nvPr/>
          </p:nvCxnSpPr>
          <p:spPr>
            <a:xfrm flipV="1">
              <a:off x="2623087" y="2641941"/>
              <a:ext cx="0" cy="40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6" name="Zone de texte 1087"/>
          <p:cNvSpPr txBox="1"/>
          <p:nvPr/>
        </p:nvSpPr>
        <p:spPr>
          <a:xfrm>
            <a:off x="5554496" y="1412776"/>
            <a:ext cx="1700804" cy="973882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dirty="0">
                <a:effectLst/>
                <a:latin typeface="Segoe UI"/>
                <a:ea typeface="Times New Roman"/>
              </a:rPr>
              <a:t>Langage de programmation</a:t>
            </a:r>
            <a:endParaRPr lang="fr-FR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b="1" dirty="0">
                <a:effectLst/>
                <a:latin typeface="Segoe UI"/>
                <a:ea typeface="Times New Roman"/>
              </a:rPr>
              <a:t>CEI 61131-3</a:t>
            </a:r>
            <a:endParaRPr lang="fr-FR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b="1" dirty="0">
                <a:solidFill>
                  <a:srgbClr val="FF0000"/>
                </a:solidFill>
                <a:effectLst/>
                <a:latin typeface="Segoe UI"/>
                <a:ea typeface="Times New Roman"/>
              </a:rPr>
              <a:t>1993</a:t>
            </a:r>
            <a:endParaRPr lang="fr-FR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fr-FR" dirty="0">
                <a:effectLst/>
                <a:latin typeface="Segoe UI"/>
                <a:ea typeface="Times New Roman"/>
              </a:rPr>
              <a:t> </a:t>
            </a:r>
            <a:endParaRPr lang="fr-FR" dirty="0">
              <a:effectLst/>
              <a:latin typeface="Times New Roman"/>
              <a:ea typeface="Times New Roman"/>
            </a:endParaRPr>
          </a:p>
        </p:txBody>
      </p:sp>
      <p:grpSp>
        <p:nvGrpSpPr>
          <p:cNvPr id="46" name="Groupe 45"/>
          <p:cNvGrpSpPr/>
          <p:nvPr/>
        </p:nvGrpSpPr>
        <p:grpSpPr>
          <a:xfrm>
            <a:off x="6544446" y="2477190"/>
            <a:ext cx="1700097" cy="1544894"/>
            <a:chOff x="6544446" y="2621206"/>
            <a:chExt cx="1700097" cy="1544894"/>
          </a:xfrm>
        </p:grpSpPr>
        <p:sp>
          <p:nvSpPr>
            <p:cNvPr id="42" name="Zone de texte 1074"/>
            <p:cNvSpPr txBox="1"/>
            <p:nvPr/>
          </p:nvSpPr>
          <p:spPr>
            <a:xfrm>
              <a:off x="6544446" y="2994469"/>
              <a:ext cx="1700097" cy="1171631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/>
                  <a:ea typeface="Times New Roman"/>
                </a:rPr>
                <a:t>2002</a:t>
              </a:r>
              <a:endParaRPr lang="fr-FR" dirty="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dirty="0">
                  <a:effectLst/>
                  <a:latin typeface="Segoe UI"/>
                  <a:ea typeface="Times New Roman"/>
                </a:rPr>
                <a:t>Modification</a:t>
              </a:r>
              <a:endParaRPr lang="fr-FR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/>
                  <a:ea typeface="Times New Roman"/>
                </a:rPr>
                <a:t>NF EN 60848</a:t>
              </a:r>
              <a:endParaRPr lang="fr-FR" dirty="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b="1" dirty="0">
                  <a:solidFill>
                    <a:srgbClr val="FF0000"/>
                  </a:solidFill>
                  <a:effectLst/>
                  <a:latin typeface="Segoe UI"/>
                  <a:ea typeface="Times New Roman"/>
                </a:rPr>
                <a:t>CEI 60848</a:t>
              </a:r>
              <a:endParaRPr lang="fr-FR" dirty="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dirty="0">
                  <a:solidFill>
                    <a:srgbClr val="FF0000"/>
                  </a:solidFill>
                  <a:effectLst/>
                  <a:latin typeface="Segoe UI"/>
                  <a:ea typeface="Times New Roman"/>
                </a:rPr>
                <a:t> </a:t>
              </a:r>
              <a:endParaRPr lang="fr-FR" dirty="0">
                <a:solidFill>
                  <a:srgbClr val="FF0000"/>
                </a:solidFill>
                <a:effectLst/>
                <a:latin typeface="Times New Roman"/>
                <a:ea typeface="Times New Roman"/>
              </a:endParaRPr>
            </a:p>
          </p:txBody>
        </p:sp>
        <p:cxnSp>
          <p:nvCxnSpPr>
            <p:cNvPr id="43" name="Connecteur droit 42"/>
            <p:cNvCxnSpPr/>
            <p:nvPr/>
          </p:nvCxnSpPr>
          <p:spPr>
            <a:xfrm flipV="1">
              <a:off x="7380619" y="2621206"/>
              <a:ext cx="0" cy="40298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" name="Groupe 48"/>
          <p:cNvGrpSpPr/>
          <p:nvPr/>
        </p:nvGrpSpPr>
        <p:grpSpPr>
          <a:xfrm>
            <a:off x="5073936" y="2477188"/>
            <a:ext cx="1633420" cy="2319964"/>
            <a:chOff x="5073936" y="2621204"/>
            <a:chExt cx="1633420" cy="2319964"/>
          </a:xfrm>
        </p:grpSpPr>
        <p:cxnSp>
          <p:nvCxnSpPr>
            <p:cNvPr id="37" name="Connecteur droit 36"/>
            <p:cNvCxnSpPr/>
            <p:nvPr/>
          </p:nvCxnSpPr>
          <p:spPr>
            <a:xfrm flipV="1">
              <a:off x="5362272" y="2621204"/>
              <a:ext cx="0" cy="40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8" name="Zone de texte 1089"/>
            <p:cNvSpPr txBox="1"/>
            <p:nvPr/>
          </p:nvSpPr>
          <p:spPr>
            <a:xfrm>
              <a:off x="5073936" y="3015204"/>
              <a:ext cx="586281" cy="1925964"/>
            </a:xfrm>
            <a:prstGeom prst="rect">
              <a:avLst/>
            </a:prstGeom>
            <a:noFill/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vert270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fr-FR" dirty="0">
                  <a:effectLst/>
                  <a:latin typeface="Segoe UI"/>
                  <a:ea typeface="Times New Roman"/>
                </a:rPr>
                <a:t>Documentation</a:t>
              </a:r>
              <a:endParaRPr lang="fr-FR" dirty="0">
                <a:effectLst/>
                <a:latin typeface="Times New Roman"/>
                <a:ea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fr-FR" b="1" dirty="0">
                  <a:effectLst/>
                  <a:latin typeface="Segoe UI"/>
                  <a:ea typeface="Times New Roman"/>
                </a:rPr>
                <a:t>UTE C03-190</a:t>
              </a:r>
              <a:endParaRPr lang="fr-FR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45" name="Groupe 44"/>
            <p:cNvGrpSpPr/>
            <p:nvPr/>
          </p:nvGrpSpPr>
          <p:grpSpPr>
            <a:xfrm>
              <a:off x="6121555" y="2621204"/>
              <a:ext cx="585801" cy="2103940"/>
              <a:chOff x="6121555" y="2621204"/>
              <a:chExt cx="585801" cy="2103940"/>
            </a:xfrm>
          </p:grpSpPr>
          <p:cxnSp>
            <p:nvCxnSpPr>
              <p:cNvPr id="41" name="Connecteur droit 40"/>
              <p:cNvCxnSpPr/>
              <p:nvPr/>
            </p:nvCxnSpPr>
            <p:spPr>
              <a:xfrm flipV="1">
                <a:off x="6409890" y="2621204"/>
                <a:ext cx="0" cy="40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44" name="Zone de texte 1070"/>
              <p:cNvSpPr txBox="1"/>
              <p:nvPr/>
            </p:nvSpPr>
            <p:spPr>
              <a:xfrm>
                <a:off x="6121555" y="3015206"/>
                <a:ext cx="585801" cy="1709938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vert270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spcAft>
                    <a:spcPts val="0"/>
                  </a:spcAft>
                </a:pPr>
                <a:r>
                  <a:rPr lang="fr-FR" dirty="0">
                    <a:effectLst/>
                    <a:latin typeface="Segoe UI"/>
                    <a:ea typeface="Times New Roman"/>
                  </a:rPr>
                  <a:t>Documentation</a:t>
                </a:r>
                <a:endParaRPr lang="fr-FR" dirty="0">
                  <a:effectLst/>
                  <a:latin typeface="Times New Roman"/>
                  <a:ea typeface="Times New Roman"/>
                </a:endParaRPr>
              </a:p>
              <a:p>
                <a:pPr algn="ctr">
                  <a:spcAft>
                    <a:spcPts val="0"/>
                  </a:spcAft>
                </a:pPr>
                <a:r>
                  <a:rPr lang="fr-FR" b="1" dirty="0">
                    <a:effectLst/>
                    <a:latin typeface="Segoe UI"/>
                    <a:ea typeface="Times New Roman"/>
                  </a:rPr>
                  <a:t>UTE C03-191</a:t>
                </a:r>
                <a:endParaRPr lang="fr-FR" dirty="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47" name="Rectangle 46"/>
          <p:cNvSpPr/>
          <p:nvPr/>
        </p:nvSpPr>
        <p:spPr>
          <a:xfrm>
            <a:off x="489395" y="4581128"/>
            <a:ext cx="83839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Mission du </a:t>
            </a:r>
            <a:r>
              <a:rPr lang="fr-FR" sz="1800" dirty="0" smtClean="0"/>
              <a:t>GREPA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: l’amélioration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 concepts du GRAFCET. </a:t>
            </a:r>
            <a:endParaRPr lang="fr-FR" sz="1800" b="0" dirty="0" smtClean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Ces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nouveaux concepts (macro-étapes, forçages de situation…) 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  <a:sym typeface="Wingdings" panose="05000000000000000000" pitchFamily="2" charset="2"/>
              </a:rPr>
              <a:t>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UTE C 03-190 de 1990 et UTE C 03-191 de 1993.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89395" y="544522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1800" dirty="0" smtClean="0"/>
              <a:t>GREPA</a:t>
            </a:r>
            <a:r>
              <a:rPr lang="fr-FR" sz="1800" dirty="0"/>
              <a:t> : Groupe Equipement de Production Automatisée</a:t>
            </a:r>
          </a:p>
        </p:txBody>
      </p:sp>
      <p:sp>
        <p:nvSpPr>
          <p:cNvPr id="53" name="Rectangle 52"/>
          <p:cNvSpPr/>
          <p:nvPr/>
        </p:nvSpPr>
        <p:spPr>
          <a:xfrm>
            <a:off x="489395" y="5910371"/>
            <a:ext cx="849909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1993: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validation de 5 langages de programmation d’API par la norme CEI 61131-3 dont le SFC (inspiré du GRAFCET)</a:t>
            </a:r>
          </a:p>
        </p:txBody>
      </p:sp>
    </p:spTree>
    <p:extLst>
      <p:ext uri="{BB962C8B-B14F-4D97-AF65-F5344CB8AC3E}">
        <p14:creationId xmlns:p14="http://schemas.microsoft.com/office/powerpoint/2010/main" val="2535299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47" grpId="0"/>
      <p:bldP spid="48" grpId="0"/>
      <p:bldP spid="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4"/>
          <p:cNvSpPr txBox="1">
            <a:spLocks/>
          </p:cNvSpPr>
          <p:nvPr/>
        </p:nvSpPr>
        <p:spPr>
          <a:xfrm>
            <a:off x="1691680" y="116632"/>
            <a:ext cx="7365225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 smtClean="0">
                <a:ea typeface="Segoe UI" panose="020B0502040204020203" pitchFamily="34" charset="0"/>
              </a:rPr>
              <a:t>INTRODUCTION AU GRAFCET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</a:t>
            </a:r>
            <a:r>
              <a:rPr lang="fr-FR" sz="1800" dirty="0" smtClean="0"/>
              <a:t>LE </a:t>
            </a:r>
            <a:r>
              <a:rPr lang="fr-FR" sz="1800" dirty="0"/>
              <a:t>GRAFCET ET LA NORME NF EN 60848 </a:t>
            </a: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74508" y="5241974"/>
            <a:ext cx="85179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lle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définit le contexte d’utilisation du GRAFCET en insistant sur les différences entre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spécification par GRAFCET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(norme CEI 60848) et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 par programme SFC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(norme CEI 61131-3).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520" y="1124744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 norme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CEI 60848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 fait l’objet d’une révision en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2002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qui définit le « langage de spécification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GRAFCET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pour diagrammes fonctionnels en séquence ». </a:t>
            </a:r>
          </a:p>
          <a:p>
            <a:pPr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</a:p>
        </p:txBody>
      </p:sp>
      <p:sp>
        <p:nvSpPr>
          <p:cNvPr id="6" name="Rectangle 5"/>
          <p:cNvSpPr/>
          <p:nvPr/>
        </p:nvSpPr>
        <p:spPr>
          <a:xfrm>
            <a:off x="374508" y="2135033"/>
            <a:ext cx="7874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définit une représentation détaillée des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actions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associées au grafcet. </a:t>
            </a:r>
          </a:p>
        </p:txBody>
      </p:sp>
      <p:sp>
        <p:nvSpPr>
          <p:cNvPr id="7" name="Rectangle 6"/>
          <p:cNvSpPr/>
          <p:nvPr/>
        </p:nvSpPr>
        <p:spPr>
          <a:xfrm>
            <a:off x="374508" y="2533687"/>
            <a:ext cx="78741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redéfinit les conditions de transition (ou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réceptivités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).</a:t>
            </a:r>
          </a:p>
        </p:txBody>
      </p:sp>
      <p:sp>
        <p:nvSpPr>
          <p:cNvPr id="8" name="Rectangle 7"/>
          <p:cNvSpPr/>
          <p:nvPr/>
        </p:nvSpPr>
        <p:spPr>
          <a:xfrm>
            <a:off x="374508" y="2996952"/>
            <a:ext cx="84604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autorise la réutilisation d’une séquence, notion proche du concept de tâche qui n’est pas normalisé. </a:t>
            </a:r>
          </a:p>
        </p:txBody>
      </p:sp>
      <p:sp>
        <p:nvSpPr>
          <p:cNvPr id="9" name="Rectangle 8"/>
          <p:cNvSpPr/>
          <p:nvPr/>
        </p:nvSpPr>
        <p:spPr>
          <a:xfrm>
            <a:off x="374508" y="3718773"/>
            <a:ext cx="84604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définit les notions de macro étape et d’étape </a:t>
            </a:r>
            <a:r>
              <a:rPr lang="fr-FR" sz="1800" b="0" dirty="0" err="1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encapsulante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4508" y="4107445"/>
            <a:ext cx="72531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définit la notion de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forçage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et de grafcet partiel.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4508" y="4476777"/>
            <a:ext cx="81934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buFont typeface="Wingdings" panose="05000000000000000000" pitchFamily="2" charset="2"/>
              <a:buChar char="§"/>
            </a:pP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Elle autorise l’utilisation des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étapes sources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ou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puits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et des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transitions sources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ou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puits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2988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41034" y="1043732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Utilisation d’un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procédé graphique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: choix des symboles graphiques 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</a:p>
          <a:p>
            <a:pPr lvl="0" algn="just"/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1034" y="1558533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Mise en évidence de chacune des situations de l’automatisme séquentiel à un moment donné :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notion de situation, d’étape et d’actions associées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1034" y="4437112"/>
            <a:ext cx="81369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Description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progressive de l’automatisme : notion de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point de vue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(niveau) ;</a:t>
            </a:r>
          </a:p>
          <a:p>
            <a:pPr lvl="0" algn="just"/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  <a:p>
            <a:pPr lvl="0" algn="just"/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Emploi d’un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langage simple et accessible à l’ensemble des intervenants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depuis le concepteur jusqu’à l’agent de maintenance : choix d’un vocabulaire.</a:t>
            </a:r>
          </a:p>
        </p:txBody>
      </p:sp>
      <p:sp>
        <p:nvSpPr>
          <p:cNvPr id="6" name="Rectangle 5"/>
          <p:cNvSpPr/>
          <p:nvPr/>
        </p:nvSpPr>
        <p:spPr>
          <a:xfrm>
            <a:off x="541034" y="2494637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Sélection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 seules informations utiles à l’évolution de l’automatisme à partir d’une situation connue :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notion de transition et de réceptivité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41034" y="3502749"/>
            <a:ext cx="8136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Définition 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des conditions d’évolution entre les étapes : établissement des </a:t>
            </a:r>
            <a:r>
              <a:rPr lang="fr-FR" sz="18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règles d’évolution</a:t>
            </a:r>
            <a:r>
              <a:rPr lang="fr-FR" sz="18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 </a:t>
            </a:r>
            <a:r>
              <a:rPr lang="fr-FR" sz="1800" b="0" dirty="0" smtClean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;</a:t>
            </a:r>
            <a:endParaRPr lang="fr-FR" sz="1800" b="0" dirty="0">
              <a:solidFill>
                <a:schemeClr val="tx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8" name="Espace réservé du contenu 4"/>
          <p:cNvSpPr txBox="1">
            <a:spLocks/>
          </p:cNvSpPr>
          <p:nvPr/>
        </p:nvSpPr>
        <p:spPr>
          <a:xfrm>
            <a:off x="1691680" y="116632"/>
            <a:ext cx="7365225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 smtClean="0">
                <a:ea typeface="Segoe UI" panose="020B0502040204020203" pitchFamily="34" charset="0"/>
              </a:rPr>
              <a:t>INTRODUCTION AU GRAFCET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</a:t>
            </a:r>
            <a:r>
              <a:rPr lang="fr-FR" sz="1800" dirty="0" smtClean="0"/>
              <a:t>BASES DU GRAFCET</a:t>
            </a: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6334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ce réservé pour une image  4" descr="CTD_S2_2016_elev - PDF-XChange Viewer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87624" y="1011118"/>
            <a:ext cx="6732630" cy="3456384"/>
          </a:xfrm>
        </p:spPr>
      </p:pic>
      <p:sp>
        <p:nvSpPr>
          <p:cNvPr id="7" name="Espace réservé du contenu 4"/>
          <p:cNvSpPr txBox="1">
            <a:spLocks/>
          </p:cNvSpPr>
          <p:nvPr/>
        </p:nvSpPr>
        <p:spPr>
          <a:xfrm>
            <a:off x="1691680" y="116632"/>
            <a:ext cx="7365225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6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 smtClean="0">
                <a:ea typeface="Segoe UI" panose="020B0502040204020203" pitchFamily="34" charset="0"/>
              </a:rPr>
              <a:t>INTRODUCTION AU GRAFCET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</a:t>
            </a:r>
            <a:r>
              <a:rPr lang="fr-FR" sz="1800" dirty="0" smtClean="0"/>
              <a:t>BASES DU GRAFCET</a:t>
            </a: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60" y="4869160"/>
            <a:ext cx="820891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Décliné en plusieurs niveaux, à la fois outil de modélisation et support pour la programmation, le </a:t>
            </a:r>
            <a:r>
              <a:rPr lang="fr-FR" sz="200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GRAFCET</a:t>
            </a:r>
            <a:r>
              <a:rPr lang="fr-FR" sz="2000" b="0" dirty="0">
                <a:solidFill>
                  <a:schemeClr val="tx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fr-FR" sz="2000" b="0" dirty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garantit aujourd’hui la transmission correcte des informations entre toutes les parties prenantes d’un projet d’automatisme, de la spécification à l’exploitation et à la maintenance, en passant par la </a:t>
            </a:r>
            <a:r>
              <a:rPr lang="fr-FR" sz="2000" b="0" dirty="0" smtClean="0">
                <a:solidFill>
                  <a:srgbClr val="FF000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réalisation.</a:t>
            </a:r>
            <a:endParaRPr lang="fr-FR" sz="2000" b="0" dirty="0">
              <a:solidFill>
                <a:srgbClr val="FF000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6946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1727757" y="242198"/>
            <a:ext cx="7246464" cy="50404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fr-FR" sz="3200" b="1" dirty="0" smtClean="0">
                <a:ea typeface="Segoe UI" panose="020B0502040204020203" pitchFamily="34" charset="0"/>
              </a:rPr>
              <a:t> </a:t>
            </a:r>
            <a:r>
              <a:rPr lang="fr-FR" sz="3200" dirty="0" smtClean="0"/>
              <a:t>C2</a:t>
            </a:r>
            <a:r>
              <a:rPr lang="fr-FR" sz="3200" dirty="0"/>
              <a:t> : POINTS DE VUE</a:t>
            </a:r>
          </a:p>
          <a:p>
            <a:pPr algn="r" fontAlgn="auto">
              <a:spcAft>
                <a:spcPts val="0"/>
              </a:spcAft>
            </a:pPr>
            <a:endParaRPr lang="fr-FR" sz="3200" dirty="0" smtClean="0"/>
          </a:p>
        </p:txBody>
      </p:sp>
      <p:sp>
        <p:nvSpPr>
          <p:cNvPr id="9" name="Espace réservé du contenu 4"/>
          <p:cNvSpPr txBox="1">
            <a:spLocks/>
          </p:cNvSpPr>
          <p:nvPr/>
        </p:nvSpPr>
        <p:spPr>
          <a:xfrm>
            <a:off x="683568" y="1844824"/>
            <a:ext cx="8208912" cy="396044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200" dirty="0" smtClean="0">
                <a:ea typeface="Segoe UI" panose="020B0502040204020203" pitchFamily="34" charset="0"/>
              </a:rPr>
              <a:t> </a:t>
            </a:r>
            <a:r>
              <a:rPr lang="fr-FR" sz="2300" dirty="0" smtClean="0">
                <a:ea typeface="Segoe UI" panose="020B0502040204020203" pitchFamily="34" charset="0"/>
              </a:rPr>
              <a:t>I. </a:t>
            </a:r>
            <a:r>
              <a:rPr lang="fr-FR" sz="2300" dirty="0">
                <a:ea typeface="Segoe UI" panose="020B0502040204020203" pitchFamily="34" charset="0"/>
              </a:rPr>
              <a:t>PR</a:t>
            </a:r>
            <a:r>
              <a:rPr lang="fr-FR" sz="2300" dirty="0">
                <a:latin typeface="Segoe UI"/>
                <a:ea typeface="Segoe UI"/>
                <a:cs typeface="Segoe UI"/>
              </a:rPr>
              <a:t>É</a:t>
            </a:r>
            <a:r>
              <a:rPr lang="fr-FR" sz="2300" dirty="0">
                <a:ea typeface="Segoe UI" panose="020B0502040204020203" pitchFamily="34" charset="0"/>
              </a:rPr>
              <a:t>SENTATION DE LA MACHINE À GODETS</a:t>
            </a:r>
          </a:p>
          <a:p>
            <a:pPr lvl="1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300" dirty="0" smtClean="0">
                <a:ea typeface="Segoe UI" panose="020B0502040204020203" pitchFamily="34" charset="0"/>
              </a:rPr>
              <a:t> </a:t>
            </a:r>
            <a:r>
              <a:rPr lang="fr-FR" sz="2300" dirty="0">
                <a:latin typeface="Segoe UI"/>
                <a:ea typeface="Segoe UI"/>
                <a:cs typeface="Segoe UI"/>
              </a:rPr>
              <a:t>II. DIFFÉRENTS </a:t>
            </a:r>
            <a:r>
              <a:rPr lang="fr-FR" sz="2300" dirty="0" smtClean="0">
                <a:latin typeface="Segoe UI"/>
                <a:ea typeface="Segoe UI"/>
                <a:cs typeface="Segoe UI"/>
              </a:rPr>
              <a:t>POINTS DE VUES</a:t>
            </a:r>
            <a:endParaRPr lang="fr-FR" sz="2300" dirty="0" smtClean="0">
              <a:ea typeface="Segoe UI" panose="020B0502040204020203" pitchFamily="34" charset="0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100" dirty="0">
                <a:ea typeface="Segoe UI" panose="020B0502040204020203" pitchFamily="34" charset="0"/>
              </a:rPr>
              <a:t> </a:t>
            </a:r>
            <a:r>
              <a:rPr lang="fr-FR" sz="2100" dirty="0" smtClean="0">
                <a:ea typeface="Segoe UI" panose="020B0502040204020203" pitchFamily="34" charset="0"/>
              </a:rPr>
              <a:t>Introduction</a:t>
            </a: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100" dirty="0" smtClean="0">
                <a:ea typeface="Segoe UI" panose="020B0502040204020203" pitchFamily="34" charset="0"/>
              </a:rPr>
              <a:t> Structure d’un SAP</a:t>
            </a: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100" dirty="0">
                <a:ea typeface="Segoe UI" panose="020B0502040204020203" pitchFamily="34" charset="0"/>
              </a:rPr>
              <a:t> </a:t>
            </a:r>
            <a:r>
              <a:rPr lang="fr-FR" sz="2100" dirty="0" smtClean="0">
                <a:ea typeface="Segoe UI" panose="020B0502040204020203" pitchFamily="34" charset="0"/>
              </a:rPr>
              <a:t>Illustration des différents points de vue</a:t>
            </a:r>
          </a:p>
          <a:p>
            <a:pPr lvl="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100" dirty="0">
                <a:ea typeface="Segoe UI" panose="020B0502040204020203" pitchFamily="34" charset="0"/>
              </a:rPr>
              <a:t> </a:t>
            </a:r>
            <a:r>
              <a:rPr lang="fr-FR" sz="2100" dirty="0" smtClean="0">
                <a:ea typeface="Segoe UI" panose="020B0502040204020203" pitchFamily="34" charset="0"/>
              </a:rPr>
              <a:t>Grafcet Système</a:t>
            </a:r>
          </a:p>
          <a:p>
            <a:pPr lvl="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100" dirty="0">
                <a:ea typeface="Segoe UI" panose="020B0502040204020203" pitchFamily="34" charset="0"/>
              </a:rPr>
              <a:t> Grafcet </a:t>
            </a:r>
            <a:r>
              <a:rPr lang="fr-FR" sz="2100" dirty="0" smtClean="0">
                <a:ea typeface="Segoe UI" panose="020B0502040204020203" pitchFamily="34" charset="0"/>
              </a:rPr>
              <a:t>Partie Opérative</a:t>
            </a:r>
            <a:endParaRPr lang="fr-FR" sz="2100" dirty="0">
              <a:ea typeface="Segoe UI" panose="020B0502040204020203" pitchFamily="34" charset="0"/>
            </a:endParaRPr>
          </a:p>
          <a:p>
            <a:pPr lvl="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100" dirty="0" smtClean="0">
                <a:ea typeface="Segoe UI" panose="020B0502040204020203" pitchFamily="34" charset="0"/>
              </a:rPr>
              <a:t> Grafcet Partie Commande</a:t>
            </a:r>
            <a:endParaRPr lang="fr-FR" sz="2100" dirty="0">
              <a:ea typeface="Segoe UI" panose="020B0502040204020203" pitchFamily="34" charset="0"/>
            </a:endParaRPr>
          </a:p>
          <a:p>
            <a:pPr lvl="3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fr-FR" sz="2100" dirty="0" smtClean="0">
              <a:ea typeface="Segoe UI" panose="020B0502040204020203" pitchFamily="34" charset="0"/>
            </a:endParaRPr>
          </a:p>
          <a:p>
            <a:pPr marL="247650" lvl="1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fr-FR" sz="2300" dirty="0">
              <a:ea typeface="Segoe UI" panose="020B0502040204020203" pitchFamily="34" charset="0"/>
            </a:endParaRPr>
          </a:p>
          <a:p>
            <a:pPr marL="247650" lvl="1" indent="0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9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1691680" y="116632"/>
            <a:ext cx="7365225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</a:t>
            </a:r>
            <a:r>
              <a:rPr lang="fr-FR" sz="1800" dirty="0">
                <a:ea typeface="Segoe UI" panose="020B0502040204020203" pitchFamily="34" charset="0"/>
              </a:rPr>
              <a:t>I. PR</a:t>
            </a:r>
            <a:r>
              <a:rPr lang="fr-FR" sz="1800" dirty="0">
                <a:latin typeface="Segoe UI"/>
                <a:ea typeface="Segoe UI"/>
                <a:cs typeface="Segoe UI"/>
              </a:rPr>
              <a:t>É</a:t>
            </a:r>
            <a:r>
              <a:rPr lang="fr-FR" sz="1800" dirty="0">
                <a:ea typeface="Segoe UI" panose="020B0502040204020203" pitchFamily="34" charset="0"/>
              </a:rPr>
              <a:t>SENTATION DE LA MACHINE À GODETS</a:t>
            </a: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pic>
        <p:nvPicPr>
          <p:cNvPr id="6" name="Image 5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196752"/>
            <a:ext cx="7848872" cy="475252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562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 txBox="1">
            <a:spLocks/>
          </p:cNvSpPr>
          <p:nvPr/>
        </p:nvSpPr>
        <p:spPr>
          <a:xfrm>
            <a:off x="1691680" y="116632"/>
            <a:ext cx="7365225" cy="792088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2400" dirty="0">
                <a:ea typeface="Segoe UI" panose="020B0502040204020203" pitchFamily="34" charset="0"/>
              </a:rPr>
              <a:t> </a:t>
            </a:r>
            <a:r>
              <a:rPr lang="fr-FR" sz="2400" dirty="0"/>
              <a:t>C2 : POINTS DE VUE</a:t>
            </a:r>
            <a:endParaRPr lang="fr-FR" sz="1800" dirty="0" smtClean="0">
              <a:ea typeface="Segoe UI" panose="020B0502040204020203" pitchFamily="34" charset="0"/>
            </a:endParaRP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r>
              <a:rPr lang="fr-FR" sz="1800" dirty="0" smtClean="0">
                <a:ea typeface="Segoe UI" panose="020B0502040204020203" pitchFamily="34" charset="0"/>
              </a:rPr>
              <a:t> </a:t>
            </a:r>
            <a:r>
              <a:rPr lang="fr-FR" sz="1800" dirty="0">
                <a:ea typeface="Segoe UI" panose="020B0502040204020203" pitchFamily="34" charset="0"/>
              </a:rPr>
              <a:t>I. PR</a:t>
            </a:r>
            <a:r>
              <a:rPr lang="fr-FR" sz="1800" dirty="0">
                <a:latin typeface="Segoe UI"/>
                <a:ea typeface="Segoe UI"/>
                <a:cs typeface="Segoe UI"/>
              </a:rPr>
              <a:t>É</a:t>
            </a:r>
            <a:r>
              <a:rPr lang="fr-FR" sz="1800" dirty="0">
                <a:ea typeface="Segoe UI" panose="020B0502040204020203" pitchFamily="34" charset="0"/>
              </a:rPr>
              <a:t>SENTATION DE LA MACHINE À GODETS</a:t>
            </a:r>
          </a:p>
          <a:p>
            <a:pPr lvl="2" algn="r" fontAlgn="auto">
              <a:spcBef>
                <a:spcPts val="24"/>
              </a:spcBef>
              <a:spcAft>
                <a:spcPts val="0"/>
              </a:spcAft>
            </a:pPr>
            <a:endParaRPr lang="fr-FR" sz="1800" dirty="0">
              <a:ea typeface="Segoe UI" panose="020B0502040204020203" pitchFamily="34" charset="0"/>
            </a:endParaRPr>
          </a:p>
          <a:p>
            <a:pPr marL="520700" lvl="2" indent="0" algn="r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132856"/>
            <a:ext cx="8023638" cy="2210797"/>
          </a:xfrm>
          <a:prstGeom prst="rect">
            <a:avLst/>
          </a:prstGeom>
        </p:spPr>
      </p:pic>
      <p:sp>
        <p:nvSpPr>
          <p:cNvPr id="10" name="Espace réservé du contenu 4"/>
          <p:cNvSpPr txBox="1">
            <a:spLocks/>
          </p:cNvSpPr>
          <p:nvPr/>
        </p:nvSpPr>
        <p:spPr>
          <a:xfrm>
            <a:off x="1259632" y="1335527"/>
            <a:ext cx="3096344" cy="50405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92075" indent="-92075" algn="l" defTabSz="914400" rtl="0" eaLnBrk="1" latinLnBrk="0" hangingPunct="1">
              <a:spcBef>
                <a:spcPct val="20000"/>
              </a:spcBef>
              <a:buFontTx/>
              <a:buBlip>
                <a:blip r:embed="rId2"/>
              </a:buBlip>
              <a:defRPr sz="14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1pPr>
            <a:lvl2pPr marL="35718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3"/>
              </a:buBlip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2pPr>
            <a:lvl3pPr marL="630238" indent="-109538" algn="l" defTabSz="914400" rtl="0" eaLnBrk="1" latinLnBrk="0" hangingPunct="1">
              <a:spcBef>
                <a:spcPct val="20000"/>
              </a:spcBef>
              <a:buFontTx/>
              <a:buBlip>
                <a:blip r:embed="rId4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3pPr>
            <a:lvl4pPr marL="895350" indent="-119063" algn="l" defTabSz="914400" rtl="0" eaLnBrk="1" latinLnBrk="0" hangingPunct="1">
              <a:spcBef>
                <a:spcPct val="20000"/>
              </a:spcBef>
              <a:buFontTx/>
              <a:buBlip>
                <a:blip r:embed="rId5"/>
              </a:buBlip>
              <a:defRPr sz="10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4pPr>
            <a:lvl5pPr marL="1252538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tabLst/>
              <a:defRPr sz="1200" kern="1200">
                <a:solidFill>
                  <a:srgbClr val="4D4D4F"/>
                </a:solidFill>
                <a:latin typeface="Segoe UI" pitchFamily="34" charset="0"/>
                <a:ea typeface="+mn-ea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47650" lvl="1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 dirty="0" smtClean="0">
                <a:ea typeface="Segoe UI" panose="020B0502040204020203" pitchFamily="34" charset="0"/>
              </a:rPr>
              <a:t>ACTIGRAMME</a:t>
            </a:r>
            <a:endParaRPr lang="fr-FR" sz="2400" dirty="0">
              <a:ea typeface="Segoe UI" panose="020B0502040204020203" pitchFamily="34" charset="0"/>
            </a:endParaRPr>
          </a:p>
          <a:p>
            <a:pPr lvl="1" fontAlgn="auto">
              <a:spcBef>
                <a:spcPts val="24"/>
              </a:spcBef>
              <a:spcAft>
                <a:spcPts val="0"/>
              </a:spcAft>
            </a:pPr>
            <a:endParaRPr lang="fr-FR" sz="2400" dirty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800" dirty="0" smtClean="0">
              <a:ea typeface="Segoe UI" panose="020B0502040204020203" pitchFamily="34" charset="0"/>
            </a:endParaRPr>
          </a:p>
          <a:p>
            <a:pPr marL="520700" lvl="2" indent="0" fontAlgn="auto">
              <a:spcBef>
                <a:spcPts val="24"/>
              </a:spcBef>
              <a:spcAft>
                <a:spcPts val="0"/>
              </a:spcAft>
              <a:buNone/>
            </a:pPr>
            <a:endParaRPr lang="fr-FR" sz="1400" dirty="0" smtClean="0">
              <a:ea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09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fr-FR" sz="16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4692</TotalTime>
  <Words>1138</Words>
  <Application>Microsoft Office PowerPoint</Application>
  <PresentationFormat>Affichage à l'écran (4:3)</PresentationFormat>
  <Paragraphs>327</Paragraphs>
  <Slides>24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5" baseType="lpstr">
      <vt:lpstr>Modèle par défaut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135</dc:creator>
  <cp:lastModifiedBy>Sandrine</cp:lastModifiedBy>
  <cp:revision>333</cp:revision>
  <dcterms:created xsi:type="dcterms:W3CDTF">2009-02-18T20:06:47Z</dcterms:created>
  <dcterms:modified xsi:type="dcterms:W3CDTF">2017-09-10T16:01:18Z</dcterms:modified>
</cp:coreProperties>
</file>