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35" r:id="rId2"/>
    <p:sldId id="336" r:id="rId3"/>
    <p:sldId id="337" r:id="rId4"/>
    <p:sldId id="338" r:id="rId5"/>
    <p:sldId id="341" r:id="rId6"/>
    <p:sldId id="340" r:id="rId7"/>
    <p:sldId id="342" r:id="rId8"/>
    <p:sldId id="343" r:id="rId9"/>
    <p:sldId id="355" r:id="rId10"/>
    <p:sldId id="344" r:id="rId11"/>
    <p:sldId id="348" r:id="rId12"/>
    <p:sldId id="357" r:id="rId13"/>
    <p:sldId id="349" r:id="rId14"/>
    <p:sldId id="350" r:id="rId15"/>
    <p:sldId id="351" r:id="rId16"/>
    <p:sldId id="352" r:id="rId17"/>
    <p:sldId id="359" r:id="rId18"/>
    <p:sldId id="358" r:id="rId19"/>
    <p:sldId id="353" r:id="rId20"/>
    <p:sldId id="360" r:id="rId21"/>
    <p:sldId id="361" r:id="rId22"/>
    <p:sldId id="362" r:id="rId23"/>
    <p:sldId id="363" r:id="rId24"/>
    <p:sldId id="354" r:id="rId25"/>
  </p:sldIdLst>
  <p:sldSz cx="9144000" cy="6858000" type="screen4x3"/>
  <p:notesSz cx="10234613" cy="70993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accent2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accent2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accent2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accent2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accent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b="1" kern="1200">
        <a:solidFill>
          <a:schemeClr val="accent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b="1" kern="1200">
        <a:solidFill>
          <a:schemeClr val="accent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b="1" kern="1200">
        <a:solidFill>
          <a:schemeClr val="accent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b="1" kern="1200">
        <a:solidFill>
          <a:schemeClr val="accent2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76" autoAdjust="0"/>
    <p:restoredTop sz="97139" autoAdjust="0"/>
  </p:normalViewPr>
  <p:slideViewPr>
    <p:cSldViewPr>
      <p:cViewPr>
        <p:scale>
          <a:sx n="100" d="100"/>
          <a:sy n="100" d="100"/>
        </p:scale>
        <p:origin x="-594" y="216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121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18"/>
    </p:cViewPr>
  </p:sorterViewPr>
  <p:notesViewPr>
    <p:cSldViewPr>
      <p:cViewPr varScale="1">
        <p:scale>
          <a:sx n="95" d="100"/>
          <a:sy n="95" d="100"/>
        </p:scale>
        <p:origin x="-1746" y="-102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4241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354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ct val="5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797550" y="0"/>
            <a:ext cx="4435475" cy="354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ct val="5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1A95CA2-C24E-45EE-88F0-089E764D38CA}" type="datetimeFigureOut">
              <a:rPr lang="fr-FR"/>
              <a:pPr>
                <a:defRPr/>
              </a:pPr>
              <a:t>10/09/2017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343275" y="533400"/>
            <a:ext cx="3548063" cy="2660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22350" y="3371850"/>
            <a:ext cx="8189913" cy="3194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743700"/>
            <a:ext cx="4435475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ct val="5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797550" y="6743700"/>
            <a:ext cx="4435475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ct val="5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E4F464D7-0CD8-45C3-BB08-55A5D8DAAF5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97790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5A2DB-E425-46ED-B12A-17D68C3D181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527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D5C3A-6B7C-466D-9FA2-AA3A968042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176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7F86-CDC1-490C-8CAF-0A30758593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338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15800-2CC1-4108-8116-1AA7E1CC8B9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027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EAEAC-6EBF-4D98-9975-D2CF5AD93AD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720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F5CBF-242B-4262-A6D7-EBECA0BBBDB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631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9ECE6-989B-4CAD-81E0-D70CE31B73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2610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D53B6-17CA-4A67-81D3-2F088CC76A0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886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854A0-A24E-4439-8E37-D9ED0B52183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746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BE7F0-651C-43AF-8610-9EDD67F7D72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901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63F67-B33A-4778-93D6-F8D6D659BD8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9654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0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04"/>
          <a:stretch/>
        </p:blipFill>
        <p:spPr bwMode="auto">
          <a:xfrm>
            <a:off x="2" y="0"/>
            <a:ext cx="8774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 descr="C:\Users\stephane\_travail\- elle &amp; lui -\ENIB\ENIB PTT JPG\LOGO ENIB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309563"/>
            <a:ext cx="142081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" name="Connecteur droit 23"/>
          <p:cNvCxnSpPr/>
          <p:nvPr userDrawn="1"/>
        </p:nvCxnSpPr>
        <p:spPr bwMode="auto">
          <a:xfrm>
            <a:off x="1577977" y="908720"/>
            <a:ext cx="7566025" cy="0"/>
          </a:xfrm>
          <a:prstGeom prst="line">
            <a:avLst/>
          </a:prstGeom>
          <a:noFill/>
          <a:ln w="28575" cap="flat" cmpd="sng" algn="ctr">
            <a:solidFill>
              <a:srgbClr val="EE8A1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ZoneTexte 24"/>
          <p:cNvSpPr txBox="1"/>
          <p:nvPr userDrawn="1"/>
        </p:nvSpPr>
        <p:spPr>
          <a:xfrm>
            <a:off x="8244408" y="654683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7A5C73C-0524-459F-A087-CD5FF8683565}" type="slidenum">
              <a:rPr lang="fr-FR" sz="1600" smtClean="0">
                <a:solidFill>
                  <a:srgbClr val="FF99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algn="r"/>
              <a:t>‹N°›</a:t>
            </a:fld>
            <a:endParaRPr lang="fr-FR" sz="1600" dirty="0">
              <a:solidFill>
                <a:srgbClr val="FF99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5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0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7" Type="http://schemas.openxmlformats.org/officeDocument/2006/relationships/image" Target="../media/image6.jpe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6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5.emf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7.emf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9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8.emf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9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4"/>
          <p:cNvSpPr txBox="1">
            <a:spLocks/>
          </p:cNvSpPr>
          <p:nvPr/>
        </p:nvSpPr>
        <p:spPr>
          <a:xfrm>
            <a:off x="683568" y="1844824"/>
            <a:ext cx="8208912" cy="230425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200" dirty="0" smtClean="0">
                <a:ea typeface="Segoe UI" panose="020B0502040204020203" pitchFamily="34" charset="0"/>
              </a:rPr>
              <a:t> </a:t>
            </a:r>
            <a:r>
              <a:rPr lang="fr-FR" sz="2300" dirty="0" smtClean="0">
                <a:ea typeface="Segoe UI" panose="020B0502040204020203" pitchFamily="34" charset="0"/>
              </a:rPr>
              <a:t>I. HISTORIQUE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300" dirty="0" smtClean="0">
                <a:ea typeface="Segoe UI" panose="020B0502040204020203" pitchFamily="34" charset="0"/>
              </a:rPr>
              <a:t> II. </a:t>
            </a:r>
            <a:r>
              <a:rPr lang="fr-FR" sz="2400" dirty="0" smtClean="0"/>
              <a:t>LE </a:t>
            </a:r>
            <a:r>
              <a:rPr lang="fr-FR" sz="2400" dirty="0"/>
              <a:t>GRAFCET ET LA NORME NF EN 60848 </a:t>
            </a:r>
            <a:endParaRPr lang="fr-FR" sz="2300" dirty="0" smtClean="0">
              <a:ea typeface="Segoe UI" panose="020B0502040204020203" pitchFamily="34" charset="0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300" dirty="0" smtClean="0">
                <a:ea typeface="Segoe UI" panose="020B0502040204020203" pitchFamily="34" charset="0"/>
              </a:rPr>
              <a:t> III. </a:t>
            </a:r>
            <a:r>
              <a:rPr lang="fr-FR" sz="2400" dirty="0" smtClean="0"/>
              <a:t>BASES </a:t>
            </a:r>
            <a:r>
              <a:rPr lang="fr-FR" sz="2400" dirty="0"/>
              <a:t>DU </a:t>
            </a:r>
            <a:r>
              <a:rPr lang="fr-FR" sz="2400" dirty="0" smtClean="0"/>
              <a:t>GRAFCET</a:t>
            </a:r>
            <a:endParaRPr lang="fr-FR" sz="2300" dirty="0" smtClean="0">
              <a:ea typeface="Segoe UI" panose="020B0502040204020203" pitchFamily="34" charset="0"/>
            </a:endParaRPr>
          </a:p>
          <a:p>
            <a:pPr marL="247650" lvl="1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2300" dirty="0">
              <a:ea typeface="Segoe UI" panose="020B0502040204020203" pitchFamily="34" charset="0"/>
            </a:endParaRPr>
          </a:p>
          <a:p>
            <a:pPr marL="247650" lvl="1" indent="0" fontAlgn="auto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lang="fr-FR" sz="2400" dirty="0">
              <a:ea typeface="Segoe UI" panose="020B0502040204020203" pitchFamily="34" charset="0"/>
            </a:endParaRPr>
          </a:p>
          <a:p>
            <a:pPr lvl="1" fontAlgn="auto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</a:pPr>
            <a:endParaRPr lang="fr-FR" sz="2400" dirty="0">
              <a:ea typeface="Segoe UI" panose="020B0502040204020203" pitchFamily="34" charset="0"/>
            </a:endParaRPr>
          </a:p>
          <a:p>
            <a:pPr lvl="1" fontAlgn="auto">
              <a:spcBef>
                <a:spcPts val="24"/>
              </a:spcBef>
              <a:spcAft>
                <a:spcPts val="0"/>
              </a:spcAft>
            </a:pPr>
            <a:endParaRPr lang="fr-FR" sz="2400" dirty="0">
              <a:ea typeface="Segoe UI" panose="020B0502040204020203" pitchFamily="34" charset="0"/>
            </a:endParaRPr>
          </a:p>
          <a:p>
            <a:pPr marL="520700" lvl="2" indent="0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1800" dirty="0" smtClean="0">
              <a:ea typeface="Segoe UI" panose="020B0502040204020203" pitchFamily="34" charset="0"/>
            </a:endParaRPr>
          </a:p>
          <a:p>
            <a:pPr marL="520700" lvl="2" indent="0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1400" dirty="0" smtClean="0">
              <a:ea typeface="Segoe UI" panose="020B0502040204020203" pitchFamily="34" charset="0"/>
            </a:endParaRPr>
          </a:p>
        </p:txBody>
      </p:sp>
      <p:sp>
        <p:nvSpPr>
          <p:cNvPr id="4" name="Espace réservé du contenu 4"/>
          <p:cNvSpPr txBox="1">
            <a:spLocks/>
          </p:cNvSpPr>
          <p:nvPr/>
        </p:nvSpPr>
        <p:spPr>
          <a:xfrm>
            <a:off x="1763688" y="188640"/>
            <a:ext cx="7246464" cy="50404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</a:pPr>
            <a:r>
              <a:rPr lang="fr-FR" sz="3200" b="1" dirty="0" smtClean="0">
                <a:ea typeface="Segoe UI" panose="020B0502040204020203" pitchFamily="34" charset="0"/>
              </a:rPr>
              <a:t> C1 – INTRODUCTION AU GRAFCET</a:t>
            </a:r>
            <a:endParaRPr lang="fr-FR" sz="3200" dirty="0" smtClean="0"/>
          </a:p>
        </p:txBody>
      </p:sp>
    </p:spTree>
    <p:extLst>
      <p:ext uri="{BB962C8B-B14F-4D97-AF65-F5344CB8AC3E}">
        <p14:creationId xmlns:p14="http://schemas.microsoft.com/office/powerpoint/2010/main" val="189908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539552" y="4458305"/>
            <a:ext cx="8190951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fr-FR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 SAP n’existe que pour la </a:t>
            </a:r>
            <a:r>
              <a:rPr lang="fr-FR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VALEUR AJOUTÉE </a:t>
            </a:r>
            <a:r>
              <a:rPr lang="fr-FR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apportée à la </a:t>
            </a:r>
            <a:r>
              <a:rPr lang="fr-FR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matière d’œuvre</a:t>
            </a:r>
            <a:r>
              <a:rPr lang="fr-FR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fr-FR" b="0" dirty="0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Il </a:t>
            </a:r>
            <a:r>
              <a:rPr lang="fr-FR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est essentiellement constitué de trois parties : </a:t>
            </a:r>
          </a:p>
          <a:p>
            <a:pPr algn="just">
              <a:lnSpc>
                <a:spcPct val="150000"/>
              </a:lnSpc>
            </a:pPr>
            <a:r>
              <a:rPr lang="fr-FR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•  </a:t>
            </a:r>
            <a:r>
              <a:rPr lang="fr-FR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 procédé </a:t>
            </a:r>
            <a:r>
              <a:rPr lang="fr-FR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qui permet l’action sur la matière d’œuvre (on y trouve tous les actionneurs comme les moteurs, les effecteurs ...),</a:t>
            </a:r>
          </a:p>
          <a:p>
            <a:pPr algn="just">
              <a:lnSpc>
                <a:spcPct val="150000"/>
              </a:lnSpc>
            </a:pPr>
            <a:r>
              <a:rPr lang="fr-FR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•  </a:t>
            </a:r>
            <a:r>
              <a:rPr lang="fr-FR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 chaîne d’énergie ou d’action </a:t>
            </a:r>
            <a:r>
              <a:rPr lang="fr-FR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qui permet d’alimenter les actionneurs,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•  La chaîne d’acquisition </a:t>
            </a:r>
            <a:r>
              <a:rPr lang="fr-FR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qui permet de s’informer de l’état du système.</a:t>
            </a:r>
          </a:p>
        </p:txBody>
      </p:sp>
      <p:sp>
        <p:nvSpPr>
          <p:cNvPr id="48" name="Espace réservé du contenu 4"/>
          <p:cNvSpPr txBox="1">
            <a:spLocks/>
          </p:cNvSpPr>
          <p:nvPr/>
        </p:nvSpPr>
        <p:spPr>
          <a:xfrm>
            <a:off x="1691680" y="116632"/>
            <a:ext cx="7365225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2400" dirty="0">
                <a:ea typeface="Segoe UI" panose="020B0502040204020203" pitchFamily="34" charset="0"/>
              </a:rPr>
              <a:t> </a:t>
            </a:r>
            <a:r>
              <a:rPr lang="fr-FR" sz="2400" dirty="0"/>
              <a:t>C2 : POINTS DE VUE</a:t>
            </a:r>
            <a:endParaRPr lang="fr-FR" sz="1800" dirty="0" smtClean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1600" dirty="0" smtClean="0">
                <a:ea typeface="Segoe UI" panose="020B0502040204020203" pitchFamily="34" charset="0"/>
              </a:rPr>
              <a:t> </a:t>
            </a:r>
            <a:r>
              <a:rPr lang="fr-FR" sz="1600" dirty="0" smtClean="0">
                <a:ea typeface="Segoe UI" panose="020B0502040204020203" pitchFamily="34" charset="0"/>
              </a:rPr>
              <a:t>II. DIFF</a:t>
            </a:r>
            <a:r>
              <a:rPr lang="fr-FR" sz="1600" dirty="0" smtClean="0">
                <a:latin typeface="Segoe UI"/>
                <a:ea typeface="Segoe UI"/>
                <a:cs typeface="Segoe UI"/>
              </a:rPr>
              <a:t>É</a:t>
            </a:r>
            <a:r>
              <a:rPr lang="fr-FR" sz="1600" dirty="0" smtClean="0">
                <a:ea typeface="Segoe UI" panose="020B0502040204020203" pitchFamily="34" charset="0"/>
              </a:rPr>
              <a:t>RENTS POINTS DE VUE - Structure </a:t>
            </a:r>
            <a:r>
              <a:rPr lang="fr-FR" sz="1600" dirty="0" smtClean="0">
                <a:ea typeface="Segoe UI" panose="020B0502040204020203" pitchFamily="34" charset="0"/>
              </a:rPr>
              <a:t>d’un SAP</a:t>
            </a:r>
            <a:endParaRPr lang="fr-FR" sz="1600" dirty="0" smtClean="0">
              <a:ea typeface="Segoe UI" panose="020B0502040204020203" pitchFamily="34" charset="0"/>
            </a:endParaRPr>
          </a:p>
          <a:p>
            <a:pPr marL="520700" lvl="2" indent="0" algn="r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1800" dirty="0" smtClean="0">
              <a:ea typeface="Segoe UI" panose="020B0502040204020203" pitchFamily="34" charset="0"/>
            </a:endParaRPr>
          </a:p>
        </p:txBody>
      </p:sp>
      <p:grpSp>
        <p:nvGrpSpPr>
          <p:cNvPr id="49" name="Groupe 48"/>
          <p:cNvGrpSpPr/>
          <p:nvPr/>
        </p:nvGrpSpPr>
        <p:grpSpPr>
          <a:xfrm>
            <a:off x="1268412" y="908720"/>
            <a:ext cx="6607175" cy="3629658"/>
            <a:chOff x="0" y="1"/>
            <a:chExt cx="6607705" cy="3629658"/>
          </a:xfrm>
        </p:grpSpPr>
        <p:grpSp>
          <p:nvGrpSpPr>
            <p:cNvPr id="50" name="Groupe 49"/>
            <p:cNvGrpSpPr/>
            <p:nvPr/>
          </p:nvGrpSpPr>
          <p:grpSpPr>
            <a:xfrm>
              <a:off x="0" y="1"/>
              <a:ext cx="6607705" cy="3629658"/>
              <a:chOff x="-506942" y="53304"/>
              <a:chExt cx="10596440" cy="5078130"/>
            </a:xfrm>
          </p:grpSpPr>
          <p:grpSp>
            <p:nvGrpSpPr>
              <p:cNvPr id="53" name="Groupe 52"/>
              <p:cNvGrpSpPr/>
              <p:nvPr/>
            </p:nvGrpSpPr>
            <p:grpSpPr>
              <a:xfrm>
                <a:off x="9302" y="53304"/>
                <a:ext cx="10080196" cy="5078130"/>
                <a:chOff x="9302" y="53304"/>
                <a:chExt cx="10080644" cy="5078254"/>
              </a:xfrm>
            </p:grpSpPr>
            <p:sp>
              <p:nvSpPr>
                <p:cNvPr id="58" name="Rectangle 57"/>
                <p:cNvSpPr/>
                <p:nvPr/>
              </p:nvSpPr>
              <p:spPr>
                <a:xfrm>
                  <a:off x="1655402" y="709684"/>
                  <a:ext cx="1664898" cy="2838091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108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1200"/>
                    </a:spcAft>
                  </a:pPr>
                  <a:r>
                    <a:rPr lang="fr-FR" sz="900" b="1">
                      <a:effectLst/>
                      <a:latin typeface="Segoe UI"/>
                      <a:ea typeface="Times New Roman"/>
                    </a:rPr>
                    <a:t>PARTIE              COMMANDE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fr-FR" sz="900" i="1">
                      <a:effectLst/>
                      <a:latin typeface="Segoe UI"/>
                      <a:ea typeface="Times New Roman"/>
                    </a:rPr>
                    <a:t>Traiter les informations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  <p:pic>
              <p:nvPicPr>
                <p:cNvPr id="59" name="Picture 14" descr="mini opérateur"/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5563" y="3548418"/>
                  <a:ext cx="525439" cy="15831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761270" y="1235121"/>
                  <a:ext cx="744676" cy="2768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noAutofit/>
                </a:bodyPr>
                <a:lstStyle/>
                <a:p>
                  <a:pPr fontAlgn="base">
                    <a:spcAft>
                      <a:spcPts val="0"/>
                    </a:spcAft>
                  </a:pPr>
                  <a:r>
                    <a:rPr lang="fr-FR" sz="700" kern="1200">
                      <a:solidFill>
                        <a:srgbClr val="000000"/>
                      </a:solidFill>
                      <a:effectLst/>
                      <a:latin typeface="Segoe UI"/>
                      <a:ea typeface="PMingLiU"/>
                    </a:rPr>
                    <a:t>Ordres</a:t>
                  </a:r>
                  <a:endParaRPr lang="fr-FR" sz="1200">
                    <a:effectLst/>
                    <a:latin typeface="Times New Roman"/>
                    <a:ea typeface="PMingLiU"/>
                  </a:endParaRPr>
                </a:p>
              </p:txBody>
            </p:sp>
            <p:cxnSp>
              <p:nvCxnSpPr>
                <p:cNvPr id="61" name="Line 60"/>
                <p:cNvCxnSpPr/>
                <p:nvPr/>
              </p:nvCxnSpPr>
              <p:spPr bwMode="auto">
                <a:xfrm>
                  <a:off x="8847772" y="586854"/>
                  <a:ext cx="0" cy="3253105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62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7605825" y="53304"/>
                  <a:ext cx="2484121" cy="53086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noAutofit/>
                </a:bodyPr>
                <a:lstStyle/>
                <a:p>
                  <a:pPr algn="ctr" fontAlgn="base">
                    <a:spcAft>
                      <a:spcPts val="0"/>
                    </a:spcAft>
                  </a:pPr>
                  <a:r>
                    <a:rPr lang="fr-FR" sz="900" b="1" kern="1200">
                      <a:solidFill>
                        <a:srgbClr val="000000"/>
                      </a:solidFill>
                      <a:effectLst/>
                      <a:latin typeface="Segoe UI"/>
                      <a:ea typeface="PMingLiU"/>
                    </a:rPr>
                    <a:t>Matière d’œuvre (MO)</a:t>
                  </a:r>
                  <a:endParaRPr lang="fr-FR" sz="1200">
                    <a:effectLst/>
                    <a:latin typeface="Times New Roman"/>
                    <a:ea typeface="PMingLiU"/>
                  </a:endParaRPr>
                </a:p>
                <a:p>
                  <a:pPr algn="ctr" fontAlgn="base">
                    <a:spcAft>
                      <a:spcPts val="0"/>
                    </a:spcAft>
                  </a:pPr>
                  <a:r>
                    <a:rPr lang="fr-FR" sz="800" i="1" kern="1200">
                      <a:solidFill>
                        <a:srgbClr val="000000"/>
                      </a:solidFill>
                      <a:effectLst/>
                      <a:latin typeface="Segoe UI"/>
                      <a:ea typeface="PMingLiU"/>
                    </a:rPr>
                    <a:t>Godet vide, sable</a:t>
                  </a:r>
                  <a:endParaRPr lang="fr-FR" sz="1200">
                    <a:effectLst/>
                    <a:latin typeface="Times New Roman"/>
                    <a:ea typeface="PMingLiU"/>
                  </a:endParaRPr>
                </a:p>
              </p:txBody>
            </p:sp>
            <p:cxnSp>
              <p:nvCxnSpPr>
                <p:cNvPr id="63" name="Line 70"/>
                <p:cNvCxnSpPr/>
                <p:nvPr/>
              </p:nvCxnSpPr>
              <p:spPr bwMode="auto">
                <a:xfrm flipH="1">
                  <a:off x="3579736" y="2968388"/>
                  <a:ext cx="1630045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64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3859267" y="2596658"/>
                  <a:ext cx="1368425" cy="6805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noAutofit/>
                </a:bodyPr>
                <a:lstStyle/>
                <a:p>
                  <a:pPr algn="ctr" fontAlgn="base">
                    <a:lnSpc>
                      <a:spcPct val="150000"/>
                    </a:lnSpc>
                    <a:spcAft>
                      <a:spcPts val="0"/>
                    </a:spcAft>
                  </a:pPr>
                  <a:r>
                    <a:rPr lang="fr-FR" sz="800" kern="1200" dirty="0" err="1">
                      <a:solidFill>
                        <a:srgbClr val="000000"/>
                      </a:solidFill>
                      <a:effectLst/>
                      <a:latin typeface="Segoe UI"/>
                      <a:ea typeface="PMingLiU"/>
                    </a:rPr>
                    <a:t>Comptes-rendus</a:t>
                  </a:r>
                  <a:endParaRPr lang="fr-FR" sz="1200" dirty="0">
                    <a:effectLst/>
                    <a:latin typeface="Times New Roman"/>
                    <a:ea typeface="PMingLiU"/>
                  </a:endParaRPr>
                </a:p>
              </p:txBody>
            </p:sp>
            <p:sp>
              <p:nvSpPr>
                <p:cNvPr id="65" name="Text Box 91"/>
                <p:cNvSpPr txBox="1">
                  <a:spLocks noChangeArrowheads="1"/>
                </p:cNvSpPr>
                <p:nvPr/>
              </p:nvSpPr>
              <p:spPr bwMode="auto">
                <a:xfrm>
                  <a:off x="7393836" y="2674960"/>
                  <a:ext cx="1194362" cy="29400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noAutofit/>
                </a:bodyPr>
                <a:lstStyle/>
                <a:p>
                  <a:pPr fontAlgn="base">
                    <a:spcAft>
                      <a:spcPts val="0"/>
                    </a:spcAft>
                  </a:pPr>
                  <a:r>
                    <a:rPr lang="fr-FR" sz="800" kern="1200">
                      <a:solidFill>
                        <a:srgbClr val="000000"/>
                      </a:solidFill>
                      <a:effectLst/>
                      <a:latin typeface="Segoe UI"/>
                      <a:ea typeface="PMingLiU"/>
                    </a:rPr>
                    <a:t>Evénement</a:t>
                  </a:r>
                  <a:endParaRPr lang="fr-FR" sz="1200">
                    <a:effectLst/>
                    <a:latin typeface="Times New Roman"/>
                    <a:ea typeface="PMingLiU"/>
                  </a:endParaRPr>
                </a:p>
              </p:txBody>
            </p:sp>
            <p:sp>
              <p:nvSpPr>
                <p:cNvPr id="66" name="Freeform 132"/>
                <p:cNvSpPr>
                  <a:spLocks/>
                </p:cNvSpPr>
                <p:nvPr/>
              </p:nvSpPr>
              <p:spPr bwMode="auto">
                <a:xfrm rot="16476530">
                  <a:off x="-309876" y="3098042"/>
                  <a:ext cx="939800" cy="268288"/>
                </a:xfrm>
                <a:custGeom>
                  <a:avLst/>
                  <a:gdLst>
                    <a:gd name="T0" fmla="*/ 0 w 736"/>
                    <a:gd name="T1" fmla="*/ 177 h 177"/>
                    <a:gd name="T2" fmla="*/ 248 w 736"/>
                    <a:gd name="T3" fmla="*/ 25 h 177"/>
                    <a:gd name="T4" fmla="*/ 576 w 736"/>
                    <a:gd name="T5" fmla="*/ 25 h 177"/>
                    <a:gd name="T6" fmla="*/ 736 w 736"/>
                    <a:gd name="T7" fmla="*/ 73 h 1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36" h="177">
                      <a:moveTo>
                        <a:pt x="0" y="177"/>
                      </a:moveTo>
                      <a:cubicBezTo>
                        <a:pt x="76" y="113"/>
                        <a:pt x="152" y="50"/>
                        <a:pt x="248" y="25"/>
                      </a:cubicBezTo>
                      <a:cubicBezTo>
                        <a:pt x="344" y="0"/>
                        <a:pt x="495" y="17"/>
                        <a:pt x="576" y="25"/>
                      </a:cubicBezTo>
                      <a:cubicBezTo>
                        <a:pt x="657" y="33"/>
                        <a:pt x="696" y="53"/>
                        <a:pt x="736" y="73"/>
                      </a:cubicBezTo>
                    </a:path>
                  </a:pathLst>
                </a:custGeom>
                <a:noFill/>
                <a:ln w="15875" cmpd="sng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67" name="Rectangle 66"/>
                <p:cNvSpPr/>
                <p:nvPr/>
              </p:nvSpPr>
              <p:spPr>
                <a:xfrm>
                  <a:off x="9302" y="1221475"/>
                  <a:ext cx="768095" cy="137518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36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1000" b="1">
                      <a:effectLst/>
                      <a:latin typeface="Segoe UI"/>
                      <a:ea typeface="Times New Roman"/>
                    </a:rPr>
                    <a:t>PUPITRE OPÉRATEUR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3060596" y="2286000"/>
                  <a:ext cx="542925" cy="891541"/>
                </a:xfrm>
                <a:prstGeom prst="rect">
                  <a:avLst/>
                </a:prstGeom>
                <a:solidFill>
                  <a:srgbClr val="FFFF99"/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36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700" b="1">
                      <a:effectLst/>
                      <a:latin typeface="Segoe UI"/>
                      <a:ea typeface="Times New Roman"/>
                    </a:rPr>
                    <a:t>Interface d’entrée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>
                  <a:off x="3060596" y="846161"/>
                  <a:ext cx="542925" cy="891541"/>
                </a:xfrm>
                <a:prstGeom prst="rect">
                  <a:avLst/>
                </a:prstGeom>
                <a:solidFill>
                  <a:srgbClr val="FFFF99"/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36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700" b="1">
                      <a:effectLst/>
                      <a:latin typeface="Segoe UI"/>
                      <a:ea typeface="Times New Roman"/>
                    </a:rPr>
                    <a:t>Interface de sortie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0" name="Rectangle 69"/>
                <p:cNvSpPr/>
                <p:nvPr/>
              </p:nvSpPr>
              <p:spPr>
                <a:xfrm>
                  <a:off x="1443861" y="3330054"/>
                  <a:ext cx="2087245" cy="594995"/>
                </a:xfrm>
                <a:prstGeom prst="rect">
                  <a:avLst/>
                </a:prstGeom>
                <a:solidFill>
                  <a:srgbClr val="FFFF99"/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36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700" b="1">
                      <a:effectLst/>
                      <a:latin typeface="Segoe UI"/>
                      <a:ea typeface="Times New Roman"/>
                    </a:rPr>
                    <a:t>Interface de communication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1" name="Rectangle 70"/>
                <p:cNvSpPr/>
                <p:nvPr/>
              </p:nvSpPr>
              <p:spPr>
                <a:xfrm>
                  <a:off x="4207533" y="655093"/>
                  <a:ext cx="672465" cy="179324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36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900" b="1">
                      <a:effectLst/>
                      <a:latin typeface="Segoe UI"/>
                      <a:ea typeface="Times New Roman"/>
                    </a:rPr>
                    <a:t>PRÉACTIONNEUR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fr-FR" sz="900" i="1">
                      <a:effectLst/>
                      <a:latin typeface="Segoe UI"/>
                      <a:ea typeface="Times New Roman"/>
                    </a:rPr>
                    <a:t>Distribuer l’énergie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2" name="Rectangle 71"/>
                <p:cNvSpPr/>
                <p:nvPr/>
              </p:nvSpPr>
              <p:spPr>
                <a:xfrm>
                  <a:off x="8333773" y="818866"/>
                  <a:ext cx="961827" cy="179324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50000"/>
                    </a:lnSpc>
                    <a:spcAft>
                      <a:spcPts val="0"/>
                    </a:spcAft>
                  </a:pPr>
                  <a:r>
                    <a:rPr lang="fr-FR" sz="800" b="1" dirty="0">
                      <a:effectLst/>
                      <a:latin typeface="Segoe UI"/>
                      <a:ea typeface="Times New Roman"/>
                    </a:rPr>
                    <a:t>ACTION</a:t>
                  </a:r>
                  <a:endParaRPr lang="fr-FR" sz="1200" dirty="0">
                    <a:effectLst/>
                    <a:latin typeface="Times New Roman"/>
                    <a:ea typeface="Times New Roman"/>
                  </a:endParaRPr>
                </a:p>
                <a:p>
                  <a:pPr algn="ctr">
                    <a:lnSpc>
                      <a:spcPct val="150000"/>
                    </a:lnSpc>
                    <a:spcAft>
                      <a:spcPts val="0"/>
                    </a:spcAft>
                  </a:pPr>
                  <a:r>
                    <a:rPr lang="fr-FR" sz="800" b="1" dirty="0">
                      <a:effectLst/>
                      <a:latin typeface="Segoe UI"/>
                      <a:ea typeface="Times New Roman"/>
                    </a:rPr>
                    <a:t>SUR LE PRODUIT</a:t>
                  </a:r>
                  <a:endParaRPr lang="fr-FR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5292530" y="655093"/>
                  <a:ext cx="672465" cy="179324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36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900" b="1" dirty="0">
                      <a:effectLst/>
                      <a:latin typeface="Segoe UI"/>
                      <a:ea typeface="Times New Roman"/>
                    </a:rPr>
                    <a:t>ACTIONNEUR</a:t>
                  </a:r>
                  <a:endParaRPr lang="fr-FR" sz="1200" dirty="0">
                    <a:effectLst/>
                    <a:latin typeface="Times New Roman"/>
                    <a:ea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fr-FR" sz="900" i="1" dirty="0">
                      <a:effectLst/>
                      <a:latin typeface="Segoe UI"/>
                      <a:ea typeface="Times New Roman"/>
                    </a:rPr>
                    <a:t>Transformer l’énergie</a:t>
                  </a:r>
                  <a:endParaRPr lang="fr-FR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4" name="Rectangle 73"/>
                <p:cNvSpPr/>
                <p:nvPr/>
              </p:nvSpPr>
              <p:spPr>
                <a:xfrm>
                  <a:off x="6343408" y="655093"/>
                  <a:ext cx="672465" cy="179324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36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900" b="1">
                      <a:effectLst/>
                      <a:latin typeface="Segoe UI"/>
                      <a:ea typeface="Times New Roman"/>
                    </a:rPr>
                    <a:t>TRANSMISSION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fr-FR" sz="900" b="1">
                      <a:effectLst/>
                      <a:latin typeface="Segoe UI"/>
                      <a:ea typeface="Times New Roman"/>
                    </a:rPr>
                    <a:t>MÉCANIQUE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>
                  <a:off x="7476172" y="655093"/>
                  <a:ext cx="672465" cy="179324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36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900" b="1">
                      <a:effectLst/>
                      <a:latin typeface="Segoe UI"/>
                      <a:ea typeface="Times New Roman"/>
                    </a:rPr>
                    <a:t>EFFECTEUR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fr-FR" sz="900" i="1">
                      <a:effectLst/>
                      <a:latin typeface="Segoe UI"/>
                      <a:ea typeface="Times New Roman"/>
                    </a:rPr>
                    <a:t>Agir sur le produit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>
                  <a:off x="5292530" y="2647666"/>
                  <a:ext cx="1811020" cy="78486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36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900" b="1">
                      <a:effectLst/>
                      <a:latin typeface="Segoe UI"/>
                      <a:ea typeface="Times New Roman"/>
                    </a:rPr>
                    <a:t>CAPTEUR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fr-FR" sz="900" i="1">
                      <a:effectLst/>
                      <a:latin typeface="Segoe UI"/>
                      <a:ea typeface="Times New Roman"/>
                    </a:rPr>
                    <a:t>Saisir et convertir une information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87384" y="2677650"/>
                  <a:ext cx="1065002" cy="10741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vert270" wrap="square">
                  <a:noAutofit/>
                </a:bodyPr>
                <a:lstStyle/>
                <a:p>
                  <a:pPr algn="ctr" fontAlgn="base">
                    <a:lnSpc>
                      <a:spcPct val="115000"/>
                    </a:lnSpc>
                    <a:spcBef>
                      <a:spcPts val="720"/>
                    </a:spcBef>
                    <a:spcAft>
                      <a:spcPts val="0"/>
                    </a:spcAft>
                  </a:pPr>
                  <a:r>
                    <a:rPr lang="fr-FR" sz="900" kern="1200" dirty="0">
                      <a:solidFill>
                        <a:srgbClr val="000000"/>
                      </a:solidFill>
                      <a:effectLst/>
                      <a:latin typeface="Segoe UI"/>
                      <a:ea typeface="PMingLiU"/>
                    </a:rPr>
                    <a:t>Comptes rendus</a:t>
                  </a:r>
                  <a:endParaRPr lang="fr-FR" sz="1200" dirty="0">
                    <a:effectLst/>
                    <a:latin typeface="Times New Roman"/>
                    <a:ea typeface="PMingLiU"/>
                  </a:endParaRPr>
                </a:p>
              </p:txBody>
            </p:sp>
            <p:sp>
              <p:nvSpPr>
                <p:cNvPr id="78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7530559" y="3814549"/>
                  <a:ext cx="2559250" cy="7670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noAutofit/>
                </a:bodyPr>
                <a:lstStyle/>
                <a:p>
                  <a:pPr algn="ctr" fontAlgn="base">
                    <a:spcAft>
                      <a:spcPts val="0"/>
                    </a:spcAft>
                  </a:pPr>
                  <a:r>
                    <a:rPr lang="fr-FR" sz="900" b="1" kern="1200" dirty="0">
                      <a:solidFill>
                        <a:srgbClr val="000000"/>
                      </a:solidFill>
                      <a:effectLst/>
                      <a:latin typeface="Segoe UI"/>
                      <a:ea typeface="PMingLiU"/>
                    </a:rPr>
                    <a:t>Matière d’œuvre (MO)+valeur ajoutée (VA)</a:t>
                  </a:r>
                  <a:endParaRPr lang="fr-FR" sz="1200" dirty="0">
                    <a:effectLst/>
                    <a:latin typeface="Times New Roman"/>
                    <a:ea typeface="PMingLiU"/>
                  </a:endParaRPr>
                </a:p>
                <a:p>
                  <a:pPr algn="ctr" fontAlgn="base">
                    <a:spcAft>
                      <a:spcPts val="0"/>
                    </a:spcAft>
                  </a:pPr>
                  <a:r>
                    <a:rPr lang="fr-FR" sz="800" i="1" kern="1200" dirty="0">
                      <a:solidFill>
                        <a:srgbClr val="000000"/>
                      </a:solidFill>
                      <a:effectLst/>
                      <a:latin typeface="Segoe UI"/>
                      <a:ea typeface="PMingLiU"/>
                    </a:rPr>
                    <a:t>Godet rempli de sable</a:t>
                  </a:r>
                  <a:endParaRPr lang="fr-FR" sz="1200" dirty="0">
                    <a:effectLst/>
                    <a:latin typeface="Times New Roman"/>
                    <a:ea typeface="PMingLiU"/>
                  </a:endParaRPr>
                </a:p>
              </p:txBody>
            </p:sp>
            <p:cxnSp>
              <p:nvCxnSpPr>
                <p:cNvPr id="79" name="Line 70"/>
                <p:cNvCxnSpPr/>
                <p:nvPr/>
              </p:nvCxnSpPr>
              <p:spPr bwMode="auto">
                <a:xfrm flipH="1">
                  <a:off x="7100858" y="2968388"/>
                  <a:ext cx="1630045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80" name="Line 70"/>
                <p:cNvCxnSpPr/>
                <p:nvPr/>
              </p:nvCxnSpPr>
              <p:spPr bwMode="auto">
                <a:xfrm>
                  <a:off x="3701914" y="1549021"/>
                  <a:ext cx="444343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81" name="Rectangle 80"/>
                <p:cNvSpPr/>
                <p:nvPr/>
              </p:nvSpPr>
              <p:spPr>
                <a:xfrm>
                  <a:off x="5830901" y="774588"/>
                  <a:ext cx="586106" cy="179324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50000"/>
                    </a:lnSpc>
                    <a:spcAft>
                      <a:spcPts val="0"/>
                    </a:spcAft>
                  </a:pPr>
                  <a:r>
                    <a:rPr lang="fr-FR" sz="900" dirty="0">
                      <a:effectLst/>
                      <a:latin typeface="Segoe UI"/>
                      <a:ea typeface="Times New Roman"/>
                    </a:rPr>
                    <a:t>Energie   utile</a:t>
                  </a:r>
                  <a:endParaRPr lang="fr-FR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82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3859344" y="211535"/>
                  <a:ext cx="1625087" cy="29400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noAutofit/>
                </a:bodyPr>
                <a:lstStyle/>
                <a:p>
                  <a:pPr fontAlgn="base">
                    <a:spcAft>
                      <a:spcPts val="0"/>
                    </a:spcAft>
                  </a:pPr>
                  <a:r>
                    <a:rPr lang="fr-FR" sz="700" kern="1200" dirty="0">
                      <a:solidFill>
                        <a:srgbClr val="000000"/>
                      </a:solidFill>
                      <a:effectLst/>
                      <a:latin typeface="Segoe UI"/>
                      <a:ea typeface="PMingLiU"/>
                    </a:rPr>
                    <a:t>Source d’énergie</a:t>
                  </a:r>
                  <a:endParaRPr lang="fr-FR" sz="1200" dirty="0">
                    <a:effectLst/>
                    <a:latin typeface="Times New Roman"/>
                    <a:ea typeface="PMingLiU"/>
                  </a:endParaRPr>
                </a:p>
              </p:txBody>
            </p:sp>
            <p:cxnSp>
              <p:nvCxnSpPr>
                <p:cNvPr id="83" name="Line 70"/>
                <p:cNvCxnSpPr/>
                <p:nvPr/>
              </p:nvCxnSpPr>
              <p:spPr bwMode="auto">
                <a:xfrm>
                  <a:off x="4548727" y="450376"/>
                  <a:ext cx="0" cy="1979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84" name="Line 70"/>
                <p:cNvCxnSpPr/>
                <p:nvPr/>
              </p:nvCxnSpPr>
              <p:spPr bwMode="auto">
                <a:xfrm>
                  <a:off x="4971808" y="1555845"/>
                  <a:ext cx="3098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85" name="Line 70"/>
                <p:cNvCxnSpPr/>
                <p:nvPr/>
              </p:nvCxnSpPr>
              <p:spPr bwMode="auto">
                <a:xfrm>
                  <a:off x="7094035" y="1555845"/>
                  <a:ext cx="3098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86" name="Line 70"/>
                <p:cNvCxnSpPr/>
                <p:nvPr/>
              </p:nvCxnSpPr>
              <p:spPr bwMode="auto">
                <a:xfrm>
                  <a:off x="8199503" y="1555845"/>
                  <a:ext cx="3098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87" name="Rectangle 86"/>
                <p:cNvSpPr/>
                <p:nvPr/>
              </p:nvSpPr>
              <p:spPr>
                <a:xfrm>
                  <a:off x="1471157" y="1241946"/>
                  <a:ext cx="465395" cy="1716657"/>
                </a:xfrm>
                <a:prstGeom prst="rect">
                  <a:avLst/>
                </a:prstGeom>
                <a:solidFill>
                  <a:srgbClr val="FFFF99"/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36000" tIns="36000" rIns="36000" bIns="36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700" b="1">
                      <a:effectLst/>
                      <a:latin typeface="Segoe UI"/>
                      <a:ea typeface="Times New Roman"/>
                    </a:rPr>
                    <a:t>Interface de communication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88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3521102" y="1246170"/>
                  <a:ext cx="819150" cy="3505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noAutofit/>
                </a:bodyPr>
                <a:lstStyle/>
                <a:p>
                  <a:pPr fontAlgn="base">
                    <a:spcAft>
                      <a:spcPts val="0"/>
                    </a:spcAft>
                  </a:pPr>
                  <a:r>
                    <a:rPr lang="fr-FR" sz="700" kern="1200" dirty="0">
                      <a:solidFill>
                        <a:srgbClr val="000000"/>
                      </a:solidFill>
                      <a:effectLst/>
                      <a:latin typeface="Segoe UI"/>
                      <a:ea typeface="PMingLiU"/>
                    </a:rPr>
                    <a:t>Ordres</a:t>
                  </a:r>
                  <a:endParaRPr lang="fr-FR" sz="1200" dirty="0">
                    <a:effectLst/>
                    <a:latin typeface="Times New Roman"/>
                    <a:ea typeface="PMingLiU"/>
                  </a:endParaRPr>
                </a:p>
              </p:txBody>
            </p:sp>
            <p:cxnSp>
              <p:nvCxnSpPr>
                <p:cNvPr id="89" name="Line 70"/>
                <p:cNvCxnSpPr/>
                <p:nvPr/>
              </p:nvCxnSpPr>
              <p:spPr bwMode="auto">
                <a:xfrm>
                  <a:off x="884303" y="1514902"/>
                  <a:ext cx="56007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90" name="Line 70"/>
                <p:cNvCxnSpPr/>
                <p:nvPr/>
              </p:nvCxnSpPr>
              <p:spPr bwMode="auto">
                <a:xfrm flipH="1">
                  <a:off x="836408" y="2292825"/>
                  <a:ext cx="56007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54" name="Groupe 53"/>
              <p:cNvGrpSpPr/>
              <p:nvPr/>
            </p:nvGrpSpPr>
            <p:grpSpPr>
              <a:xfrm>
                <a:off x="-506942" y="1555808"/>
                <a:ext cx="6833020" cy="2378545"/>
                <a:chOff x="-506942" y="1555808"/>
                <a:chExt cx="6833020" cy="2378545"/>
              </a:xfrm>
            </p:grpSpPr>
            <p:sp>
              <p:nvSpPr>
                <p:cNvPr id="55" name="Freeform 133"/>
                <p:cNvSpPr>
                  <a:spLocks/>
                </p:cNvSpPr>
                <p:nvPr/>
              </p:nvSpPr>
              <p:spPr bwMode="auto">
                <a:xfrm rot="15908537" flipV="1">
                  <a:off x="146713" y="3131453"/>
                  <a:ext cx="952500" cy="265113"/>
                </a:xfrm>
                <a:custGeom>
                  <a:avLst/>
                  <a:gdLst>
                    <a:gd name="T0" fmla="*/ 0 w 736"/>
                    <a:gd name="T1" fmla="*/ 177 h 177"/>
                    <a:gd name="T2" fmla="*/ 248 w 736"/>
                    <a:gd name="T3" fmla="*/ 25 h 177"/>
                    <a:gd name="T4" fmla="*/ 576 w 736"/>
                    <a:gd name="T5" fmla="*/ 25 h 177"/>
                    <a:gd name="T6" fmla="*/ 736 w 736"/>
                    <a:gd name="T7" fmla="*/ 73 h 1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36" h="177">
                      <a:moveTo>
                        <a:pt x="0" y="177"/>
                      </a:moveTo>
                      <a:cubicBezTo>
                        <a:pt x="76" y="113"/>
                        <a:pt x="152" y="50"/>
                        <a:pt x="248" y="25"/>
                      </a:cubicBezTo>
                      <a:cubicBezTo>
                        <a:pt x="344" y="0"/>
                        <a:pt x="495" y="17"/>
                        <a:pt x="576" y="25"/>
                      </a:cubicBezTo>
                      <a:cubicBezTo>
                        <a:pt x="657" y="33"/>
                        <a:pt x="696" y="53"/>
                        <a:pt x="736" y="73"/>
                      </a:cubicBezTo>
                    </a:path>
                  </a:pathLst>
                </a:custGeom>
                <a:noFill/>
                <a:ln w="15875" cmpd="sng">
                  <a:solidFill>
                    <a:schemeClr val="tx1"/>
                  </a:solidFill>
                  <a:round/>
                  <a:headEnd type="stealth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cxnSp>
              <p:nvCxnSpPr>
                <p:cNvPr id="56" name="Line 70"/>
                <p:cNvCxnSpPr/>
                <p:nvPr/>
              </p:nvCxnSpPr>
              <p:spPr bwMode="auto">
                <a:xfrm>
                  <a:off x="6016198" y="1555808"/>
                  <a:ext cx="3098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57" name="Rectangle 56"/>
                <p:cNvSpPr/>
                <p:nvPr/>
              </p:nvSpPr>
              <p:spPr>
                <a:xfrm>
                  <a:off x="-506942" y="2674896"/>
                  <a:ext cx="653221" cy="125945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900">
                      <a:effectLst/>
                      <a:latin typeface="Segoe UI"/>
                      <a:ea typeface="Times New Roman"/>
                    </a:rPr>
                    <a:t>Consignes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</p:grpSp>
        </p:grpSp>
        <p:cxnSp>
          <p:nvCxnSpPr>
            <p:cNvPr id="51" name="Line 70"/>
            <p:cNvCxnSpPr/>
            <p:nvPr/>
          </p:nvCxnSpPr>
          <p:spPr bwMode="auto">
            <a:xfrm flipV="1">
              <a:off x="1847850" y="2781300"/>
              <a:ext cx="0" cy="3441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2" name="Text Box 91"/>
            <p:cNvSpPr txBox="1">
              <a:spLocks noChangeArrowheads="1"/>
            </p:cNvSpPr>
            <p:nvPr/>
          </p:nvSpPr>
          <p:spPr bwMode="auto">
            <a:xfrm>
              <a:off x="1428750" y="3092450"/>
              <a:ext cx="965073" cy="31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fr-FR" sz="800" kern="1200" dirty="0">
                  <a:solidFill>
                    <a:srgbClr val="000000"/>
                  </a:solidFill>
                  <a:effectLst/>
                  <a:latin typeface="Segoe UI"/>
                  <a:ea typeface="PMingLiU"/>
                </a:rPr>
                <a:t>Vers autres PC</a:t>
              </a:r>
              <a:endParaRPr lang="fr-FR" sz="1200" dirty="0">
                <a:effectLst/>
                <a:latin typeface="Times New Roman"/>
                <a:ea typeface="PMingLiU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772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/>
        </p:nvGrpSpPr>
        <p:grpSpPr>
          <a:xfrm>
            <a:off x="1268412" y="1455526"/>
            <a:ext cx="6607175" cy="3629658"/>
            <a:chOff x="0" y="1"/>
            <a:chExt cx="6607705" cy="3629658"/>
          </a:xfrm>
        </p:grpSpPr>
        <p:grpSp>
          <p:nvGrpSpPr>
            <p:cNvPr id="6" name="Groupe 5"/>
            <p:cNvGrpSpPr/>
            <p:nvPr/>
          </p:nvGrpSpPr>
          <p:grpSpPr>
            <a:xfrm>
              <a:off x="0" y="1"/>
              <a:ext cx="6607705" cy="3629658"/>
              <a:chOff x="-506942" y="53304"/>
              <a:chExt cx="10596440" cy="5078130"/>
            </a:xfrm>
          </p:grpSpPr>
          <p:grpSp>
            <p:nvGrpSpPr>
              <p:cNvPr id="9" name="Groupe 8"/>
              <p:cNvGrpSpPr/>
              <p:nvPr/>
            </p:nvGrpSpPr>
            <p:grpSpPr>
              <a:xfrm>
                <a:off x="9302" y="53304"/>
                <a:ext cx="10080196" cy="5078130"/>
                <a:chOff x="9302" y="53304"/>
                <a:chExt cx="10080644" cy="5078254"/>
              </a:xfrm>
            </p:grpSpPr>
            <p:sp>
              <p:nvSpPr>
                <p:cNvPr id="14" name="Rectangle 13"/>
                <p:cNvSpPr/>
                <p:nvPr/>
              </p:nvSpPr>
              <p:spPr>
                <a:xfrm>
                  <a:off x="1655402" y="709684"/>
                  <a:ext cx="1664898" cy="2838091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108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1200"/>
                    </a:spcAft>
                  </a:pPr>
                  <a:r>
                    <a:rPr lang="fr-FR" sz="900" b="1">
                      <a:effectLst/>
                      <a:latin typeface="Segoe UI"/>
                      <a:ea typeface="Times New Roman"/>
                    </a:rPr>
                    <a:t>PARTIE              COMMANDE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fr-FR" sz="900" i="1">
                      <a:effectLst/>
                      <a:latin typeface="Segoe UI"/>
                      <a:ea typeface="Times New Roman"/>
                    </a:rPr>
                    <a:t>Traiter les informations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  <p:pic>
              <p:nvPicPr>
                <p:cNvPr id="15" name="Picture 14" descr="mini opérateur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5563" y="3548418"/>
                  <a:ext cx="525439" cy="15831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761270" y="1235121"/>
                  <a:ext cx="744676" cy="2768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noAutofit/>
                </a:bodyPr>
                <a:lstStyle/>
                <a:p>
                  <a:pPr fontAlgn="base">
                    <a:spcAft>
                      <a:spcPts val="0"/>
                    </a:spcAft>
                  </a:pPr>
                  <a:r>
                    <a:rPr lang="fr-FR" sz="700" kern="1200">
                      <a:solidFill>
                        <a:srgbClr val="000000"/>
                      </a:solidFill>
                      <a:effectLst/>
                      <a:latin typeface="Segoe UI"/>
                      <a:ea typeface="PMingLiU"/>
                    </a:rPr>
                    <a:t>Ordres</a:t>
                  </a:r>
                  <a:endParaRPr lang="fr-FR" sz="1200">
                    <a:effectLst/>
                    <a:latin typeface="Times New Roman"/>
                    <a:ea typeface="PMingLiU"/>
                  </a:endParaRPr>
                </a:p>
              </p:txBody>
            </p:sp>
            <p:cxnSp>
              <p:nvCxnSpPr>
                <p:cNvPr id="17" name="Line 60"/>
                <p:cNvCxnSpPr/>
                <p:nvPr/>
              </p:nvCxnSpPr>
              <p:spPr bwMode="auto">
                <a:xfrm>
                  <a:off x="8847772" y="586854"/>
                  <a:ext cx="0" cy="3253105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8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7605825" y="53304"/>
                  <a:ext cx="2484121" cy="53086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noAutofit/>
                </a:bodyPr>
                <a:lstStyle/>
                <a:p>
                  <a:pPr algn="ctr" fontAlgn="base">
                    <a:spcAft>
                      <a:spcPts val="0"/>
                    </a:spcAft>
                  </a:pPr>
                  <a:r>
                    <a:rPr lang="fr-FR" sz="900" b="1" kern="1200">
                      <a:solidFill>
                        <a:srgbClr val="000000"/>
                      </a:solidFill>
                      <a:effectLst/>
                      <a:latin typeface="Segoe UI"/>
                      <a:ea typeface="PMingLiU"/>
                    </a:rPr>
                    <a:t>Matière d’œuvre (MO)</a:t>
                  </a:r>
                  <a:endParaRPr lang="fr-FR" sz="1200">
                    <a:effectLst/>
                    <a:latin typeface="Times New Roman"/>
                    <a:ea typeface="PMingLiU"/>
                  </a:endParaRPr>
                </a:p>
                <a:p>
                  <a:pPr algn="ctr" fontAlgn="base">
                    <a:spcAft>
                      <a:spcPts val="0"/>
                    </a:spcAft>
                  </a:pPr>
                  <a:r>
                    <a:rPr lang="fr-FR" sz="800" i="1" kern="1200">
                      <a:solidFill>
                        <a:srgbClr val="000000"/>
                      </a:solidFill>
                      <a:effectLst/>
                      <a:latin typeface="Segoe UI"/>
                      <a:ea typeface="PMingLiU"/>
                    </a:rPr>
                    <a:t>Godet vide, sable</a:t>
                  </a:r>
                  <a:endParaRPr lang="fr-FR" sz="1200">
                    <a:effectLst/>
                    <a:latin typeface="Times New Roman"/>
                    <a:ea typeface="PMingLiU"/>
                  </a:endParaRPr>
                </a:p>
              </p:txBody>
            </p:sp>
            <p:cxnSp>
              <p:nvCxnSpPr>
                <p:cNvPr id="19" name="Line 70"/>
                <p:cNvCxnSpPr/>
                <p:nvPr/>
              </p:nvCxnSpPr>
              <p:spPr bwMode="auto">
                <a:xfrm flipH="1">
                  <a:off x="3579736" y="2968388"/>
                  <a:ext cx="1630045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20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3859267" y="2596658"/>
                  <a:ext cx="1368425" cy="6805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noAutofit/>
                </a:bodyPr>
                <a:lstStyle/>
                <a:p>
                  <a:pPr algn="ctr" fontAlgn="base">
                    <a:lnSpc>
                      <a:spcPct val="150000"/>
                    </a:lnSpc>
                    <a:spcAft>
                      <a:spcPts val="0"/>
                    </a:spcAft>
                  </a:pPr>
                  <a:r>
                    <a:rPr lang="fr-FR" sz="800" kern="1200" dirty="0" err="1">
                      <a:solidFill>
                        <a:srgbClr val="000000"/>
                      </a:solidFill>
                      <a:effectLst/>
                      <a:latin typeface="Segoe UI"/>
                      <a:ea typeface="PMingLiU"/>
                    </a:rPr>
                    <a:t>Comptes-rendus</a:t>
                  </a:r>
                  <a:endParaRPr lang="fr-FR" sz="1200" dirty="0">
                    <a:effectLst/>
                    <a:latin typeface="Times New Roman"/>
                    <a:ea typeface="PMingLiU"/>
                  </a:endParaRPr>
                </a:p>
              </p:txBody>
            </p:sp>
            <p:sp>
              <p:nvSpPr>
                <p:cNvPr id="21" name="Text Box 91"/>
                <p:cNvSpPr txBox="1">
                  <a:spLocks noChangeArrowheads="1"/>
                </p:cNvSpPr>
                <p:nvPr/>
              </p:nvSpPr>
              <p:spPr bwMode="auto">
                <a:xfrm>
                  <a:off x="7393836" y="2674960"/>
                  <a:ext cx="1194362" cy="29400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noAutofit/>
                </a:bodyPr>
                <a:lstStyle/>
                <a:p>
                  <a:pPr fontAlgn="base">
                    <a:spcAft>
                      <a:spcPts val="0"/>
                    </a:spcAft>
                  </a:pPr>
                  <a:r>
                    <a:rPr lang="fr-FR" sz="800" kern="1200">
                      <a:solidFill>
                        <a:srgbClr val="000000"/>
                      </a:solidFill>
                      <a:effectLst/>
                      <a:latin typeface="Segoe UI"/>
                      <a:ea typeface="PMingLiU"/>
                    </a:rPr>
                    <a:t>Evénement</a:t>
                  </a:r>
                  <a:endParaRPr lang="fr-FR" sz="1200">
                    <a:effectLst/>
                    <a:latin typeface="Times New Roman"/>
                    <a:ea typeface="PMingLiU"/>
                  </a:endParaRPr>
                </a:p>
              </p:txBody>
            </p:sp>
            <p:sp>
              <p:nvSpPr>
                <p:cNvPr id="22" name="Freeform 132"/>
                <p:cNvSpPr>
                  <a:spLocks/>
                </p:cNvSpPr>
                <p:nvPr/>
              </p:nvSpPr>
              <p:spPr bwMode="auto">
                <a:xfrm rot="16476530">
                  <a:off x="-309876" y="3098042"/>
                  <a:ext cx="939800" cy="268288"/>
                </a:xfrm>
                <a:custGeom>
                  <a:avLst/>
                  <a:gdLst>
                    <a:gd name="T0" fmla="*/ 0 w 736"/>
                    <a:gd name="T1" fmla="*/ 177 h 177"/>
                    <a:gd name="T2" fmla="*/ 248 w 736"/>
                    <a:gd name="T3" fmla="*/ 25 h 177"/>
                    <a:gd name="T4" fmla="*/ 576 w 736"/>
                    <a:gd name="T5" fmla="*/ 25 h 177"/>
                    <a:gd name="T6" fmla="*/ 736 w 736"/>
                    <a:gd name="T7" fmla="*/ 73 h 1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36" h="177">
                      <a:moveTo>
                        <a:pt x="0" y="177"/>
                      </a:moveTo>
                      <a:cubicBezTo>
                        <a:pt x="76" y="113"/>
                        <a:pt x="152" y="50"/>
                        <a:pt x="248" y="25"/>
                      </a:cubicBezTo>
                      <a:cubicBezTo>
                        <a:pt x="344" y="0"/>
                        <a:pt x="495" y="17"/>
                        <a:pt x="576" y="25"/>
                      </a:cubicBezTo>
                      <a:cubicBezTo>
                        <a:pt x="657" y="33"/>
                        <a:pt x="696" y="53"/>
                        <a:pt x="736" y="73"/>
                      </a:cubicBezTo>
                    </a:path>
                  </a:pathLst>
                </a:custGeom>
                <a:noFill/>
                <a:ln w="15875" cmpd="sng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9302" y="1221475"/>
                  <a:ext cx="768095" cy="137518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36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1000" b="1">
                      <a:effectLst/>
                      <a:latin typeface="Segoe UI"/>
                      <a:ea typeface="Times New Roman"/>
                    </a:rPr>
                    <a:t>PUPITRE OPÉRATEUR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3060596" y="2286000"/>
                  <a:ext cx="542925" cy="891541"/>
                </a:xfrm>
                <a:prstGeom prst="rect">
                  <a:avLst/>
                </a:prstGeom>
                <a:solidFill>
                  <a:srgbClr val="FFFF99"/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36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700" b="1">
                      <a:effectLst/>
                      <a:latin typeface="Segoe UI"/>
                      <a:ea typeface="Times New Roman"/>
                    </a:rPr>
                    <a:t>Interface d’entrée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3060596" y="846161"/>
                  <a:ext cx="542925" cy="891541"/>
                </a:xfrm>
                <a:prstGeom prst="rect">
                  <a:avLst/>
                </a:prstGeom>
                <a:solidFill>
                  <a:srgbClr val="FFFF99"/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36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700" b="1">
                      <a:effectLst/>
                      <a:latin typeface="Segoe UI"/>
                      <a:ea typeface="Times New Roman"/>
                    </a:rPr>
                    <a:t>Interface de sortie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1443861" y="3330054"/>
                  <a:ext cx="2087245" cy="594995"/>
                </a:xfrm>
                <a:prstGeom prst="rect">
                  <a:avLst/>
                </a:prstGeom>
                <a:solidFill>
                  <a:srgbClr val="FFFF99"/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36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700" b="1">
                      <a:effectLst/>
                      <a:latin typeface="Segoe UI"/>
                      <a:ea typeface="Times New Roman"/>
                    </a:rPr>
                    <a:t>Interface de communication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4207533" y="655093"/>
                  <a:ext cx="672465" cy="179324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36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900" b="1">
                      <a:effectLst/>
                      <a:latin typeface="Segoe UI"/>
                      <a:ea typeface="Times New Roman"/>
                    </a:rPr>
                    <a:t>PRÉACTIONNEUR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fr-FR" sz="900" i="1">
                      <a:effectLst/>
                      <a:latin typeface="Segoe UI"/>
                      <a:ea typeface="Times New Roman"/>
                    </a:rPr>
                    <a:t>Distribuer l’énergie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8333773" y="818866"/>
                  <a:ext cx="961827" cy="179324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50000"/>
                    </a:lnSpc>
                    <a:spcAft>
                      <a:spcPts val="0"/>
                    </a:spcAft>
                  </a:pPr>
                  <a:r>
                    <a:rPr lang="fr-FR" sz="800" b="1" dirty="0">
                      <a:effectLst/>
                      <a:latin typeface="Segoe UI"/>
                      <a:ea typeface="Times New Roman"/>
                    </a:rPr>
                    <a:t>ACTION</a:t>
                  </a:r>
                  <a:endParaRPr lang="fr-FR" sz="1200" dirty="0">
                    <a:effectLst/>
                    <a:latin typeface="Times New Roman"/>
                    <a:ea typeface="Times New Roman"/>
                  </a:endParaRPr>
                </a:p>
                <a:p>
                  <a:pPr algn="ctr">
                    <a:lnSpc>
                      <a:spcPct val="150000"/>
                    </a:lnSpc>
                    <a:spcAft>
                      <a:spcPts val="0"/>
                    </a:spcAft>
                  </a:pPr>
                  <a:r>
                    <a:rPr lang="fr-FR" sz="800" b="1" dirty="0">
                      <a:effectLst/>
                      <a:latin typeface="Segoe UI"/>
                      <a:ea typeface="Times New Roman"/>
                    </a:rPr>
                    <a:t>SUR LE PRODUIT</a:t>
                  </a:r>
                  <a:endParaRPr lang="fr-FR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5292530" y="655093"/>
                  <a:ext cx="672465" cy="179324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36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900" b="1" dirty="0">
                      <a:effectLst/>
                      <a:latin typeface="Segoe UI"/>
                      <a:ea typeface="Times New Roman"/>
                    </a:rPr>
                    <a:t>ACTIONNEUR</a:t>
                  </a:r>
                  <a:endParaRPr lang="fr-FR" sz="1200" dirty="0">
                    <a:effectLst/>
                    <a:latin typeface="Times New Roman"/>
                    <a:ea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fr-FR" sz="900" i="1" dirty="0">
                      <a:effectLst/>
                      <a:latin typeface="Segoe UI"/>
                      <a:ea typeface="Times New Roman"/>
                    </a:rPr>
                    <a:t>Transformer l’énergie</a:t>
                  </a:r>
                  <a:endParaRPr lang="fr-FR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6343408" y="655093"/>
                  <a:ext cx="672465" cy="179324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36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900" b="1">
                      <a:effectLst/>
                      <a:latin typeface="Segoe UI"/>
                      <a:ea typeface="Times New Roman"/>
                    </a:rPr>
                    <a:t>TRANSMISSION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fr-FR" sz="900" b="1">
                      <a:effectLst/>
                      <a:latin typeface="Segoe UI"/>
                      <a:ea typeface="Times New Roman"/>
                    </a:rPr>
                    <a:t>MÉCANIQUE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7476172" y="655093"/>
                  <a:ext cx="672465" cy="179324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36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900" b="1">
                      <a:effectLst/>
                      <a:latin typeface="Segoe UI"/>
                      <a:ea typeface="Times New Roman"/>
                    </a:rPr>
                    <a:t>EFFECTEUR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fr-FR" sz="900" i="1">
                      <a:effectLst/>
                      <a:latin typeface="Segoe UI"/>
                      <a:ea typeface="Times New Roman"/>
                    </a:rPr>
                    <a:t>Agir sur le produit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5292530" y="2647666"/>
                  <a:ext cx="1811020" cy="78486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36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900" b="1">
                      <a:effectLst/>
                      <a:latin typeface="Segoe UI"/>
                      <a:ea typeface="Times New Roman"/>
                    </a:rPr>
                    <a:t>CAPTEUR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fr-FR" sz="900" i="1">
                      <a:effectLst/>
                      <a:latin typeface="Segoe UI"/>
                      <a:ea typeface="Times New Roman"/>
                    </a:rPr>
                    <a:t>Saisir et convertir une information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3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87384" y="2677650"/>
                  <a:ext cx="1065002" cy="10741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vert270" wrap="square">
                  <a:noAutofit/>
                </a:bodyPr>
                <a:lstStyle/>
                <a:p>
                  <a:pPr algn="ctr" fontAlgn="base">
                    <a:lnSpc>
                      <a:spcPct val="115000"/>
                    </a:lnSpc>
                    <a:spcBef>
                      <a:spcPts val="720"/>
                    </a:spcBef>
                    <a:spcAft>
                      <a:spcPts val="0"/>
                    </a:spcAft>
                  </a:pPr>
                  <a:r>
                    <a:rPr lang="fr-FR" sz="900" kern="1200" dirty="0">
                      <a:solidFill>
                        <a:srgbClr val="000000"/>
                      </a:solidFill>
                      <a:effectLst/>
                      <a:latin typeface="Segoe UI"/>
                      <a:ea typeface="PMingLiU"/>
                    </a:rPr>
                    <a:t>Comptes rendus</a:t>
                  </a:r>
                  <a:endParaRPr lang="fr-FR" sz="1200" dirty="0">
                    <a:effectLst/>
                    <a:latin typeface="Times New Roman"/>
                    <a:ea typeface="PMingLiU"/>
                  </a:endParaRPr>
                </a:p>
              </p:txBody>
            </p:sp>
            <p:sp>
              <p:nvSpPr>
                <p:cNvPr id="34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7530559" y="3814549"/>
                  <a:ext cx="2559250" cy="7670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noAutofit/>
                </a:bodyPr>
                <a:lstStyle/>
                <a:p>
                  <a:pPr algn="ctr" fontAlgn="base">
                    <a:spcAft>
                      <a:spcPts val="0"/>
                    </a:spcAft>
                  </a:pPr>
                  <a:r>
                    <a:rPr lang="fr-FR" sz="900" b="1" kern="1200" dirty="0">
                      <a:solidFill>
                        <a:srgbClr val="000000"/>
                      </a:solidFill>
                      <a:effectLst/>
                      <a:latin typeface="Segoe UI"/>
                      <a:ea typeface="PMingLiU"/>
                    </a:rPr>
                    <a:t>Matière d’œuvre (MO)+valeur ajoutée (VA)</a:t>
                  </a:r>
                  <a:endParaRPr lang="fr-FR" sz="1200" dirty="0">
                    <a:effectLst/>
                    <a:latin typeface="Times New Roman"/>
                    <a:ea typeface="PMingLiU"/>
                  </a:endParaRPr>
                </a:p>
                <a:p>
                  <a:pPr algn="ctr" fontAlgn="base">
                    <a:spcAft>
                      <a:spcPts val="0"/>
                    </a:spcAft>
                  </a:pPr>
                  <a:r>
                    <a:rPr lang="fr-FR" sz="800" i="1" kern="1200" dirty="0">
                      <a:solidFill>
                        <a:srgbClr val="000000"/>
                      </a:solidFill>
                      <a:effectLst/>
                      <a:latin typeface="Segoe UI"/>
                      <a:ea typeface="PMingLiU"/>
                    </a:rPr>
                    <a:t>Godet rempli de sable</a:t>
                  </a:r>
                  <a:endParaRPr lang="fr-FR" sz="1200" dirty="0">
                    <a:effectLst/>
                    <a:latin typeface="Times New Roman"/>
                    <a:ea typeface="PMingLiU"/>
                  </a:endParaRPr>
                </a:p>
              </p:txBody>
            </p:sp>
            <p:cxnSp>
              <p:nvCxnSpPr>
                <p:cNvPr id="35" name="Line 70"/>
                <p:cNvCxnSpPr/>
                <p:nvPr/>
              </p:nvCxnSpPr>
              <p:spPr bwMode="auto">
                <a:xfrm flipH="1">
                  <a:off x="7100858" y="2968388"/>
                  <a:ext cx="1630045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6" name="Line 70"/>
                <p:cNvCxnSpPr/>
                <p:nvPr/>
              </p:nvCxnSpPr>
              <p:spPr bwMode="auto">
                <a:xfrm>
                  <a:off x="3701914" y="1549021"/>
                  <a:ext cx="444343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37" name="Rectangle 36"/>
                <p:cNvSpPr/>
                <p:nvPr/>
              </p:nvSpPr>
              <p:spPr>
                <a:xfrm>
                  <a:off x="5830901" y="774588"/>
                  <a:ext cx="586106" cy="179324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50000"/>
                    </a:lnSpc>
                    <a:spcAft>
                      <a:spcPts val="0"/>
                    </a:spcAft>
                  </a:pPr>
                  <a:r>
                    <a:rPr lang="fr-FR" sz="900" dirty="0">
                      <a:effectLst/>
                      <a:latin typeface="Segoe UI"/>
                      <a:ea typeface="Times New Roman"/>
                    </a:rPr>
                    <a:t>Energie   utile</a:t>
                  </a:r>
                  <a:endParaRPr lang="fr-FR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38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3859344" y="211535"/>
                  <a:ext cx="1625087" cy="29400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noAutofit/>
                </a:bodyPr>
                <a:lstStyle/>
                <a:p>
                  <a:pPr fontAlgn="base">
                    <a:spcAft>
                      <a:spcPts val="0"/>
                    </a:spcAft>
                  </a:pPr>
                  <a:r>
                    <a:rPr lang="fr-FR" sz="700" kern="1200" dirty="0">
                      <a:solidFill>
                        <a:srgbClr val="000000"/>
                      </a:solidFill>
                      <a:effectLst/>
                      <a:latin typeface="Segoe UI"/>
                      <a:ea typeface="PMingLiU"/>
                    </a:rPr>
                    <a:t>Source d’énergie</a:t>
                  </a:r>
                  <a:endParaRPr lang="fr-FR" sz="1200" dirty="0">
                    <a:effectLst/>
                    <a:latin typeface="Times New Roman"/>
                    <a:ea typeface="PMingLiU"/>
                  </a:endParaRPr>
                </a:p>
              </p:txBody>
            </p:sp>
            <p:cxnSp>
              <p:nvCxnSpPr>
                <p:cNvPr id="39" name="Line 70"/>
                <p:cNvCxnSpPr/>
                <p:nvPr/>
              </p:nvCxnSpPr>
              <p:spPr bwMode="auto">
                <a:xfrm>
                  <a:off x="4548727" y="450376"/>
                  <a:ext cx="0" cy="1979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0" name="Line 70"/>
                <p:cNvCxnSpPr/>
                <p:nvPr/>
              </p:nvCxnSpPr>
              <p:spPr bwMode="auto">
                <a:xfrm>
                  <a:off x="4971808" y="1555845"/>
                  <a:ext cx="3098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1" name="Line 70"/>
                <p:cNvCxnSpPr/>
                <p:nvPr/>
              </p:nvCxnSpPr>
              <p:spPr bwMode="auto">
                <a:xfrm>
                  <a:off x="7094035" y="1555845"/>
                  <a:ext cx="3098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2" name="Line 70"/>
                <p:cNvCxnSpPr/>
                <p:nvPr/>
              </p:nvCxnSpPr>
              <p:spPr bwMode="auto">
                <a:xfrm>
                  <a:off x="8199503" y="1555845"/>
                  <a:ext cx="3098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43" name="Rectangle 42"/>
                <p:cNvSpPr/>
                <p:nvPr/>
              </p:nvSpPr>
              <p:spPr>
                <a:xfrm>
                  <a:off x="1471157" y="1241946"/>
                  <a:ext cx="465395" cy="1716657"/>
                </a:xfrm>
                <a:prstGeom prst="rect">
                  <a:avLst/>
                </a:prstGeom>
                <a:solidFill>
                  <a:srgbClr val="FFFF99"/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36000" tIns="36000" rIns="36000" bIns="36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700" b="1">
                      <a:effectLst/>
                      <a:latin typeface="Segoe UI"/>
                      <a:ea typeface="Times New Roman"/>
                    </a:rPr>
                    <a:t>Interface de communication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44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3521102" y="1246170"/>
                  <a:ext cx="819150" cy="3505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noAutofit/>
                </a:bodyPr>
                <a:lstStyle/>
                <a:p>
                  <a:pPr fontAlgn="base">
                    <a:spcAft>
                      <a:spcPts val="0"/>
                    </a:spcAft>
                  </a:pPr>
                  <a:r>
                    <a:rPr lang="fr-FR" sz="700" kern="1200" dirty="0">
                      <a:solidFill>
                        <a:srgbClr val="000000"/>
                      </a:solidFill>
                      <a:effectLst/>
                      <a:latin typeface="Segoe UI"/>
                      <a:ea typeface="PMingLiU"/>
                    </a:rPr>
                    <a:t>Ordres</a:t>
                  </a:r>
                  <a:endParaRPr lang="fr-FR" sz="1200" dirty="0">
                    <a:effectLst/>
                    <a:latin typeface="Times New Roman"/>
                    <a:ea typeface="PMingLiU"/>
                  </a:endParaRPr>
                </a:p>
              </p:txBody>
            </p:sp>
            <p:cxnSp>
              <p:nvCxnSpPr>
                <p:cNvPr id="45" name="Line 70"/>
                <p:cNvCxnSpPr/>
                <p:nvPr/>
              </p:nvCxnSpPr>
              <p:spPr bwMode="auto">
                <a:xfrm>
                  <a:off x="884303" y="1514902"/>
                  <a:ext cx="56007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6" name="Line 70"/>
                <p:cNvCxnSpPr/>
                <p:nvPr/>
              </p:nvCxnSpPr>
              <p:spPr bwMode="auto">
                <a:xfrm flipH="1">
                  <a:off x="836408" y="2292825"/>
                  <a:ext cx="56007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10" name="Groupe 9"/>
              <p:cNvGrpSpPr/>
              <p:nvPr/>
            </p:nvGrpSpPr>
            <p:grpSpPr>
              <a:xfrm>
                <a:off x="-506942" y="1555808"/>
                <a:ext cx="6833020" cy="2378545"/>
                <a:chOff x="-506942" y="1555808"/>
                <a:chExt cx="6833020" cy="2378545"/>
              </a:xfrm>
            </p:grpSpPr>
            <p:sp>
              <p:nvSpPr>
                <p:cNvPr id="11" name="Freeform 133"/>
                <p:cNvSpPr>
                  <a:spLocks/>
                </p:cNvSpPr>
                <p:nvPr/>
              </p:nvSpPr>
              <p:spPr bwMode="auto">
                <a:xfrm rot="15908537" flipV="1">
                  <a:off x="146713" y="3131453"/>
                  <a:ext cx="952500" cy="265113"/>
                </a:xfrm>
                <a:custGeom>
                  <a:avLst/>
                  <a:gdLst>
                    <a:gd name="T0" fmla="*/ 0 w 736"/>
                    <a:gd name="T1" fmla="*/ 177 h 177"/>
                    <a:gd name="T2" fmla="*/ 248 w 736"/>
                    <a:gd name="T3" fmla="*/ 25 h 177"/>
                    <a:gd name="T4" fmla="*/ 576 w 736"/>
                    <a:gd name="T5" fmla="*/ 25 h 177"/>
                    <a:gd name="T6" fmla="*/ 736 w 736"/>
                    <a:gd name="T7" fmla="*/ 73 h 1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36" h="177">
                      <a:moveTo>
                        <a:pt x="0" y="177"/>
                      </a:moveTo>
                      <a:cubicBezTo>
                        <a:pt x="76" y="113"/>
                        <a:pt x="152" y="50"/>
                        <a:pt x="248" y="25"/>
                      </a:cubicBezTo>
                      <a:cubicBezTo>
                        <a:pt x="344" y="0"/>
                        <a:pt x="495" y="17"/>
                        <a:pt x="576" y="25"/>
                      </a:cubicBezTo>
                      <a:cubicBezTo>
                        <a:pt x="657" y="33"/>
                        <a:pt x="696" y="53"/>
                        <a:pt x="736" y="73"/>
                      </a:cubicBezTo>
                    </a:path>
                  </a:pathLst>
                </a:custGeom>
                <a:noFill/>
                <a:ln w="15875" cmpd="sng">
                  <a:solidFill>
                    <a:schemeClr val="tx1"/>
                  </a:solidFill>
                  <a:round/>
                  <a:headEnd type="stealth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cxnSp>
              <p:nvCxnSpPr>
                <p:cNvPr id="12" name="Line 70"/>
                <p:cNvCxnSpPr/>
                <p:nvPr/>
              </p:nvCxnSpPr>
              <p:spPr bwMode="auto">
                <a:xfrm>
                  <a:off x="6016198" y="1555808"/>
                  <a:ext cx="3098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3" name="Rectangle 12"/>
                <p:cNvSpPr/>
                <p:nvPr/>
              </p:nvSpPr>
              <p:spPr>
                <a:xfrm>
                  <a:off x="-506942" y="2674896"/>
                  <a:ext cx="653221" cy="125945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900">
                      <a:effectLst/>
                      <a:latin typeface="Segoe UI"/>
                      <a:ea typeface="Times New Roman"/>
                    </a:rPr>
                    <a:t>Consignes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</p:grpSp>
        </p:grpSp>
        <p:cxnSp>
          <p:nvCxnSpPr>
            <p:cNvPr id="7" name="Line 70"/>
            <p:cNvCxnSpPr/>
            <p:nvPr/>
          </p:nvCxnSpPr>
          <p:spPr bwMode="auto">
            <a:xfrm flipV="1">
              <a:off x="1847850" y="2781300"/>
              <a:ext cx="0" cy="3441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" name="Text Box 91"/>
            <p:cNvSpPr txBox="1">
              <a:spLocks noChangeArrowheads="1"/>
            </p:cNvSpPr>
            <p:nvPr/>
          </p:nvSpPr>
          <p:spPr bwMode="auto">
            <a:xfrm>
              <a:off x="1428750" y="3092450"/>
              <a:ext cx="965073" cy="31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fr-FR" sz="800" kern="1200" dirty="0">
                  <a:solidFill>
                    <a:srgbClr val="000000"/>
                  </a:solidFill>
                  <a:effectLst/>
                  <a:latin typeface="Segoe UI"/>
                  <a:ea typeface="PMingLiU"/>
                </a:rPr>
                <a:t>Vers autres PC</a:t>
              </a:r>
              <a:endParaRPr lang="fr-FR" sz="1200" dirty="0">
                <a:effectLst/>
                <a:latin typeface="Times New Roman"/>
                <a:ea typeface="PMingLiU"/>
              </a:endParaRPr>
            </a:p>
          </p:txBody>
        </p:sp>
      </p:grpSp>
      <p:sp>
        <p:nvSpPr>
          <p:cNvPr id="48" name="Rectangle 2"/>
          <p:cNvSpPr>
            <a:spLocks noChangeArrowheads="1"/>
          </p:cNvSpPr>
          <p:nvPr/>
        </p:nvSpPr>
        <p:spPr bwMode="auto">
          <a:xfrm>
            <a:off x="576894" y="4914453"/>
            <a:ext cx="795487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C’est </a:t>
            </a:r>
            <a:r>
              <a:rPr kumimoji="0" lang="fr-FR" alt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l’étude chronologique</a:t>
            </a: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 dans laquelle les </a:t>
            </a:r>
            <a:r>
              <a:rPr kumimoji="0" lang="fr-FR" alt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TÂCHES</a:t>
            </a: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 se déroulent.</a:t>
            </a:r>
            <a:endParaRPr kumimoji="0" lang="fr-FR" alt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06951" y="5418509"/>
            <a:ext cx="8357537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b="0" dirty="0">
                <a:solidFill>
                  <a:schemeClr val="tx1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La description porte essentiellement sur la </a:t>
            </a:r>
            <a:r>
              <a:rPr lang="fr-FR" sz="2000" dirty="0">
                <a:solidFill>
                  <a:schemeClr val="tx1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VALEUR AJOUTÉE </a:t>
            </a:r>
            <a:r>
              <a:rPr lang="fr-FR" sz="2000" b="0" dirty="0">
                <a:solidFill>
                  <a:schemeClr val="tx1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à la </a:t>
            </a:r>
            <a:r>
              <a:rPr lang="fr-FR" sz="2000" dirty="0">
                <a:solidFill>
                  <a:schemeClr val="tx1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MATIÈRE D’ŒUVRE</a:t>
            </a:r>
            <a:r>
              <a:rPr lang="fr-FR" sz="2000" b="0" dirty="0">
                <a:solidFill>
                  <a:schemeClr val="tx1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. </a:t>
            </a:r>
            <a:endParaRPr lang="fr-FR" sz="2000" b="0" dirty="0" smtClean="0">
              <a:solidFill>
                <a:schemeClr val="tx1"/>
              </a:solidFill>
              <a:latin typeface="Segoe UI" pitchFamily="34" charset="0"/>
              <a:ea typeface="Times New Roman" pitchFamily="18" charset="0"/>
              <a:cs typeface="Segoe UI" pitchFamily="34" charset="0"/>
            </a:endParaRPr>
          </a:p>
          <a:p>
            <a:pPr algn="just"/>
            <a:endParaRPr lang="fr-FR" sz="1400" b="0" dirty="0">
              <a:solidFill>
                <a:schemeClr val="tx1"/>
              </a:solidFill>
              <a:latin typeface="Segoe UI" pitchFamily="34" charset="0"/>
              <a:ea typeface="Times New Roman" pitchFamily="18" charset="0"/>
              <a:cs typeface="Segoe UI" pitchFamily="34" charset="0"/>
            </a:endParaRPr>
          </a:p>
          <a:p>
            <a:pPr algn="just"/>
            <a:r>
              <a:rPr lang="fr-FR" sz="2000" b="0" dirty="0" smtClean="0">
                <a:solidFill>
                  <a:schemeClr val="tx1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Quelle </a:t>
            </a:r>
            <a:r>
              <a:rPr lang="fr-FR" sz="2000" b="0" dirty="0">
                <a:solidFill>
                  <a:schemeClr val="tx1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est la matière d’œuvre ?</a:t>
            </a:r>
          </a:p>
          <a:p>
            <a:r>
              <a:rPr lang="fr-FR" sz="2000" dirty="0"/>
              <a:t> </a:t>
            </a:r>
          </a:p>
        </p:txBody>
      </p:sp>
      <p:sp>
        <p:nvSpPr>
          <p:cNvPr id="50" name="Rectangle 2"/>
          <p:cNvSpPr>
            <a:spLocks noChangeArrowheads="1"/>
          </p:cNvSpPr>
          <p:nvPr/>
        </p:nvSpPr>
        <p:spPr bwMode="auto">
          <a:xfrm>
            <a:off x="4428561" y="6207695"/>
            <a:ext cx="19431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2400" dirty="0">
                <a:latin typeface="Segoe UI" pitchFamily="34" charset="0"/>
                <a:ea typeface="Times New Roman" pitchFamily="18" charset="0"/>
                <a:cs typeface="Segoe UI" pitchFamily="34" charset="0"/>
              </a:rPr>
              <a:t>l</a:t>
            </a:r>
            <a:r>
              <a:rPr kumimoji="0" lang="fr-FR" altLang="fr-FR" sz="2400" i="0" u="none" strike="noStrike" cap="none" normalizeH="0" baseline="0" dirty="0" smtClean="0">
                <a:ln>
                  <a:noFill/>
                </a:ln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es godets</a:t>
            </a:r>
            <a:endParaRPr kumimoji="0" lang="fr-FR" altLang="fr-FR" sz="24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Espace réservé du contenu 4"/>
          <p:cNvSpPr txBox="1">
            <a:spLocks/>
          </p:cNvSpPr>
          <p:nvPr/>
        </p:nvSpPr>
        <p:spPr>
          <a:xfrm>
            <a:off x="899592" y="116632"/>
            <a:ext cx="8157313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2400" dirty="0">
                <a:ea typeface="Segoe UI" panose="020B0502040204020203" pitchFamily="34" charset="0"/>
              </a:rPr>
              <a:t> </a:t>
            </a:r>
            <a:r>
              <a:rPr lang="fr-FR" sz="2400" dirty="0"/>
              <a:t>C2 : POINTS DE VUE</a:t>
            </a:r>
            <a:endParaRPr lang="fr-FR" sz="1800" dirty="0" smtClean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1600" dirty="0" smtClean="0">
                <a:ea typeface="Segoe UI" panose="020B0502040204020203" pitchFamily="34" charset="0"/>
              </a:rPr>
              <a:t> </a:t>
            </a:r>
            <a:r>
              <a:rPr lang="fr-FR" sz="1600" dirty="0">
                <a:ea typeface="Segoe UI" panose="020B0502040204020203" pitchFamily="34" charset="0"/>
              </a:rPr>
              <a:t>II. DIFF</a:t>
            </a:r>
            <a:r>
              <a:rPr lang="fr-FR" sz="1600" dirty="0">
                <a:latin typeface="Segoe UI"/>
                <a:ea typeface="Segoe UI"/>
                <a:cs typeface="Segoe UI"/>
              </a:rPr>
              <a:t>É</a:t>
            </a:r>
            <a:r>
              <a:rPr lang="fr-FR" sz="1600" dirty="0">
                <a:ea typeface="Segoe UI" panose="020B0502040204020203" pitchFamily="34" charset="0"/>
              </a:rPr>
              <a:t>RENTS POINTS DE VUE </a:t>
            </a:r>
            <a:r>
              <a:rPr lang="fr-FR" sz="1600" dirty="0" smtClean="0">
                <a:ea typeface="Segoe UI" panose="020B0502040204020203" pitchFamily="34" charset="0"/>
              </a:rPr>
              <a:t>– Illustration des différents points de vue</a:t>
            </a:r>
            <a:endParaRPr lang="fr-FR" sz="1600" dirty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endParaRPr lang="fr-FR" sz="1800" dirty="0">
              <a:ea typeface="Segoe UI" panose="020B0502040204020203" pitchFamily="34" charset="0"/>
            </a:endParaRPr>
          </a:p>
          <a:p>
            <a:pPr marL="520700" lvl="2" indent="0" algn="r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1800" dirty="0" smtClean="0">
              <a:ea typeface="Segoe UI" panose="020B0502040204020203" pitchFamily="34" charset="0"/>
            </a:endParaRPr>
          </a:p>
        </p:txBody>
      </p:sp>
      <p:sp>
        <p:nvSpPr>
          <p:cNvPr id="52" name="Rectangle 2"/>
          <p:cNvSpPr>
            <a:spLocks noChangeArrowheads="1"/>
          </p:cNvSpPr>
          <p:nvPr/>
        </p:nvSpPr>
        <p:spPr bwMode="auto">
          <a:xfrm>
            <a:off x="313217" y="954126"/>
            <a:ext cx="343138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Point du vue SYSTEME</a:t>
            </a:r>
            <a:endParaRPr kumimoji="0" lang="fr-FR" altLang="fr-F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Ellipse 52"/>
          <p:cNvSpPr/>
          <p:nvPr/>
        </p:nvSpPr>
        <p:spPr bwMode="auto">
          <a:xfrm>
            <a:off x="6780613" y="1883987"/>
            <a:ext cx="599699" cy="1905053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59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68" y="1556792"/>
            <a:ext cx="6840760" cy="5011673"/>
          </a:xfrm>
          <a:prstGeom prst="rect">
            <a:avLst/>
          </a:prstGeom>
        </p:spPr>
      </p:pic>
      <p:sp>
        <p:nvSpPr>
          <p:cNvPr id="10" name="Espace réservé du contenu 4"/>
          <p:cNvSpPr txBox="1">
            <a:spLocks/>
          </p:cNvSpPr>
          <p:nvPr/>
        </p:nvSpPr>
        <p:spPr>
          <a:xfrm>
            <a:off x="899592" y="116632"/>
            <a:ext cx="8157313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2400" dirty="0">
                <a:ea typeface="Segoe UI" panose="020B0502040204020203" pitchFamily="34" charset="0"/>
              </a:rPr>
              <a:t> </a:t>
            </a:r>
            <a:r>
              <a:rPr lang="fr-FR" sz="2400" dirty="0"/>
              <a:t>C2 : POINTS DE VUE</a:t>
            </a:r>
            <a:endParaRPr lang="fr-FR" sz="1800" dirty="0" smtClean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1600" dirty="0" smtClean="0">
                <a:ea typeface="Segoe UI" panose="020B0502040204020203" pitchFamily="34" charset="0"/>
              </a:rPr>
              <a:t> </a:t>
            </a:r>
            <a:r>
              <a:rPr lang="fr-FR" sz="1600" dirty="0">
                <a:ea typeface="Segoe UI" panose="020B0502040204020203" pitchFamily="34" charset="0"/>
              </a:rPr>
              <a:t>II. DIFF</a:t>
            </a:r>
            <a:r>
              <a:rPr lang="fr-FR" sz="1600" dirty="0">
                <a:latin typeface="Segoe UI"/>
                <a:ea typeface="Segoe UI"/>
                <a:cs typeface="Segoe UI"/>
              </a:rPr>
              <a:t>É</a:t>
            </a:r>
            <a:r>
              <a:rPr lang="fr-FR" sz="1600" dirty="0">
                <a:ea typeface="Segoe UI" panose="020B0502040204020203" pitchFamily="34" charset="0"/>
              </a:rPr>
              <a:t>RENTS POINTS DE VUE </a:t>
            </a:r>
            <a:r>
              <a:rPr lang="fr-FR" sz="1600" dirty="0" smtClean="0">
                <a:ea typeface="Segoe UI" panose="020B0502040204020203" pitchFamily="34" charset="0"/>
              </a:rPr>
              <a:t>– Illustration des différents points de vue</a:t>
            </a:r>
            <a:endParaRPr lang="fr-FR" sz="1600" dirty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endParaRPr lang="fr-FR" sz="1800" dirty="0">
              <a:ea typeface="Segoe UI" panose="020B0502040204020203" pitchFamily="34" charset="0"/>
            </a:endParaRPr>
          </a:p>
          <a:p>
            <a:pPr marL="520700" lvl="2" indent="0" algn="r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1800" dirty="0" smtClean="0">
              <a:ea typeface="Segoe UI" panose="020B0502040204020203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13217" y="954126"/>
            <a:ext cx="343138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Point du vue SYSTEME</a:t>
            </a:r>
            <a:endParaRPr kumimoji="0" lang="fr-FR" altLang="fr-F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34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Image 11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467" y="1052736"/>
            <a:ext cx="2980723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2555776" y="1916832"/>
            <a:ext cx="3960440" cy="4752528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6" name="Espace réservé du contenu 4"/>
          <p:cNvSpPr txBox="1">
            <a:spLocks/>
          </p:cNvSpPr>
          <p:nvPr/>
        </p:nvSpPr>
        <p:spPr>
          <a:xfrm>
            <a:off x="899592" y="116632"/>
            <a:ext cx="8157313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2400" dirty="0">
                <a:ea typeface="Segoe UI" panose="020B0502040204020203" pitchFamily="34" charset="0"/>
              </a:rPr>
              <a:t> </a:t>
            </a:r>
            <a:r>
              <a:rPr lang="fr-FR" sz="2400" dirty="0"/>
              <a:t>C2 : POINTS DE VUE</a:t>
            </a:r>
            <a:endParaRPr lang="fr-FR" sz="1800" dirty="0" smtClean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1600" dirty="0" smtClean="0">
                <a:ea typeface="Segoe UI" panose="020B0502040204020203" pitchFamily="34" charset="0"/>
              </a:rPr>
              <a:t> </a:t>
            </a:r>
            <a:r>
              <a:rPr lang="fr-FR" sz="1600" dirty="0">
                <a:ea typeface="Segoe UI" panose="020B0502040204020203" pitchFamily="34" charset="0"/>
              </a:rPr>
              <a:t>II. DIFF</a:t>
            </a:r>
            <a:r>
              <a:rPr lang="fr-FR" sz="1600" dirty="0">
                <a:latin typeface="Segoe UI"/>
                <a:ea typeface="Segoe UI"/>
                <a:cs typeface="Segoe UI"/>
              </a:rPr>
              <a:t>É</a:t>
            </a:r>
            <a:r>
              <a:rPr lang="fr-FR" sz="1600" dirty="0">
                <a:ea typeface="Segoe UI" panose="020B0502040204020203" pitchFamily="34" charset="0"/>
              </a:rPr>
              <a:t>RENTS POINTS DE VUE </a:t>
            </a:r>
            <a:r>
              <a:rPr lang="fr-FR" sz="1600" dirty="0" smtClean="0">
                <a:ea typeface="Segoe UI" panose="020B0502040204020203" pitchFamily="34" charset="0"/>
              </a:rPr>
              <a:t>– Illustration des différents points de vue</a:t>
            </a:r>
            <a:endParaRPr lang="fr-FR" sz="1600" dirty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endParaRPr lang="fr-FR" sz="1800" dirty="0">
              <a:ea typeface="Segoe UI" panose="020B0502040204020203" pitchFamily="34" charset="0"/>
            </a:endParaRPr>
          </a:p>
          <a:p>
            <a:pPr marL="520700" lvl="2" indent="0" algn="r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1800" dirty="0" smtClean="0">
              <a:ea typeface="Segoe UI" panose="020B0502040204020203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13217" y="954126"/>
            <a:ext cx="266310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Grafcet SYSTEME</a:t>
            </a:r>
            <a:endParaRPr kumimoji="0" lang="fr-FR" altLang="fr-F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12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Image 11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467" y="1052736"/>
            <a:ext cx="2980723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2555776" y="2564904"/>
            <a:ext cx="3960440" cy="4104456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6" name="Espace réservé du contenu 4"/>
          <p:cNvSpPr txBox="1">
            <a:spLocks/>
          </p:cNvSpPr>
          <p:nvPr/>
        </p:nvSpPr>
        <p:spPr>
          <a:xfrm>
            <a:off x="899592" y="116632"/>
            <a:ext cx="8157313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2400" dirty="0">
                <a:ea typeface="Segoe UI" panose="020B0502040204020203" pitchFamily="34" charset="0"/>
              </a:rPr>
              <a:t> </a:t>
            </a:r>
            <a:r>
              <a:rPr lang="fr-FR" sz="2400" dirty="0"/>
              <a:t>C2 : POINTS DE VUE</a:t>
            </a:r>
            <a:endParaRPr lang="fr-FR" sz="1800" dirty="0" smtClean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1600" dirty="0" smtClean="0">
                <a:ea typeface="Segoe UI" panose="020B0502040204020203" pitchFamily="34" charset="0"/>
              </a:rPr>
              <a:t> </a:t>
            </a:r>
            <a:r>
              <a:rPr lang="fr-FR" sz="1600" dirty="0">
                <a:ea typeface="Segoe UI" panose="020B0502040204020203" pitchFamily="34" charset="0"/>
              </a:rPr>
              <a:t>II. DIFF</a:t>
            </a:r>
            <a:r>
              <a:rPr lang="fr-FR" sz="1600" dirty="0">
                <a:latin typeface="Segoe UI"/>
                <a:ea typeface="Segoe UI"/>
                <a:cs typeface="Segoe UI"/>
              </a:rPr>
              <a:t>É</a:t>
            </a:r>
            <a:r>
              <a:rPr lang="fr-FR" sz="1600" dirty="0">
                <a:ea typeface="Segoe UI" panose="020B0502040204020203" pitchFamily="34" charset="0"/>
              </a:rPr>
              <a:t>RENTS POINTS DE VUE </a:t>
            </a:r>
            <a:r>
              <a:rPr lang="fr-FR" sz="1600" dirty="0" smtClean="0">
                <a:ea typeface="Segoe UI" panose="020B0502040204020203" pitchFamily="34" charset="0"/>
              </a:rPr>
              <a:t>– Illustration des différents points de vue</a:t>
            </a:r>
            <a:endParaRPr lang="fr-FR" sz="1600" dirty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endParaRPr lang="fr-FR" sz="1800" dirty="0">
              <a:ea typeface="Segoe UI" panose="020B0502040204020203" pitchFamily="34" charset="0"/>
            </a:endParaRPr>
          </a:p>
          <a:p>
            <a:pPr marL="520700" lvl="2" indent="0" algn="r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1800" dirty="0" smtClean="0">
              <a:ea typeface="Segoe UI" panose="020B0502040204020203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13217" y="954126"/>
            <a:ext cx="266310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Grafcet SYSTEME</a:t>
            </a:r>
            <a:endParaRPr kumimoji="0" lang="fr-FR" altLang="fr-F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58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Image 11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467" y="1052736"/>
            <a:ext cx="2980723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2555776" y="3356992"/>
            <a:ext cx="3960440" cy="3312368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6" name="Espace réservé du contenu 4"/>
          <p:cNvSpPr txBox="1">
            <a:spLocks/>
          </p:cNvSpPr>
          <p:nvPr/>
        </p:nvSpPr>
        <p:spPr>
          <a:xfrm>
            <a:off x="899592" y="116632"/>
            <a:ext cx="8157313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2400" dirty="0">
                <a:ea typeface="Segoe UI" panose="020B0502040204020203" pitchFamily="34" charset="0"/>
              </a:rPr>
              <a:t> </a:t>
            </a:r>
            <a:r>
              <a:rPr lang="fr-FR" sz="2400" dirty="0"/>
              <a:t>C2 : POINTS DE VUE</a:t>
            </a:r>
            <a:endParaRPr lang="fr-FR" sz="1800" dirty="0" smtClean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1600" dirty="0" smtClean="0">
                <a:ea typeface="Segoe UI" panose="020B0502040204020203" pitchFamily="34" charset="0"/>
              </a:rPr>
              <a:t> </a:t>
            </a:r>
            <a:r>
              <a:rPr lang="fr-FR" sz="1600" dirty="0">
                <a:ea typeface="Segoe UI" panose="020B0502040204020203" pitchFamily="34" charset="0"/>
              </a:rPr>
              <a:t>II. DIFF</a:t>
            </a:r>
            <a:r>
              <a:rPr lang="fr-FR" sz="1600" dirty="0">
                <a:latin typeface="Segoe UI"/>
                <a:ea typeface="Segoe UI"/>
                <a:cs typeface="Segoe UI"/>
              </a:rPr>
              <a:t>É</a:t>
            </a:r>
            <a:r>
              <a:rPr lang="fr-FR" sz="1600" dirty="0">
                <a:ea typeface="Segoe UI" panose="020B0502040204020203" pitchFamily="34" charset="0"/>
              </a:rPr>
              <a:t>RENTS POINTS DE VUE </a:t>
            </a:r>
            <a:r>
              <a:rPr lang="fr-FR" sz="1600" dirty="0" smtClean="0">
                <a:ea typeface="Segoe UI" panose="020B0502040204020203" pitchFamily="34" charset="0"/>
              </a:rPr>
              <a:t>– Illustration des différents points de vue</a:t>
            </a:r>
            <a:endParaRPr lang="fr-FR" sz="1600" dirty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endParaRPr lang="fr-FR" sz="1800" dirty="0">
              <a:ea typeface="Segoe UI" panose="020B0502040204020203" pitchFamily="34" charset="0"/>
            </a:endParaRPr>
          </a:p>
          <a:p>
            <a:pPr marL="520700" lvl="2" indent="0" algn="r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1800" dirty="0" smtClean="0">
              <a:ea typeface="Segoe UI" panose="020B0502040204020203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13217" y="954126"/>
            <a:ext cx="266310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Grafcet SYSTEME</a:t>
            </a:r>
            <a:endParaRPr kumimoji="0" lang="fr-FR" altLang="fr-F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18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Image 11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467" y="1052736"/>
            <a:ext cx="2980723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contenu 4"/>
          <p:cNvSpPr txBox="1">
            <a:spLocks/>
          </p:cNvSpPr>
          <p:nvPr/>
        </p:nvSpPr>
        <p:spPr>
          <a:xfrm>
            <a:off x="899592" y="116632"/>
            <a:ext cx="8157313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2400" dirty="0">
                <a:ea typeface="Segoe UI" panose="020B0502040204020203" pitchFamily="34" charset="0"/>
              </a:rPr>
              <a:t> </a:t>
            </a:r>
            <a:r>
              <a:rPr lang="fr-FR" sz="2400" dirty="0"/>
              <a:t>C2 : POINTS DE VUE</a:t>
            </a:r>
            <a:endParaRPr lang="fr-FR" sz="1800" dirty="0" smtClean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1600" dirty="0" smtClean="0">
                <a:ea typeface="Segoe UI" panose="020B0502040204020203" pitchFamily="34" charset="0"/>
              </a:rPr>
              <a:t> </a:t>
            </a:r>
            <a:r>
              <a:rPr lang="fr-FR" sz="1600" dirty="0">
                <a:ea typeface="Segoe UI" panose="020B0502040204020203" pitchFamily="34" charset="0"/>
              </a:rPr>
              <a:t>II. DIFF</a:t>
            </a:r>
            <a:r>
              <a:rPr lang="fr-FR" sz="1600" dirty="0">
                <a:latin typeface="Segoe UI"/>
                <a:ea typeface="Segoe UI"/>
                <a:cs typeface="Segoe UI"/>
              </a:rPr>
              <a:t>É</a:t>
            </a:r>
            <a:r>
              <a:rPr lang="fr-FR" sz="1600" dirty="0">
                <a:ea typeface="Segoe UI" panose="020B0502040204020203" pitchFamily="34" charset="0"/>
              </a:rPr>
              <a:t>RENTS POINTS DE VUE </a:t>
            </a:r>
            <a:r>
              <a:rPr lang="fr-FR" sz="1600" dirty="0" smtClean="0">
                <a:ea typeface="Segoe UI" panose="020B0502040204020203" pitchFamily="34" charset="0"/>
              </a:rPr>
              <a:t>– Illustration des différents points de vue</a:t>
            </a:r>
            <a:endParaRPr lang="fr-FR" sz="1600" dirty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endParaRPr lang="fr-FR" sz="1800" dirty="0">
              <a:ea typeface="Segoe UI" panose="020B0502040204020203" pitchFamily="34" charset="0"/>
            </a:endParaRPr>
          </a:p>
          <a:p>
            <a:pPr marL="520700" lvl="2" indent="0" algn="r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1800" dirty="0" smtClean="0">
              <a:ea typeface="Segoe UI" panose="020B0502040204020203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13217" y="954126"/>
            <a:ext cx="266310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Grafcet SYSTEME</a:t>
            </a:r>
            <a:endParaRPr kumimoji="0" lang="fr-FR" altLang="fr-F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40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/>
        </p:nvGrpSpPr>
        <p:grpSpPr>
          <a:xfrm>
            <a:off x="1323596" y="1743558"/>
            <a:ext cx="6607175" cy="3629658"/>
            <a:chOff x="0" y="1"/>
            <a:chExt cx="6607705" cy="3629658"/>
          </a:xfrm>
        </p:grpSpPr>
        <p:grpSp>
          <p:nvGrpSpPr>
            <p:cNvPr id="6" name="Groupe 5"/>
            <p:cNvGrpSpPr/>
            <p:nvPr/>
          </p:nvGrpSpPr>
          <p:grpSpPr>
            <a:xfrm>
              <a:off x="0" y="1"/>
              <a:ext cx="6607705" cy="3629658"/>
              <a:chOff x="-506942" y="53304"/>
              <a:chExt cx="10596440" cy="5078130"/>
            </a:xfrm>
          </p:grpSpPr>
          <p:grpSp>
            <p:nvGrpSpPr>
              <p:cNvPr id="9" name="Groupe 8"/>
              <p:cNvGrpSpPr/>
              <p:nvPr/>
            </p:nvGrpSpPr>
            <p:grpSpPr>
              <a:xfrm>
                <a:off x="9302" y="53304"/>
                <a:ext cx="10080196" cy="5078130"/>
                <a:chOff x="9302" y="53304"/>
                <a:chExt cx="10080644" cy="5078254"/>
              </a:xfrm>
            </p:grpSpPr>
            <p:sp>
              <p:nvSpPr>
                <p:cNvPr id="14" name="Rectangle 13"/>
                <p:cNvSpPr/>
                <p:nvPr/>
              </p:nvSpPr>
              <p:spPr>
                <a:xfrm>
                  <a:off x="1655402" y="709684"/>
                  <a:ext cx="1664898" cy="2838091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108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1200"/>
                    </a:spcAft>
                  </a:pPr>
                  <a:r>
                    <a:rPr lang="fr-FR" sz="900" b="1">
                      <a:effectLst/>
                      <a:latin typeface="Segoe UI"/>
                      <a:ea typeface="Times New Roman"/>
                    </a:rPr>
                    <a:t>PARTIE              COMMANDE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fr-FR" sz="900" i="1">
                      <a:effectLst/>
                      <a:latin typeface="Segoe UI"/>
                      <a:ea typeface="Times New Roman"/>
                    </a:rPr>
                    <a:t>Traiter les informations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  <p:pic>
              <p:nvPicPr>
                <p:cNvPr id="15" name="Picture 14" descr="mini opérateur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5563" y="3548418"/>
                  <a:ext cx="525439" cy="15831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761270" y="1235121"/>
                  <a:ext cx="744676" cy="2768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noAutofit/>
                </a:bodyPr>
                <a:lstStyle/>
                <a:p>
                  <a:pPr fontAlgn="base">
                    <a:spcAft>
                      <a:spcPts val="0"/>
                    </a:spcAft>
                  </a:pPr>
                  <a:r>
                    <a:rPr lang="fr-FR" sz="700" kern="1200">
                      <a:solidFill>
                        <a:srgbClr val="000000"/>
                      </a:solidFill>
                      <a:effectLst/>
                      <a:latin typeface="Segoe UI"/>
                      <a:ea typeface="PMingLiU"/>
                    </a:rPr>
                    <a:t>Ordres</a:t>
                  </a:r>
                  <a:endParaRPr lang="fr-FR" sz="1200">
                    <a:effectLst/>
                    <a:latin typeface="Times New Roman"/>
                    <a:ea typeface="PMingLiU"/>
                  </a:endParaRPr>
                </a:p>
              </p:txBody>
            </p:sp>
            <p:cxnSp>
              <p:nvCxnSpPr>
                <p:cNvPr id="17" name="Line 60"/>
                <p:cNvCxnSpPr/>
                <p:nvPr/>
              </p:nvCxnSpPr>
              <p:spPr bwMode="auto">
                <a:xfrm>
                  <a:off x="8847772" y="586854"/>
                  <a:ext cx="0" cy="3253105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8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7605825" y="53304"/>
                  <a:ext cx="2484121" cy="53086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noAutofit/>
                </a:bodyPr>
                <a:lstStyle/>
                <a:p>
                  <a:pPr algn="ctr" fontAlgn="base">
                    <a:spcAft>
                      <a:spcPts val="0"/>
                    </a:spcAft>
                  </a:pPr>
                  <a:r>
                    <a:rPr lang="fr-FR" sz="900" b="1" kern="1200">
                      <a:solidFill>
                        <a:srgbClr val="000000"/>
                      </a:solidFill>
                      <a:effectLst/>
                      <a:latin typeface="Segoe UI"/>
                      <a:ea typeface="PMingLiU"/>
                    </a:rPr>
                    <a:t>Matière d’œuvre (MO)</a:t>
                  </a:r>
                  <a:endParaRPr lang="fr-FR" sz="1200">
                    <a:effectLst/>
                    <a:latin typeface="Times New Roman"/>
                    <a:ea typeface="PMingLiU"/>
                  </a:endParaRPr>
                </a:p>
                <a:p>
                  <a:pPr algn="ctr" fontAlgn="base">
                    <a:spcAft>
                      <a:spcPts val="0"/>
                    </a:spcAft>
                  </a:pPr>
                  <a:r>
                    <a:rPr lang="fr-FR" sz="800" i="1" kern="1200">
                      <a:solidFill>
                        <a:srgbClr val="000000"/>
                      </a:solidFill>
                      <a:effectLst/>
                      <a:latin typeface="Segoe UI"/>
                      <a:ea typeface="PMingLiU"/>
                    </a:rPr>
                    <a:t>Godet vide, sable</a:t>
                  </a:r>
                  <a:endParaRPr lang="fr-FR" sz="1200">
                    <a:effectLst/>
                    <a:latin typeface="Times New Roman"/>
                    <a:ea typeface="PMingLiU"/>
                  </a:endParaRPr>
                </a:p>
              </p:txBody>
            </p:sp>
            <p:cxnSp>
              <p:nvCxnSpPr>
                <p:cNvPr id="19" name="Line 70"/>
                <p:cNvCxnSpPr/>
                <p:nvPr/>
              </p:nvCxnSpPr>
              <p:spPr bwMode="auto">
                <a:xfrm flipH="1">
                  <a:off x="3579736" y="2968388"/>
                  <a:ext cx="1630045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20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3859267" y="2596658"/>
                  <a:ext cx="1368425" cy="6805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noAutofit/>
                </a:bodyPr>
                <a:lstStyle/>
                <a:p>
                  <a:pPr algn="ctr" fontAlgn="base">
                    <a:lnSpc>
                      <a:spcPct val="150000"/>
                    </a:lnSpc>
                    <a:spcAft>
                      <a:spcPts val="0"/>
                    </a:spcAft>
                  </a:pPr>
                  <a:r>
                    <a:rPr lang="fr-FR" sz="800" kern="1200" dirty="0" err="1">
                      <a:solidFill>
                        <a:srgbClr val="000000"/>
                      </a:solidFill>
                      <a:effectLst/>
                      <a:latin typeface="Segoe UI"/>
                      <a:ea typeface="PMingLiU"/>
                    </a:rPr>
                    <a:t>Comptes-rendus</a:t>
                  </a:r>
                  <a:endParaRPr lang="fr-FR" sz="1200" dirty="0">
                    <a:effectLst/>
                    <a:latin typeface="Times New Roman"/>
                    <a:ea typeface="PMingLiU"/>
                  </a:endParaRPr>
                </a:p>
              </p:txBody>
            </p:sp>
            <p:sp>
              <p:nvSpPr>
                <p:cNvPr id="21" name="Text Box 91"/>
                <p:cNvSpPr txBox="1">
                  <a:spLocks noChangeArrowheads="1"/>
                </p:cNvSpPr>
                <p:nvPr/>
              </p:nvSpPr>
              <p:spPr bwMode="auto">
                <a:xfrm>
                  <a:off x="7393836" y="2674960"/>
                  <a:ext cx="1194362" cy="29400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noAutofit/>
                </a:bodyPr>
                <a:lstStyle/>
                <a:p>
                  <a:pPr fontAlgn="base">
                    <a:spcAft>
                      <a:spcPts val="0"/>
                    </a:spcAft>
                  </a:pPr>
                  <a:r>
                    <a:rPr lang="fr-FR" sz="800" kern="1200">
                      <a:solidFill>
                        <a:srgbClr val="000000"/>
                      </a:solidFill>
                      <a:effectLst/>
                      <a:latin typeface="Segoe UI"/>
                      <a:ea typeface="PMingLiU"/>
                    </a:rPr>
                    <a:t>Evénement</a:t>
                  </a:r>
                  <a:endParaRPr lang="fr-FR" sz="1200">
                    <a:effectLst/>
                    <a:latin typeface="Times New Roman"/>
                    <a:ea typeface="PMingLiU"/>
                  </a:endParaRPr>
                </a:p>
              </p:txBody>
            </p:sp>
            <p:sp>
              <p:nvSpPr>
                <p:cNvPr id="22" name="Freeform 132"/>
                <p:cNvSpPr>
                  <a:spLocks/>
                </p:cNvSpPr>
                <p:nvPr/>
              </p:nvSpPr>
              <p:spPr bwMode="auto">
                <a:xfrm rot="16476530">
                  <a:off x="-309876" y="3098042"/>
                  <a:ext cx="939800" cy="268288"/>
                </a:xfrm>
                <a:custGeom>
                  <a:avLst/>
                  <a:gdLst>
                    <a:gd name="T0" fmla="*/ 0 w 736"/>
                    <a:gd name="T1" fmla="*/ 177 h 177"/>
                    <a:gd name="T2" fmla="*/ 248 w 736"/>
                    <a:gd name="T3" fmla="*/ 25 h 177"/>
                    <a:gd name="T4" fmla="*/ 576 w 736"/>
                    <a:gd name="T5" fmla="*/ 25 h 177"/>
                    <a:gd name="T6" fmla="*/ 736 w 736"/>
                    <a:gd name="T7" fmla="*/ 73 h 1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36" h="177">
                      <a:moveTo>
                        <a:pt x="0" y="177"/>
                      </a:moveTo>
                      <a:cubicBezTo>
                        <a:pt x="76" y="113"/>
                        <a:pt x="152" y="50"/>
                        <a:pt x="248" y="25"/>
                      </a:cubicBezTo>
                      <a:cubicBezTo>
                        <a:pt x="344" y="0"/>
                        <a:pt x="495" y="17"/>
                        <a:pt x="576" y="25"/>
                      </a:cubicBezTo>
                      <a:cubicBezTo>
                        <a:pt x="657" y="33"/>
                        <a:pt x="696" y="53"/>
                        <a:pt x="736" y="73"/>
                      </a:cubicBezTo>
                    </a:path>
                  </a:pathLst>
                </a:custGeom>
                <a:noFill/>
                <a:ln w="15875" cmpd="sng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9302" y="1221475"/>
                  <a:ext cx="768095" cy="137518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36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1000" b="1">
                      <a:effectLst/>
                      <a:latin typeface="Segoe UI"/>
                      <a:ea typeface="Times New Roman"/>
                    </a:rPr>
                    <a:t>PUPITRE OPÉRATEUR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3060596" y="2286000"/>
                  <a:ext cx="542925" cy="891541"/>
                </a:xfrm>
                <a:prstGeom prst="rect">
                  <a:avLst/>
                </a:prstGeom>
                <a:solidFill>
                  <a:srgbClr val="FFFF99"/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36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700" b="1">
                      <a:effectLst/>
                      <a:latin typeface="Segoe UI"/>
                      <a:ea typeface="Times New Roman"/>
                    </a:rPr>
                    <a:t>Interface d’entrée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3060596" y="846161"/>
                  <a:ext cx="542925" cy="891541"/>
                </a:xfrm>
                <a:prstGeom prst="rect">
                  <a:avLst/>
                </a:prstGeom>
                <a:solidFill>
                  <a:srgbClr val="FFFF99"/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36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700" b="1">
                      <a:effectLst/>
                      <a:latin typeface="Segoe UI"/>
                      <a:ea typeface="Times New Roman"/>
                    </a:rPr>
                    <a:t>Interface de sortie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1443861" y="3330054"/>
                  <a:ext cx="2087245" cy="594995"/>
                </a:xfrm>
                <a:prstGeom prst="rect">
                  <a:avLst/>
                </a:prstGeom>
                <a:solidFill>
                  <a:srgbClr val="FFFF99"/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36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700" b="1">
                      <a:effectLst/>
                      <a:latin typeface="Segoe UI"/>
                      <a:ea typeface="Times New Roman"/>
                    </a:rPr>
                    <a:t>Interface de communication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4207533" y="655093"/>
                  <a:ext cx="672465" cy="179324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36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900" b="1">
                      <a:effectLst/>
                      <a:latin typeface="Segoe UI"/>
                      <a:ea typeface="Times New Roman"/>
                    </a:rPr>
                    <a:t>PRÉACTIONNEUR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fr-FR" sz="900" i="1">
                      <a:effectLst/>
                      <a:latin typeface="Segoe UI"/>
                      <a:ea typeface="Times New Roman"/>
                    </a:rPr>
                    <a:t>Distribuer l’énergie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8333773" y="818866"/>
                  <a:ext cx="961827" cy="179324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50000"/>
                    </a:lnSpc>
                    <a:spcAft>
                      <a:spcPts val="0"/>
                    </a:spcAft>
                  </a:pPr>
                  <a:r>
                    <a:rPr lang="fr-FR" sz="800" b="1" dirty="0">
                      <a:effectLst/>
                      <a:latin typeface="Segoe UI"/>
                      <a:ea typeface="Times New Roman"/>
                    </a:rPr>
                    <a:t>ACTION</a:t>
                  </a:r>
                  <a:endParaRPr lang="fr-FR" sz="1200" dirty="0">
                    <a:effectLst/>
                    <a:latin typeface="Times New Roman"/>
                    <a:ea typeface="Times New Roman"/>
                  </a:endParaRPr>
                </a:p>
                <a:p>
                  <a:pPr algn="ctr">
                    <a:lnSpc>
                      <a:spcPct val="150000"/>
                    </a:lnSpc>
                    <a:spcAft>
                      <a:spcPts val="0"/>
                    </a:spcAft>
                  </a:pPr>
                  <a:r>
                    <a:rPr lang="fr-FR" sz="800" b="1" dirty="0">
                      <a:effectLst/>
                      <a:latin typeface="Segoe UI"/>
                      <a:ea typeface="Times New Roman"/>
                    </a:rPr>
                    <a:t>SUR LE PRODUIT</a:t>
                  </a:r>
                  <a:endParaRPr lang="fr-FR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5292530" y="655093"/>
                  <a:ext cx="672465" cy="179324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36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900" b="1" dirty="0">
                      <a:effectLst/>
                      <a:latin typeface="Segoe UI"/>
                      <a:ea typeface="Times New Roman"/>
                    </a:rPr>
                    <a:t>ACTIONNEUR</a:t>
                  </a:r>
                  <a:endParaRPr lang="fr-FR" sz="1200" dirty="0">
                    <a:effectLst/>
                    <a:latin typeface="Times New Roman"/>
                    <a:ea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fr-FR" sz="900" i="1" dirty="0">
                      <a:effectLst/>
                      <a:latin typeface="Segoe UI"/>
                      <a:ea typeface="Times New Roman"/>
                    </a:rPr>
                    <a:t>Transformer l’énergie</a:t>
                  </a:r>
                  <a:endParaRPr lang="fr-FR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6343408" y="655093"/>
                  <a:ext cx="672465" cy="179324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36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900" b="1">
                      <a:effectLst/>
                      <a:latin typeface="Segoe UI"/>
                      <a:ea typeface="Times New Roman"/>
                    </a:rPr>
                    <a:t>TRANSMISSION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fr-FR" sz="900" b="1">
                      <a:effectLst/>
                      <a:latin typeface="Segoe UI"/>
                      <a:ea typeface="Times New Roman"/>
                    </a:rPr>
                    <a:t>MÉCANIQUE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7476172" y="655093"/>
                  <a:ext cx="672465" cy="179324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36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900" b="1">
                      <a:effectLst/>
                      <a:latin typeface="Segoe UI"/>
                      <a:ea typeface="Times New Roman"/>
                    </a:rPr>
                    <a:t>EFFECTEUR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fr-FR" sz="900" i="1">
                      <a:effectLst/>
                      <a:latin typeface="Segoe UI"/>
                      <a:ea typeface="Times New Roman"/>
                    </a:rPr>
                    <a:t>Agir sur le produit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5292530" y="2647666"/>
                  <a:ext cx="1811020" cy="78486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36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900" b="1">
                      <a:effectLst/>
                      <a:latin typeface="Segoe UI"/>
                      <a:ea typeface="Times New Roman"/>
                    </a:rPr>
                    <a:t>CAPTEUR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fr-FR" sz="900" i="1">
                      <a:effectLst/>
                      <a:latin typeface="Segoe UI"/>
                      <a:ea typeface="Times New Roman"/>
                    </a:rPr>
                    <a:t>Saisir et convertir une information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3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87384" y="2677650"/>
                  <a:ext cx="1065002" cy="10741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vert270" wrap="square">
                  <a:noAutofit/>
                </a:bodyPr>
                <a:lstStyle/>
                <a:p>
                  <a:pPr algn="ctr" fontAlgn="base">
                    <a:lnSpc>
                      <a:spcPct val="115000"/>
                    </a:lnSpc>
                    <a:spcBef>
                      <a:spcPts val="720"/>
                    </a:spcBef>
                    <a:spcAft>
                      <a:spcPts val="0"/>
                    </a:spcAft>
                  </a:pPr>
                  <a:r>
                    <a:rPr lang="fr-FR" sz="900" kern="1200" dirty="0">
                      <a:solidFill>
                        <a:srgbClr val="000000"/>
                      </a:solidFill>
                      <a:effectLst/>
                      <a:latin typeface="Segoe UI"/>
                      <a:ea typeface="PMingLiU"/>
                    </a:rPr>
                    <a:t>Comptes rendus</a:t>
                  </a:r>
                  <a:endParaRPr lang="fr-FR" sz="1200" dirty="0">
                    <a:effectLst/>
                    <a:latin typeface="Times New Roman"/>
                    <a:ea typeface="PMingLiU"/>
                  </a:endParaRPr>
                </a:p>
              </p:txBody>
            </p:sp>
            <p:sp>
              <p:nvSpPr>
                <p:cNvPr id="34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7530559" y="3814549"/>
                  <a:ext cx="2559250" cy="7670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noAutofit/>
                </a:bodyPr>
                <a:lstStyle/>
                <a:p>
                  <a:pPr algn="ctr" fontAlgn="base">
                    <a:spcAft>
                      <a:spcPts val="0"/>
                    </a:spcAft>
                  </a:pPr>
                  <a:r>
                    <a:rPr lang="fr-FR" sz="900" b="1" kern="1200" dirty="0">
                      <a:solidFill>
                        <a:srgbClr val="000000"/>
                      </a:solidFill>
                      <a:effectLst/>
                      <a:latin typeface="Segoe UI"/>
                      <a:ea typeface="PMingLiU"/>
                    </a:rPr>
                    <a:t>Matière d’œuvre (MO)+valeur ajoutée (VA)</a:t>
                  </a:r>
                  <a:endParaRPr lang="fr-FR" sz="1200" dirty="0">
                    <a:effectLst/>
                    <a:latin typeface="Times New Roman"/>
                    <a:ea typeface="PMingLiU"/>
                  </a:endParaRPr>
                </a:p>
                <a:p>
                  <a:pPr algn="ctr" fontAlgn="base">
                    <a:spcAft>
                      <a:spcPts val="0"/>
                    </a:spcAft>
                  </a:pPr>
                  <a:r>
                    <a:rPr lang="fr-FR" sz="800" i="1" kern="1200" dirty="0">
                      <a:solidFill>
                        <a:srgbClr val="000000"/>
                      </a:solidFill>
                      <a:effectLst/>
                      <a:latin typeface="Segoe UI"/>
                      <a:ea typeface="PMingLiU"/>
                    </a:rPr>
                    <a:t>Godet rempli de sable</a:t>
                  </a:r>
                  <a:endParaRPr lang="fr-FR" sz="1200" dirty="0">
                    <a:effectLst/>
                    <a:latin typeface="Times New Roman"/>
                    <a:ea typeface="PMingLiU"/>
                  </a:endParaRPr>
                </a:p>
              </p:txBody>
            </p:sp>
            <p:cxnSp>
              <p:nvCxnSpPr>
                <p:cNvPr id="35" name="Line 70"/>
                <p:cNvCxnSpPr/>
                <p:nvPr/>
              </p:nvCxnSpPr>
              <p:spPr bwMode="auto">
                <a:xfrm flipH="1">
                  <a:off x="7100858" y="2968388"/>
                  <a:ext cx="1630045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6" name="Line 70"/>
                <p:cNvCxnSpPr/>
                <p:nvPr/>
              </p:nvCxnSpPr>
              <p:spPr bwMode="auto">
                <a:xfrm>
                  <a:off x="3701914" y="1549021"/>
                  <a:ext cx="444343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37" name="Rectangle 36"/>
                <p:cNvSpPr/>
                <p:nvPr/>
              </p:nvSpPr>
              <p:spPr>
                <a:xfrm>
                  <a:off x="5830901" y="774588"/>
                  <a:ext cx="586106" cy="179324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50000"/>
                    </a:lnSpc>
                    <a:spcAft>
                      <a:spcPts val="0"/>
                    </a:spcAft>
                  </a:pPr>
                  <a:r>
                    <a:rPr lang="fr-FR" sz="900" dirty="0">
                      <a:effectLst/>
                      <a:latin typeface="Segoe UI"/>
                      <a:ea typeface="Times New Roman"/>
                    </a:rPr>
                    <a:t>Energie   utile</a:t>
                  </a:r>
                  <a:endParaRPr lang="fr-FR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38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3859344" y="211535"/>
                  <a:ext cx="1625087" cy="29400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noAutofit/>
                </a:bodyPr>
                <a:lstStyle/>
                <a:p>
                  <a:pPr fontAlgn="base">
                    <a:spcAft>
                      <a:spcPts val="0"/>
                    </a:spcAft>
                  </a:pPr>
                  <a:r>
                    <a:rPr lang="fr-FR" sz="700" kern="1200" dirty="0">
                      <a:solidFill>
                        <a:srgbClr val="000000"/>
                      </a:solidFill>
                      <a:effectLst/>
                      <a:latin typeface="Segoe UI"/>
                      <a:ea typeface="PMingLiU"/>
                    </a:rPr>
                    <a:t>Source d’énergie</a:t>
                  </a:r>
                  <a:endParaRPr lang="fr-FR" sz="1200" dirty="0">
                    <a:effectLst/>
                    <a:latin typeface="Times New Roman"/>
                    <a:ea typeface="PMingLiU"/>
                  </a:endParaRPr>
                </a:p>
              </p:txBody>
            </p:sp>
            <p:cxnSp>
              <p:nvCxnSpPr>
                <p:cNvPr id="39" name="Line 70"/>
                <p:cNvCxnSpPr/>
                <p:nvPr/>
              </p:nvCxnSpPr>
              <p:spPr bwMode="auto">
                <a:xfrm>
                  <a:off x="4548727" y="450376"/>
                  <a:ext cx="0" cy="1979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0" name="Line 70"/>
                <p:cNvCxnSpPr/>
                <p:nvPr/>
              </p:nvCxnSpPr>
              <p:spPr bwMode="auto">
                <a:xfrm>
                  <a:off x="4971808" y="1555845"/>
                  <a:ext cx="3098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1" name="Line 70"/>
                <p:cNvCxnSpPr/>
                <p:nvPr/>
              </p:nvCxnSpPr>
              <p:spPr bwMode="auto">
                <a:xfrm>
                  <a:off x="7094035" y="1555845"/>
                  <a:ext cx="3098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2" name="Line 70"/>
                <p:cNvCxnSpPr/>
                <p:nvPr/>
              </p:nvCxnSpPr>
              <p:spPr bwMode="auto">
                <a:xfrm>
                  <a:off x="8199503" y="1555845"/>
                  <a:ext cx="3098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43" name="Rectangle 42"/>
                <p:cNvSpPr/>
                <p:nvPr/>
              </p:nvSpPr>
              <p:spPr>
                <a:xfrm>
                  <a:off x="1471157" y="1241946"/>
                  <a:ext cx="465395" cy="1716657"/>
                </a:xfrm>
                <a:prstGeom prst="rect">
                  <a:avLst/>
                </a:prstGeom>
                <a:solidFill>
                  <a:srgbClr val="FFFF99"/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36000" tIns="36000" rIns="36000" bIns="36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700" b="1">
                      <a:effectLst/>
                      <a:latin typeface="Segoe UI"/>
                      <a:ea typeface="Times New Roman"/>
                    </a:rPr>
                    <a:t>Interface de communication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44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3521102" y="1246170"/>
                  <a:ext cx="819150" cy="3505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noAutofit/>
                </a:bodyPr>
                <a:lstStyle/>
                <a:p>
                  <a:pPr fontAlgn="base">
                    <a:spcAft>
                      <a:spcPts val="0"/>
                    </a:spcAft>
                  </a:pPr>
                  <a:r>
                    <a:rPr lang="fr-FR" sz="700" kern="1200" dirty="0">
                      <a:solidFill>
                        <a:srgbClr val="000000"/>
                      </a:solidFill>
                      <a:effectLst/>
                      <a:latin typeface="Segoe UI"/>
                      <a:ea typeface="PMingLiU"/>
                    </a:rPr>
                    <a:t>Ordres</a:t>
                  </a:r>
                  <a:endParaRPr lang="fr-FR" sz="1200" dirty="0">
                    <a:effectLst/>
                    <a:latin typeface="Times New Roman"/>
                    <a:ea typeface="PMingLiU"/>
                  </a:endParaRPr>
                </a:p>
              </p:txBody>
            </p:sp>
            <p:cxnSp>
              <p:nvCxnSpPr>
                <p:cNvPr id="45" name="Line 70"/>
                <p:cNvCxnSpPr/>
                <p:nvPr/>
              </p:nvCxnSpPr>
              <p:spPr bwMode="auto">
                <a:xfrm>
                  <a:off x="884303" y="1514902"/>
                  <a:ext cx="56007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6" name="Line 70"/>
                <p:cNvCxnSpPr/>
                <p:nvPr/>
              </p:nvCxnSpPr>
              <p:spPr bwMode="auto">
                <a:xfrm flipH="1">
                  <a:off x="836408" y="2292825"/>
                  <a:ext cx="56007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10" name="Groupe 9"/>
              <p:cNvGrpSpPr/>
              <p:nvPr/>
            </p:nvGrpSpPr>
            <p:grpSpPr>
              <a:xfrm>
                <a:off x="-506942" y="1555808"/>
                <a:ext cx="6833020" cy="2378545"/>
                <a:chOff x="-506942" y="1555808"/>
                <a:chExt cx="6833020" cy="2378545"/>
              </a:xfrm>
            </p:grpSpPr>
            <p:sp>
              <p:nvSpPr>
                <p:cNvPr id="11" name="Freeform 133"/>
                <p:cNvSpPr>
                  <a:spLocks/>
                </p:cNvSpPr>
                <p:nvPr/>
              </p:nvSpPr>
              <p:spPr bwMode="auto">
                <a:xfrm rot="15908537" flipV="1">
                  <a:off x="146713" y="3131453"/>
                  <a:ext cx="952500" cy="265113"/>
                </a:xfrm>
                <a:custGeom>
                  <a:avLst/>
                  <a:gdLst>
                    <a:gd name="T0" fmla="*/ 0 w 736"/>
                    <a:gd name="T1" fmla="*/ 177 h 177"/>
                    <a:gd name="T2" fmla="*/ 248 w 736"/>
                    <a:gd name="T3" fmla="*/ 25 h 177"/>
                    <a:gd name="T4" fmla="*/ 576 w 736"/>
                    <a:gd name="T5" fmla="*/ 25 h 177"/>
                    <a:gd name="T6" fmla="*/ 736 w 736"/>
                    <a:gd name="T7" fmla="*/ 73 h 1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36" h="177">
                      <a:moveTo>
                        <a:pt x="0" y="177"/>
                      </a:moveTo>
                      <a:cubicBezTo>
                        <a:pt x="76" y="113"/>
                        <a:pt x="152" y="50"/>
                        <a:pt x="248" y="25"/>
                      </a:cubicBezTo>
                      <a:cubicBezTo>
                        <a:pt x="344" y="0"/>
                        <a:pt x="495" y="17"/>
                        <a:pt x="576" y="25"/>
                      </a:cubicBezTo>
                      <a:cubicBezTo>
                        <a:pt x="657" y="33"/>
                        <a:pt x="696" y="53"/>
                        <a:pt x="736" y="73"/>
                      </a:cubicBezTo>
                    </a:path>
                  </a:pathLst>
                </a:custGeom>
                <a:noFill/>
                <a:ln w="15875" cmpd="sng">
                  <a:solidFill>
                    <a:schemeClr val="tx1"/>
                  </a:solidFill>
                  <a:round/>
                  <a:headEnd type="stealth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cxnSp>
              <p:nvCxnSpPr>
                <p:cNvPr id="12" name="Line 70"/>
                <p:cNvCxnSpPr/>
                <p:nvPr/>
              </p:nvCxnSpPr>
              <p:spPr bwMode="auto">
                <a:xfrm>
                  <a:off x="6016198" y="1555808"/>
                  <a:ext cx="3098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3" name="Rectangle 12"/>
                <p:cNvSpPr/>
                <p:nvPr/>
              </p:nvSpPr>
              <p:spPr>
                <a:xfrm>
                  <a:off x="-506942" y="2674896"/>
                  <a:ext cx="653221" cy="125945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900">
                      <a:effectLst/>
                      <a:latin typeface="Segoe UI"/>
                      <a:ea typeface="Times New Roman"/>
                    </a:rPr>
                    <a:t>Consignes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</p:grpSp>
        </p:grpSp>
        <p:cxnSp>
          <p:nvCxnSpPr>
            <p:cNvPr id="7" name="Line 70"/>
            <p:cNvCxnSpPr/>
            <p:nvPr/>
          </p:nvCxnSpPr>
          <p:spPr bwMode="auto">
            <a:xfrm flipV="1">
              <a:off x="1847850" y="2781300"/>
              <a:ext cx="0" cy="3441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" name="Text Box 91"/>
            <p:cNvSpPr txBox="1">
              <a:spLocks noChangeArrowheads="1"/>
            </p:cNvSpPr>
            <p:nvPr/>
          </p:nvSpPr>
          <p:spPr bwMode="auto">
            <a:xfrm>
              <a:off x="1428750" y="3092450"/>
              <a:ext cx="965073" cy="31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fr-FR" sz="800" kern="1200" dirty="0">
                  <a:solidFill>
                    <a:srgbClr val="000000"/>
                  </a:solidFill>
                  <a:effectLst/>
                  <a:latin typeface="Segoe UI"/>
                  <a:ea typeface="PMingLiU"/>
                </a:rPr>
                <a:t>Vers autres PC</a:t>
              </a:r>
              <a:endParaRPr lang="fr-FR" sz="1200" dirty="0">
                <a:effectLst/>
                <a:latin typeface="Times New Roman"/>
                <a:ea typeface="PMingLiU"/>
              </a:endParaRPr>
            </a:p>
          </p:txBody>
        </p:sp>
      </p:grpSp>
      <p:sp>
        <p:nvSpPr>
          <p:cNvPr id="47" name="Espace réservé du contenu 4"/>
          <p:cNvSpPr txBox="1">
            <a:spLocks/>
          </p:cNvSpPr>
          <p:nvPr/>
        </p:nvSpPr>
        <p:spPr>
          <a:xfrm>
            <a:off x="899592" y="116632"/>
            <a:ext cx="8157313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2400" dirty="0">
                <a:ea typeface="Segoe UI" panose="020B0502040204020203" pitchFamily="34" charset="0"/>
              </a:rPr>
              <a:t> </a:t>
            </a:r>
            <a:r>
              <a:rPr lang="fr-FR" sz="2400" dirty="0"/>
              <a:t>C2 : POINTS DE VUE</a:t>
            </a:r>
            <a:endParaRPr lang="fr-FR" sz="1800" dirty="0" smtClean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1600" dirty="0" smtClean="0">
                <a:ea typeface="Segoe UI" panose="020B0502040204020203" pitchFamily="34" charset="0"/>
              </a:rPr>
              <a:t> </a:t>
            </a:r>
            <a:r>
              <a:rPr lang="fr-FR" sz="1600" dirty="0">
                <a:ea typeface="Segoe UI" panose="020B0502040204020203" pitchFamily="34" charset="0"/>
              </a:rPr>
              <a:t>II. DIFF</a:t>
            </a:r>
            <a:r>
              <a:rPr lang="fr-FR" sz="1600" dirty="0">
                <a:latin typeface="Segoe UI"/>
                <a:ea typeface="Segoe UI"/>
                <a:cs typeface="Segoe UI"/>
              </a:rPr>
              <a:t>É</a:t>
            </a:r>
            <a:r>
              <a:rPr lang="fr-FR" sz="1600" dirty="0">
                <a:ea typeface="Segoe UI" panose="020B0502040204020203" pitchFamily="34" charset="0"/>
              </a:rPr>
              <a:t>RENTS POINTS DE VUE </a:t>
            </a:r>
            <a:r>
              <a:rPr lang="fr-FR" sz="1600" dirty="0" smtClean="0">
                <a:ea typeface="Segoe UI" panose="020B0502040204020203" pitchFamily="34" charset="0"/>
              </a:rPr>
              <a:t>– Illustration des différents points de vue</a:t>
            </a:r>
            <a:endParaRPr lang="fr-FR" sz="1600" dirty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endParaRPr lang="fr-FR" sz="1800" dirty="0">
              <a:ea typeface="Segoe UI" panose="020B0502040204020203" pitchFamily="34" charset="0"/>
            </a:endParaRPr>
          </a:p>
          <a:p>
            <a:pPr marL="520700" lvl="2" indent="0" algn="r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1800" dirty="0" smtClean="0">
              <a:ea typeface="Segoe UI" panose="020B0502040204020203" pitchFamily="34" charset="0"/>
            </a:endParaRPr>
          </a:p>
        </p:txBody>
      </p:sp>
      <p:sp>
        <p:nvSpPr>
          <p:cNvPr id="48" name="Rectangle 2"/>
          <p:cNvSpPr>
            <a:spLocks noChangeArrowheads="1"/>
          </p:cNvSpPr>
          <p:nvPr/>
        </p:nvSpPr>
        <p:spPr bwMode="auto">
          <a:xfrm>
            <a:off x="313217" y="931367"/>
            <a:ext cx="483606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Point du vue PARTIE OPERATIVE</a:t>
            </a:r>
            <a:endParaRPr kumimoji="0" lang="fr-FR" altLang="fr-F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2"/>
          <p:cNvSpPr>
            <a:spLocks noChangeArrowheads="1"/>
          </p:cNvSpPr>
          <p:nvPr/>
        </p:nvSpPr>
        <p:spPr bwMode="auto">
          <a:xfrm>
            <a:off x="530702" y="1268760"/>
            <a:ext cx="821776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C’est </a:t>
            </a:r>
            <a:r>
              <a:rPr kumimoji="0" lang="fr-FR" altLang="fr-F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l’étude chronologique</a:t>
            </a:r>
            <a: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 dans laquelle les </a:t>
            </a:r>
            <a:r>
              <a:rPr kumimoji="0" lang="fr-FR" altLang="fr-F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ACTIONS</a:t>
            </a:r>
            <a: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 de la PO se </a:t>
            </a:r>
            <a: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déroulent.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Ellipse 49"/>
          <p:cNvSpPr/>
          <p:nvPr/>
        </p:nvSpPr>
        <p:spPr bwMode="auto">
          <a:xfrm>
            <a:off x="4739611" y="1922047"/>
            <a:ext cx="3399294" cy="2783976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51" name="Rectangle 2"/>
          <p:cNvSpPr>
            <a:spLocks noChangeArrowheads="1"/>
          </p:cNvSpPr>
          <p:nvPr/>
        </p:nvSpPr>
        <p:spPr bwMode="auto">
          <a:xfrm>
            <a:off x="530702" y="5234717"/>
            <a:ext cx="852620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Un </a:t>
            </a:r>
            <a:r>
              <a:rPr kumimoji="0" lang="fr-FR" altLang="fr-F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effecteur </a:t>
            </a:r>
            <a: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est</a:t>
            </a:r>
            <a:r>
              <a:rPr kumimoji="0" lang="fr-FR" altLang="fr-FR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 </a:t>
            </a:r>
            <a:r>
              <a:rPr lang="fr-FR" altLang="fr-FR" sz="1800" b="0" dirty="0" smtClean="0">
                <a:solidFill>
                  <a:srgbClr val="FF000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l’</a:t>
            </a:r>
            <a:r>
              <a:rPr kumimoji="0" lang="fr-FR" altLang="fr-FR" sz="18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élément terminal de la chaîne d’action. Il est directement en contact avec la matière d’œuvre.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30702" y="6021288"/>
            <a:ext cx="3409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800" b="0" dirty="0">
                <a:solidFill>
                  <a:schemeClr val="tx1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Citer les </a:t>
            </a:r>
            <a:r>
              <a:rPr lang="fr-FR" sz="1800" dirty="0">
                <a:solidFill>
                  <a:schemeClr val="tx1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effecteurs </a:t>
            </a:r>
            <a:r>
              <a:rPr lang="fr-FR" sz="1800" b="0" dirty="0">
                <a:solidFill>
                  <a:schemeClr val="tx1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du système.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302359" y="6021288"/>
            <a:ext cx="38146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800" b="0" dirty="0" smtClean="0">
                <a:solidFill>
                  <a:srgbClr val="FF000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Poussoir, tapis, trappe 1 et trappe 2.</a:t>
            </a:r>
            <a:endParaRPr lang="fr-FR" sz="1800" b="0" dirty="0">
              <a:solidFill>
                <a:srgbClr val="FF0000"/>
              </a:solidFill>
              <a:latin typeface="Segoe UI" pitchFamily="34" charset="0"/>
              <a:ea typeface="Times New Roman" pitchFamily="18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06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 animBg="1"/>
      <p:bldP spid="51" grpId="0"/>
      <p:bldP spid="5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 txBox="1">
            <a:spLocks/>
          </p:cNvSpPr>
          <p:nvPr/>
        </p:nvSpPr>
        <p:spPr>
          <a:xfrm>
            <a:off x="899592" y="116632"/>
            <a:ext cx="8157313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2400" dirty="0">
                <a:ea typeface="Segoe UI" panose="020B0502040204020203" pitchFamily="34" charset="0"/>
              </a:rPr>
              <a:t> </a:t>
            </a:r>
            <a:r>
              <a:rPr lang="fr-FR" sz="2400" dirty="0"/>
              <a:t>C2 : POINTS DE VUE</a:t>
            </a:r>
            <a:endParaRPr lang="fr-FR" sz="1800" dirty="0" smtClean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1600" dirty="0" smtClean="0">
                <a:ea typeface="Segoe UI" panose="020B0502040204020203" pitchFamily="34" charset="0"/>
              </a:rPr>
              <a:t> </a:t>
            </a:r>
            <a:r>
              <a:rPr lang="fr-FR" sz="1600" dirty="0">
                <a:ea typeface="Segoe UI" panose="020B0502040204020203" pitchFamily="34" charset="0"/>
              </a:rPr>
              <a:t>II. DIFF</a:t>
            </a:r>
            <a:r>
              <a:rPr lang="fr-FR" sz="1600" dirty="0">
                <a:latin typeface="Segoe UI"/>
                <a:ea typeface="Segoe UI"/>
                <a:cs typeface="Segoe UI"/>
              </a:rPr>
              <a:t>É</a:t>
            </a:r>
            <a:r>
              <a:rPr lang="fr-FR" sz="1600" dirty="0">
                <a:ea typeface="Segoe UI" panose="020B0502040204020203" pitchFamily="34" charset="0"/>
              </a:rPr>
              <a:t>RENTS POINTS DE VUE </a:t>
            </a:r>
            <a:r>
              <a:rPr lang="fr-FR" sz="1600" dirty="0" smtClean="0">
                <a:ea typeface="Segoe UI" panose="020B0502040204020203" pitchFamily="34" charset="0"/>
              </a:rPr>
              <a:t>– Illustration des différents points de vue</a:t>
            </a:r>
            <a:endParaRPr lang="fr-FR" sz="1600" dirty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endParaRPr lang="fr-FR" sz="1800" dirty="0">
              <a:ea typeface="Segoe UI" panose="020B0502040204020203" pitchFamily="34" charset="0"/>
            </a:endParaRPr>
          </a:p>
          <a:p>
            <a:pPr marL="520700" lvl="2" indent="0" algn="r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1800" dirty="0" smtClean="0">
              <a:ea typeface="Segoe UI" panose="020B0502040204020203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13217" y="1075383"/>
            <a:ext cx="483606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Point du vue PARTIE OPERATIVE</a:t>
            </a:r>
            <a:endParaRPr kumimoji="0" lang="fr-FR" altLang="fr-F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one de texte 13499"/>
          <p:cNvSpPr txBox="1"/>
          <p:nvPr/>
        </p:nvSpPr>
        <p:spPr>
          <a:xfrm>
            <a:off x="2640809" y="1953955"/>
            <a:ext cx="3566666" cy="471540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000" b="1" dirty="0">
                <a:effectLst/>
                <a:latin typeface="Segoe UI"/>
                <a:ea typeface="Times New Roman"/>
                <a:cs typeface="Segoe UI"/>
              </a:rPr>
              <a:t>DÉFINITION DES </a:t>
            </a:r>
            <a:r>
              <a:rPr lang="fr-FR" sz="2000" b="1" dirty="0" smtClean="0">
                <a:effectLst/>
                <a:latin typeface="Segoe UI"/>
                <a:ea typeface="Times New Roman"/>
                <a:cs typeface="Segoe UI"/>
              </a:rPr>
              <a:t>ENTRÉES/SORTIES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000" b="1" dirty="0" smtClean="0">
                <a:effectLst/>
                <a:latin typeface="Segoe UI"/>
                <a:ea typeface="Times New Roman"/>
                <a:cs typeface="Segoe UI"/>
              </a:rPr>
              <a:t> </a:t>
            </a:r>
            <a:endParaRPr lang="fr-FR" dirty="0">
              <a:effectLst/>
              <a:latin typeface="Segoe UI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000" b="1" dirty="0">
                <a:effectLst/>
                <a:latin typeface="Segoe UI"/>
                <a:ea typeface="Times New Roman"/>
                <a:cs typeface="Segoe UI"/>
              </a:rPr>
              <a:t>GRAFCET Partie Opérative</a:t>
            </a:r>
            <a:endParaRPr lang="fr-FR" dirty="0">
              <a:effectLst/>
              <a:latin typeface="Segoe UI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000" b="1" dirty="0">
                <a:effectLst/>
                <a:latin typeface="Segoe UI"/>
                <a:ea typeface="Times New Roman"/>
                <a:cs typeface="Segoe UI"/>
              </a:rPr>
              <a:t> </a:t>
            </a:r>
            <a:endParaRPr lang="fr-FR" dirty="0">
              <a:effectLst/>
              <a:latin typeface="Segoe UI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000" b="1" dirty="0">
                <a:effectLst/>
                <a:latin typeface="Segoe UI"/>
                <a:ea typeface="Times New Roman"/>
                <a:cs typeface="Segoe UI"/>
              </a:rPr>
              <a:t> </a:t>
            </a:r>
            <a:endParaRPr lang="fr-FR" dirty="0">
              <a:effectLst/>
              <a:latin typeface="Segoe UI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400" b="1" dirty="0">
                <a:effectLst/>
                <a:latin typeface="Segoe UI"/>
                <a:ea typeface="Times New Roman"/>
                <a:cs typeface="Segoe UI"/>
              </a:rPr>
              <a:t>Machine à Godets</a:t>
            </a:r>
            <a:endParaRPr lang="fr-FR" sz="1800" dirty="0">
              <a:effectLst/>
              <a:latin typeface="Segoe UI"/>
              <a:ea typeface="Times New Roman"/>
              <a:cs typeface="Times New Roman"/>
            </a:endParaRPr>
          </a:p>
        </p:txBody>
      </p:sp>
      <p:grpSp>
        <p:nvGrpSpPr>
          <p:cNvPr id="10" name="Groupe 9"/>
          <p:cNvGrpSpPr/>
          <p:nvPr/>
        </p:nvGrpSpPr>
        <p:grpSpPr>
          <a:xfrm>
            <a:off x="1324361" y="2297904"/>
            <a:ext cx="1304098" cy="1577012"/>
            <a:chOff x="0" y="0"/>
            <a:chExt cx="895350" cy="605860"/>
          </a:xfrm>
        </p:grpSpPr>
        <p:cxnSp>
          <p:nvCxnSpPr>
            <p:cNvPr id="24" name="Connecteur droit avec flèche 23"/>
            <p:cNvCxnSpPr/>
            <p:nvPr/>
          </p:nvCxnSpPr>
          <p:spPr>
            <a:xfrm>
              <a:off x="0" y="0"/>
              <a:ext cx="89535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avec flèche 24"/>
            <p:cNvCxnSpPr/>
            <p:nvPr/>
          </p:nvCxnSpPr>
          <p:spPr>
            <a:xfrm>
              <a:off x="0" y="151465"/>
              <a:ext cx="89535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avec flèche 25"/>
            <p:cNvCxnSpPr/>
            <p:nvPr/>
          </p:nvCxnSpPr>
          <p:spPr>
            <a:xfrm>
              <a:off x="0" y="308540"/>
              <a:ext cx="89535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avec flèche 26"/>
            <p:cNvCxnSpPr/>
            <p:nvPr/>
          </p:nvCxnSpPr>
          <p:spPr>
            <a:xfrm>
              <a:off x="0" y="465615"/>
              <a:ext cx="89535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avec flèche 27"/>
            <p:cNvCxnSpPr/>
            <p:nvPr/>
          </p:nvCxnSpPr>
          <p:spPr>
            <a:xfrm>
              <a:off x="0" y="605860"/>
              <a:ext cx="89535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e 10"/>
          <p:cNvGrpSpPr/>
          <p:nvPr/>
        </p:nvGrpSpPr>
        <p:grpSpPr>
          <a:xfrm>
            <a:off x="1324361" y="4292804"/>
            <a:ext cx="1304098" cy="1577012"/>
            <a:chOff x="0" y="0"/>
            <a:chExt cx="895350" cy="605860"/>
          </a:xfrm>
        </p:grpSpPr>
        <p:cxnSp>
          <p:nvCxnSpPr>
            <p:cNvPr id="19" name="Connecteur droit avec flèche 18"/>
            <p:cNvCxnSpPr/>
            <p:nvPr/>
          </p:nvCxnSpPr>
          <p:spPr>
            <a:xfrm>
              <a:off x="0" y="0"/>
              <a:ext cx="89535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avec flèche 19"/>
            <p:cNvCxnSpPr/>
            <p:nvPr/>
          </p:nvCxnSpPr>
          <p:spPr>
            <a:xfrm>
              <a:off x="0" y="151465"/>
              <a:ext cx="89535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avec flèche 20"/>
            <p:cNvCxnSpPr/>
            <p:nvPr/>
          </p:nvCxnSpPr>
          <p:spPr>
            <a:xfrm>
              <a:off x="0" y="308540"/>
              <a:ext cx="89535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avec flèche 21"/>
            <p:cNvCxnSpPr/>
            <p:nvPr/>
          </p:nvCxnSpPr>
          <p:spPr>
            <a:xfrm>
              <a:off x="0" y="465615"/>
              <a:ext cx="89535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avec flèche 22"/>
            <p:cNvCxnSpPr/>
            <p:nvPr/>
          </p:nvCxnSpPr>
          <p:spPr>
            <a:xfrm>
              <a:off x="0" y="605860"/>
              <a:ext cx="89535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Connecteur droit avec flèche 11"/>
          <p:cNvCxnSpPr/>
          <p:nvPr/>
        </p:nvCxnSpPr>
        <p:spPr>
          <a:xfrm>
            <a:off x="6212925" y="2339179"/>
            <a:ext cx="1304098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6212925" y="2889496"/>
            <a:ext cx="1304098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6212925" y="3522359"/>
            <a:ext cx="1304098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6212925" y="4127708"/>
            <a:ext cx="1304098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6212925" y="4760571"/>
            <a:ext cx="1304098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6212925" y="5352163"/>
            <a:ext cx="1304098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6212925" y="5929996"/>
            <a:ext cx="1304098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e 42"/>
          <p:cNvGrpSpPr/>
          <p:nvPr/>
        </p:nvGrpSpPr>
        <p:grpSpPr>
          <a:xfrm>
            <a:off x="877782" y="1918710"/>
            <a:ext cx="1797352" cy="790210"/>
            <a:chOff x="877782" y="1630678"/>
            <a:chExt cx="1797352" cy="790210"/>
          </a:xfrm>
        </p:grpSpPr>
        <p:sp>
          <p:nvSpPr>
            <p:cNvPr id="29" name="Rectangle 28"/>
            <p:cNvSpPr/>
            <p:nvPr/>
          </p:nvSpPr>
          <p:spPr>
            <a:xfrm>
              <a:off x="877782" y="1630678"/>
              <a:ext cx="179735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800" b="0" dirty="0" smtClean="0">
                  <a:solidFill>
                    <a:srgbClr val="FF0000"/>
                  </a:solidFill>
                  <a:latin typeface="Segoe UI" pitchFamily="34" charset="0"/>
                  <a:ea typeface="Times New Roman" pitchFamily="18" charset="0"/>
                  <a:cs typeface="Segoe UI" pitchFamily="34" charset="0"/>
                </a:rPr>
                <a:t>Poussoir avancé</a:t>
              </a:r>
              <a:endParaRPr lang="fr-FR" sz="1800" b="0" dirty="0">
                <a:solidFill>
                  <a:srgbClr val="FF000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964794" y="2051556"/>
              <a:ext cx="171034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800" b="0" dirty="0" smtClean="0">
                  <a:solidFill>
                    <a:srgbClr val="FF0000"/>
                  </a:solidFill>
                  <a:latin typeface="Segoe UI" pitchFamily="34" charset="0"/>
                  <a:ea typeface="Times New Roman" pitchFamily="18" charset="0"/>
                  <a:cs typeface="Segoe UI" pitchFamily="34" charset="0"/>
                </a:rPr>
                <a:t>Poussoir reculé</a:t>
              </a:r>
              <a:endParaRPr lang="fr-FR" sz="1800" b="0" dirty="0">
                <a:solidFill>
                  <a:srgbClr val="FF000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endParaRPr>
            </a:p>
          </p:txBody>
        </p:sp>
      </p:grpSp>
      <p:grpSp>
        <p:nvGrpSpPr>
          <p:cNvPr id="50" name="Groupe 49"/>
          <p:cNvGrpSpPr/>
          <p:nvPr/>
        </p:nvGrpSpPr>
        <p:grpSpPr>
          <a:xfrm>
            <a:off x="6228184" y="1918710"/>
            <a:ext cx="2338332" cy="1006234"/>
            <a:chOff x="6228184" y="1630678"/>
            <a:chExt cx="2338332" cy="1006234"/>
          </a:xfrm>
        </p:grpSpPr>
        <p:sp>
          <p:nvSpPr>
            <p:cNvPr id="31" name="Rectangle 30"/>
            <p:cNvSpPr/>
            <p:nvPr/>
          </p:nvSpPr>
          <p:spPr>
            <a:xfrm>
              <a:off x="6228184" y="1630678"/>
              <a:ext cx="233833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800" b="0" dirty="0" smtClean="0">
                  <a:solidFill>
                    <a:srgbClr val="FF0000"/>
                  </a:solidFill>
                  <a:latin typeface="Segoe UI" pitchFamily="34" charset="0"/>
                  <a:ea typeface="Times New Roman" pitchFamily="18" charset="0"/>
                  <a:cs typeface="Segoe UI" pitchFamily="34" charset="0"/>
                </a:rPr>
                <a:t>AVANCER le poussoir</a:t>
              </a:r>
              <a:endParaRPr lang="fr-FR" sz="1800" b="0" dirty="0">
                <a:solidFill>
                  <a:srgbClr val="FF000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228184" y="2267580"/>
              <a:ext cx="227337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800" b="0" dirty="0" smtClean="0">
                  <a:solidFill>
                    <a:srgbClr val="FF0000"/>
                  </a:solidFill>
                  <a:latin typeface="Segoe UI" pitchFamily="34" charset="0"/>
                  <a:ea typeface="Times New Roman" pitchFamily="18" charset="0"/>
                  <a:cs typeface="Segoe UI" pitchFamily="34" charset="0"/>
                </a:rPr>
                <a:t>RECULER le poussoir</a:t>
              </a:r>
              <a:endParaRPr lang="fr-FR" sz="1800" b="0" dirty="0">
                <a:solidFill>
                  <a:srgbClr val="FF000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endParaRPr>
            </a:p>
          </p:txBody>
        </p:sp>
      </p:grpSp>
      <p:grpSp>
        <p:nvGrpSpPr>
          <p:cNvPr id="44" name="Groupe 43"/>
          <p:cNvGrpSpPr/>
          <p:nvPr/>
        </p:nvGrpSpPr>
        <p:grpSpPr>
          <a:xfrm>
            <a:off x="839054" y="2708920"/>
            <a:ext cx="1836080" cy="801380"/>
            <a:chOff x="839054" y="2420888"/>
            <a:chExt cx="1836080" cy="801380"/>
          </a:xfrm>
        </p:grpSpPr>
        <p:sp>
          <p:nvSpPr>
            <p:cNvPr id="33" name="Rectangle 32"/>
            <p:cNvSpPr/>
            <p:nvPr/>
          </p:nvSpPr>
          <p:spPr>
            <a:xfrm>
              <a:off x="839054" y="2420888"/>
              <a:ext cx="183608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800" b="0" dirty="0" smtClean="0">
                  <a:solidFill>
                    <a:srgbClr val="FF0000"/>
                  </a:solidFill>
                  <a:latin typeface="Segoe UI" pitchFamily="34" charset="0"/>
                  <a:ea typeface="Times New Roman" pitchFamily="18" charset="0"/>
                  <a:cs typeface="Segoe UI" pitchFamily="34" charset="0"/>
                </a:rPr>
                <a:t>Trappe 1 fermée</a:t>
              </a:r>
              <a:endParaRPr lang="fr-FR" sz="1800" b="0" dirty="0">
                <a:solidFill>
                  <a:srgbClr val="FF000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39054" y="2852936"/>
              <a:ext cx="183608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800" b="0" dirty="0" smtClean="0">
                  <a:solidFill>
                    <a:srgbClr val="FF0000"/>
                  </a:solidFill>
                  <a:latin typeface="Segoe UI" pitchFamily="34" charset="0"/>
                  <a:ea typeface="Times New Roman" pitchFamily="18" charset="0"/>
                  <a:cs typeface="Segoe UI" pitchFamily="34" charset="0"/>
                </a:rPr>
                <a:t>Trappe 2 fermée</a:t>
              </a:r>
              <a:endParaRPr lang="fr-FR" sz="1800" b="0" dirty="0">
                <a:solidFill>
                  <a:srgbClr val="FF000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endParaRPr>
            </a:p>
          </p:txBody>
        </p:sp>
      </p:grpSp>
      <p:grpSp>
        <p:nvGrpSpPr>
          <p:cNvPr id="45" name="Groupe 44"/>
          <p:cNvGrpSpPr/>
          <p:nvPr/>
        </p:nvGrpSpPr>
        <p:grpSpPr>
          <a:xfrm>
            <a:off x="438431" y="3501008"/>
            <a:ext cx="2236703" cy="1584176"/>
            <a:chOff x="438431" y="3212976"/>
            <a:chExt cx="2236703" cy="1584176"/>
          </a:xfrm>
        </p:grpSpPr>
        <p:sp>
          <p:nvSpPr>
            <p:cNvPr id="34" name="Rectangle 33"/>
            <p:cNvSpPr/>
            <p:nvPr/>
          </p:nvSpPr>
          <p:spPr>
            <a:xfrm>
              <a:off x="1224865" y="4067780"/>
              <a:ext cx="145026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800" b="0" dirty="0" smtClean="0">
                  <a:solidFill>
                    <a:srgbClr val="FF0000"/>
                  </a:solidFill>
                  <a:latin typeface="Segoe UI" pitchFamily="34" charset="0"/>
                  <a:ea typeface="Times New Roman" pitchFamily="18" charset="0"/>
                  <a:cs typeface="Segoe UI" pitchFamily="34" charset="0"/>
                </a:rPr>
                <a:t>Poids atteint</a:t>
              </a:r>
              <a:endParaRPr lang="fr-FR" sz="1800" b="0" dirty="0">
                <a:solidFill>
                  <a:srgbClr val="FF000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38431" y="3212976"/>
              <a:ext cx="223670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800" b="0" dirty="0" smtClean="0">
                  <a:solidFill>
                    <a:srgbClr val="FF0000"/>
                  </a:solidFill>
                  <a:latin typeface="Segoe UI" pitchFamily="34" charset="0"/>
                  <a:ea typeface="Times New Roman" pitchFamily="18" charset="0"/>
                  <a:cs typeface="Segoe UI" pitchFamily="34" charset="0"/>
                </a:rPr>
                <a:t>Godet sous trémie 1</a:t>
              </a:r>
              <a:endParaRPr lang="fr-FR" sz="1800" b="0" dirty="0">
                <a:solidFill>
                  <a:srgbClr val="FF000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38431" y="3645024"/>
              <a:ext cx="223670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800" b="0" dirty="0" smtClean="0">
                  <a:solidFill>
                    <a:srgbClr val="FF0000"/>
                  </a:solidFill>
                  <a:latin typeface="Segoe UI" pitchFamily="34" charset="0"/>
                  <a:ea typeface="Times New Roman" pitchFamily="18" charset="0"/>
                  <a:cs typeface="Segoe UI" pitchFamily="34" charset="0"/>
                </a:rPr>
                <a:t>Godet sous trémie 2</a:t>
              </a:r>
              <a:endParaRPr lang="fr-FR" sz="1800" b="0" dirty="0">
                <a:solidFill>
                  <a:srgbClr val="FF000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98420" y="4427820"/>
              <a:ext cx="15767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800" b="0" dirty="0" smtClean="0">
                  <a:solidFill>
                    <a:srgbClr val="FF0000"/>
                  </a:solidFill>
                  <a:latin typeface="Segoe UI" pitchFamily="34" charset="0"/>
                  <a:ea typeface="Times New Roman" pitchFamily="18" charset="0"/>
                  <a:cs typeface="Segoe UI" pitchFamily="34" charset="0"/>
                </a:rPr>
                <a:t>Godet évacué</a:t>
              </a:r>
              <a:endParaRPr lang="fr-FR" sz="1800" b="0" dirty="0">
                <a:solidFill>
                  <a:srgbClr val="FF000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endParaRPr>
            </a:p>
          </p:txBody>
        </p:sp>
      </p:grpSp>
      <p:grpSp>
        <p:nvGrpSpPr>
          <p:cNvPr id="46" name="Groupe 45"/>
          <p:cNvGrpSpPr/>
          <p:nvPr/>
        </p:nvGrpSpPr>
        <p:grpSpPr>
          <a:xfrm>
            <a:off x="395536" y="5147900"/>
            <a:ext cx="2279598" cy="729372"/>
            <a:chOff x="395536" y="4859868"/>
            <a:chExt cx="2279598" cy="729372"/>
          </a:xfrm>
        </p:grpSpPr>
        <p:sp>
          <p:nvSpPr>
            <p:cNvPr id="41" name="Rectangle 40"/>
            <p:cNvSpPr/>
            <p:nvPr/>
          </p:nvSpPr>
          <p:spPr>
            <a:xfrm>
              <a:off x="400344" y="4859868"/>
              <a:ext cx="227479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800" b="0" dirty="0">
                  <a:solidFill>
                    <a:srgbClr val="FF0000"/>
                  </a:solidFill>
                  <a:latin typeface="Segoe UI" pitchFamily="34" charset="0"/>
                  <a:ea typeface="Times New Roman" pitchFamily="18" charset="0"/>
                  <a:cs typeface="Segoe UI" pitchFamily="34" charset="0"/>
                </a:rPr>
                <a:t>b</a:t>
              </a:r>
              <a:r>
                <a:rPr lang="fr-FR" sz="1800" b="0" dirty="0" smtClean="0">
                  <a:solidFill>
                    <a:srgbClr val="FF0000"/>
                  </a:solidFill>
                  <a:latin typeface="Segoe UI" pitchFamily="34" charset="0"/>
                  <a:ea typeface="Times New Roman" pitchFamily="18" charset="0"/>
                  <a:cs typeface="Segoe UI" pitchFamily="34" charset="0"/>
                </a:rPr>
                <a:t>outon poussoir </a:t>
              </a:r>
              <a:r>
                <a:rPr lang="fr-FR" sz="1800" b="0" dirty="0" err="1" smtClean="0">
                  <a:solidFill>
                    <a:srgbClr val="FF0000"/>
                  </a:solidFill>
                  <a:latin typeface="Segoe UI" pitchFamily="34" charset="0"/>
                  <a:ea typeface="Times New Roman" pitchFamily="18" charset="0"/>
                  <a:cs typeface="Segoe UI" pitchFamily="34" charset="0"/>
                </a:rPr>
                <a:t>dcy</a:t>
              </a:r>
              <a:endParaRPr lang="fr-FR" sz="1800" b="0" dirty="0">
                <a:solidFill>
                  <a:srgbClr val="FF000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95536" y="5219908"/>
              <a:ext cx="22795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800" b="0" dirty="0">
                  <a:solidFill>
                    <a:srgbClr val="FF0000"/>
                  </a:solidFill>
                  <a:latin typeface="Segoe UI" pitchFamily="34" charset="0"/>
                  <a:ea typeface="Times New Roman" pitchFamily="18" charset="0"/>
                  <a:cs typeface="Segoe UI" pitchFamily="34" charset="0"/>
                </a:rPr>
                <a:t>b</a:t>
              </a:r>
              <a:r>
                <a:rPr lang="fr-FR" sz="1800" b="0" dirty="0" smtClean="0">
                  <a:solidFill>
                    <a:srgbClr val="FF0000"/>
                  </a:solidFill>
                  <a:latin typeface="Segoe UI" pitchFamily="34" charset="0"/>
                  <a:ea typeface="Times New Roman" pitchFamily="18" charset="0"/>
                  <a:cs typeface="Segoe UI" pitchFamily="34" charset="0"/>
                </a:rPr>
                <a:t>outon poussoir </a:t>
              </a:r>
              <a:r>
                <a:rPr lang="fr-FR" sz="1800" b="0" dirty="0" err="1" smtClean="0">
                  <a:solidFill>
                    <a:srgbClr val="FF0000"/>
                  </a:solidFill>
                  <a:latin typeface="Segoe UI" pitchFamily="34" charset="0"/>
                  <a:ea typeface="Times New Roman" pitchFamily="18" charset="0"/>
                  <a:cs typeface="Segoe UI" pitchFamily="34" charset="0"/>
                </a:rPr>
                <a:t>acq</a:t>
              </a:r>
              <a:endParaRPr lang="fr-FR" sz="1800" b="0" dirty="0">
                <a:solidFill>
                  <a:srgbClr val="FF000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endParaRPr>
            </a:p>
          </p:txBody>
        </p:sp>
      </p:grpSp>
      <p:grpSp>
        <p:nvGrpSpPr>
          <p:cNvPr id="51" name="Groupe 50"/>
          <p:cNvGrpSpPr/>
          <p:nvPr/>
        </p:nvGrpSpPr>
        <p:grpSpPr>
          <a:xfrm>
            <a:off x="6228184" y="3131676"/>
            <a:ext cx="2167581" cy="2241540"/>
            <a:chOff x="6228184" y="2843644"/>
            <a:chExt cx="2167581" cy="2241540"/>
          </a:xfrm>
        </p:grpSpPr>
        <p:sp>
          <p:nvSpPr>
            <p:cNvPr id="35" name="Rectangle 34"/>
            <p:cNvSpPr/>
            <p:nvPr/>
          </p:nvSpPr>
          <p:spPr>
            <a:xfrm>
              <a:off x="6228184" y="2843644"/>
              <a:ext cx="215155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800" b="0" dirty="0" smtClean="0">
                  <a:solidFill>
                    <a:srgbClr val="FF0000"/>
                  </a:solidFill>
                  <a:latin typeface="Segoe UI" pitchFamily="34" charset="0"/>
                  <a:ea typeface="Times New Roman" pitchFamily="18" charset="0"/>
                  <a:cs typeface="Segoe UI" pitchFamily="34" charset="0"/>
                </a:rPr>
                <a:t>OUVRIR la trappe 1</a:t>
              </a:r>
              <a:endParaRPr lang="fr-FR" sz="1800" b="0" dirty="0">
                <a:solidFill>
                  <a:srgbClr val="FF000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228184" y="3491716"/>
              <a:ext cx="216758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800" b="0" dirty="0" smtClean="0">
                  <a:solidFill>
                    <a:srgbClr val="FF0000"/>
                  </a:solidFill>
                  <a:latin typeface="Segoe UI" pitchFamily="34" charset="0"/>
                  <a:ea typeface="Times New Roman" pitchFamily="18" charset="0"/>
                  <a:cs typeface="Segoe UI" pitchFamily="34" charset="0"/>
                </a:rPr>
                <a:t>FERMER </a:t>
              </a:r>
              <a:r>
                <a:rPr lang="fr-FR" sz="1800" b="0" dirty="0">
                  <a:solidFill>
                    <a:srgbClr val="FF0000"/>
                  </a:solidFill>
                  <a:latin typeface="Segoe UI" pitchFamily="34" charset="0"/>
                  <a:ea typeface="Times New Roman" pitchFamily="18" charset="0"/>
                  <a:cs typeface="Segoe UI" pitchFamily="34" charset="0"/>
                </a:rPr>
                <a:t>la trappe 1</a:t>
              </a:r>
              <a:endParaRPr lang="fr-FR" sz="1800" b="0" dirty="0">
                <a:solidFill>
                  <a:srgbClr val="FF000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228184" y="4067780"/>
              <a:ext cx="215155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800" b="0" dirty="0" smtClean="0">
                  <a:solidFill>
                    <a:srgbClr val="FF0000"/>
                  </a:solidFill>
                  <a:latin typeface="Segoe UI" pitchFamily="34" charset="0"/>
                  <a:ea typeface="Times New Roman" pitchFamily="18" charset="0"/>
                  <a:cs typeface="Segoe UI" pitchFamily="34" charset="0"/>
                </a:rPr>
                <a:t>OUVRIR la trappe 2</a:t>
              </a:r>
              <a:endParaRPr lang="fr-FR" sz="1800" b="0" dirty="0">
                <a:solidFill>
                  <a:srgbClr val="FF000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228184" y="4715852"/>
              <a:ext cx="216758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800" b="0" dirty="0" smtClean="0">
                  <a:solidFill>
                    <a:srgbClr val="FF0000"/>
                  </a:solidFill>
                  <a:latin typeface="Segoe UI" pitchFamily="34" charset="0"/>
                  <a:ea typeface="Times New Roman" pitchFamily="18" charset="0"/>
                  <a:cs typeface="Segoe UI" pitchFamily="34" charset="0"/>
                </a:rPr>
                <a:t>FERMER </a:t>
              </a:r>
              <a:r>
                <a:rPr lang="fr-FR" sz="1800" b="0" dirty="0">
                  <a:solidFill>
                    <a:srgbClr val="FF0000"/>
                  </a:solidFill>
                  <a:latin typeface="Segoe UI" pitchFamily="34" charset="0"/>
                  <a:ea typeface="Times New Roman" pitchFamily="18" charset="0"/>
                  <a:cs typeface="Segoe UI" pitchFamily="34" charset="0"/>
                </a:rPr>
                <a:t>la trappe </a:t>
              </a:r>
              <a:r>
                <a:rPr lang="fr-FR" sz="1800" b="0" dirty="0" smtClean="0">
                  <a:solidFill>
                    <a:srgbClr val="FF0000"/>
                  </a:solidFill>
                  <a:latin typeface="Segoe UI" pitchFamily="34" charset="0"/>
                  <a:ea typeface="Times New Roman" pitchFamily="18" charset="0"/>
                  <a:cs typeface="Segoe UI" pitchFamily="34" charset="0"/>
                </a:rPr>
                <a:t>2</a:t>
              </a:r>
              <a:endParaRPr lang="fr-FR" sz="1800" b="0" dirty="0">
                <a:solidFill>
                  <a:srgbClr val="FF000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endParaRPr>
            </a:p>
          </p:txBody>
        </p:sp>
      </p:grpSp>
      <p:sp>
        <p:nvSpPr>
          <p:cNvPr id="49" name="Rectangle 48"/>
          <p:cNvSpPr/>
          <p:nvPr/>
        </p:nvSpPr>
        <p:spPr>
          <a:xfrm>
            <a:off x="6228184" y="5579948"/>
            <a:ext cx="1956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800" b="0" dirty="0" smtClean="0">
                <a:solidFill>
                  <a:srgbClr val="FF000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AVANCER le tapis</a:t>
            </a:r>
            <a:endParaRPr lang="fr-FR" sz="1800" b="0" dirty="0">
              <a:solidFill>
                <a:srgbClr val="FF0000"/>
              </a:solidFill>
              <a:latin typeface="Segoe UI" pitchFamily="34" charset="0"/>
              <a:ea typeface="Times New Roman" pitchFamily="18" charset="0"/>
              <a:cs typeface="Segoe UI" pitchFamily="34" charset="0"/>
            </a:endParaRPr>
          </a:p>
        </p:txBody>
      </p:sp>
      <p:cxnSp>
        <p:nvCxnSpPr>
          <p:cNvPr id="52" name="Connecteur droit avec flèche 51"/>
          <p:cNvCxnSpPr/>
          <p:nvPr/>
        </p:nvCxnSpPr>
        <p:spPr>
          <a:xfrm>
            <a:off x="6228184" y="6453336"/>
            <a:ext cx="1304098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6228184" y="5949280"/>
            <a:ext cx="26768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800" b="0" dirty="0" smtClean="0">
                <a:solidFill>
                  <a:srgbClr val="FF000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ALLUMER le voyant d’acquittement</a:t>
            </a:r>
            <a:endParaRPr lang="fr-FR" sz="1800" b="0" dirty="0">
              <a:solidFill>
                <a:srgbClr val="FF0000"/>
              </a:solidFill>
              <a:latin typeface="Segoe UI" pitchFamily="34" charset="0"/>
              <a:ea typeface="Times New Roman" pitchFamily="18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6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172"/>
          <a:stretch/>
        </p:blipFill>
        <p:spPr bwMode="auto">
          <a:xfrm>
            <a:off x="1547664" y="1380505"/>
            <a:ext cx="2590800" cy="440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02"/>
          <a:stretch/>
        </p:blipFill>
        <p:spPr bwMode="auto">
          <a:xfrm>
            <a:off x="5428456" y="2050822"/>
            <a:ext cx="3143250" cy="382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Groupe 1"/>
          <p:cNvGrpSpPr/>
          <p:nvPr/>
        </p:nvGrpSpPr>
        <p:grpSpPr>
          <a:xfrm>
            <a:off x="611560" y="1340768"/>
            <a:ext cx="6192688" cy="4994705"/>
            <a:chOff x="611560" y="1340768"/>
            <a:chExt cx="6192688" cy="4994705"/>
          </a:xfrm>
        </p:grpSpPr>
        <p:sp>
          <p:nvSpPr>
            <p:cNvPr id="8" name="ZoneTexte 67"/>
            <p:cNvSpPr txBox="1">
              <a:spLocks noChangeArrowheads="1"/>
            </p:cNvSpPr>
            <p:nvPr/>
          </p:nvSpPr>
          <p:spPr bwMode="auto">
            <a:xfrm>
              <a:off x="611560" y="5693186"/>
              <a:ext cx="13558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fr-FR" sz="2000" b="0" dirty="0" smtClean="0">
                  <a:solidFill>
                    <a:srgbClr val="FF3300"/>
                  </a:solidFill>
                </a:rPr>
                <a:t>(étape </a:t>
              </a:r>
              <a:r>
                <a:rPr lang="fr-FR" sz="2000" b="0" dirty="0" smtClean="0">
                  <a:solidFill>
                    <a:srgbClr val="FF3300"/>
                  </a:solidFill>
                </a:rPr>
                <a:t>10)</a:t>
              </a:r>
              <a:endParaRPr lang="fr-FR" sz="2000" b="0" dirty="0">
                <a:solidFill>
                  <a:srgbClr val="FF3300"/>
                </a:solidFill>
              </a:endParaRPr>
            </a:p>
          </p:txBody>
        </p:sp>
        <p:sp>
          <p:nvSpPr>
            <p:cNvPr id="9" name="Triangle isocèle 8"/>
            <p:cNvSpPr/>
            <p:nvPr/>
          </p:nvSpPr>
          <p:spPr bwMode="auto">
            <a:xfrm rot="10800000" flipH="1" flipV="1">
              <a:off x="1475656" y="5589240"/>
              <a:ext cx="288031" cy="187735"/>
            </a:xfrm>
            <a:prstGeom prst="triangle">
              <a:avLst>
                <a:gd name="adj" fmla="val 46297"/>
              </a:avLst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1" i="0" u="none" strike="noStrike" cap="none" normalizeH="0" baseline="0" smtClean="0">
                <a:ln>
                  <a:noFill/>
                </a:ln>
                <a:solidFill>
                  <a:srgbClr val="339933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Triangle isocèle 12"/>
            <p:cNvSpPr/>
            <p:nvPr/>
          </p:nvSpPr>
          <p:spPr bwMode="auto">
            <a:xfrm rot="10800000" flipH="1">
              <a:off x="5796136" y="1988838"/>
              <a:ext cx="267400" cy="197293"/>
            </a:xfrm>
            <a:prstGeom prst="triangle">
              <a:avLst>
                <a:gd name="adj" fmla="val 51285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1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ZoneTexte 67"/>
            <p:cNvSpPr txBox="1">
              <a:spLocks noChangeArrowheads="1"/>
            </p:cNvSpPr>
            <p:nvPr/>
          </p:nvSpPr>
          <p:spPr bwMode="auto">
            <a:xfrm>
              <a:off x="5448436" y="1607159"/>
              <a:ext cx="13558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fr-FR" sz="2000" b="0" dirty="0">
                  <a:solidFill>
                    <a:srgbClr val="FF3300"/>
                  </a:solidFill>
                </a:rPr>
                <a:t>(étape 5)</a:t>
              </a:r>
              <a:endParaRPr lang="fr-FR" sz="2000" b="0" dirty="0">
                <a:solidFill>
                  <a:srgbClr val="FF3300"/>
                </a:solidFill>
              </a:endParaRPr>
            </a:p>
          </p:txBody>
        </p:sp>
        <p:sp>
          <p:nvSpPr>
            <p:cNvPr id="15" name="Triangle isocèle 14"/>
            <p:cNvSpPr/>
            <p:nvPr/>
          </p:nvSpPr>
          <p:spPr bwMode="auto">
            <a:xfrm rot="10800000" flipH="1">
              <a:off x="5342546" y="1841497"/>
              <a:ext cx="267400" cy="197293"/>
            </a:xfrm>
            <a:prstGeom prst="triangle">
              <a:avLst>
                <a:gd name="adj" fmla="val 51285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1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ZoneTexte 67"/>
            <p:cNvSpPr txBox="1">
              <a:spLocks noChangeArrowheads="1"/>
            </p:cNvSpPr>
            <p:nvPr/>
          </p:nvSpPr>
          <p:spPr bwMode="auto">
            <a:xfrm>
              <a:off x="4716016" y="1340768"/>
              <a:ext cx="13558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fr-FR" sz="2000" b="0" dirty="0">
                  <a:solidFill>
                    <a:srgbClr val="FF3300"/>
                  </a:solidFill>
                </a:rPr>
                <a:t>(étape 0)</a:t>
              </a:r>
              <a:endParaRPr lang="fr-FR" sz="2000" b="0" dirty="0">
                <a:solidFill>
                  <a:srgbClr val="FF3300"/>
                </a:solidFill>
              </a:endParaRPr>
            </a:p>
          </p:txBody>
        </p:sp>
        <p:sp>
          <p:nvSpPr>
            <p:cNvPr id="17" name="ZoneTexte 67"/>
            <p:cNvSpPr txBox="1">
              <a:spLocks noChangeArrowheads="1"/>
            </p:cNvSpPr>
            <p:nvPr/>
          </p:nvSpPr>
          <p:spPr bwMode="auto">
            <a:xfrm>
              <a:off x="1475656" y="5935363"/>
              <a:ext cx="13558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fr-FR" sz="2000" b="0" dirty="0" smtClean="0">
                  <a:solidFill>
                    <a:srgbClr val="FF3300"/>
                  </a:solidFill>
                </a:rPr>
                <a:t>(étape </a:t>
              </a:r>
              <a:r>
                <a:rPr lang="fr-FR" sz="2000" b="0" dirty="0" smtClean="0">
                  <a:solidFill>
                    <a:srgbClr val="FF3300"/>
                  </a:solidFill>
                </a:rPr>
                <a:t>6)</a:t>
              </a:r>
              <a:endParaRPr lang="fr-FR" sz="2000" b="0" dirty="0">
                <a:solidFill>
                  <a:srgbClr val="FF3300"/>
                </a:solidFill>
              </a:endParaRPr>
            </a:p>
          </p:txBody>
        </p:sp>
        <p:sp>
          <p:nvSpPr>
            <p:cNvPr id="18" name="Triangle isocèle 17"/>
            <p:cNvSpPr/>
            <p:nvPr/>
          </p:nvSpPr>
          <p:spPr bwMode="auto">
            <a:xfrm rot="10800000" flipH="1" flipV="1">
              <a:off x="1912482" y="5776975"/>
              <a:ext cx="288031" cy="187735"/>
            </a:xfrm>
            <a:prstGeom prst="triangle">
              <a:avLst>
                <a:gd name="adj" fmla="val 46297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1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0" name="Espace réservé du contenu 4"/>
          <p:cNvSpPr txBox="1">
            <a:spLocks/>
          </p:cNvSpPr>
          <p:nvPr/>
        </p:nvSpPr>
        <p:spPr>
          <a:xfrm>
            <a:off x="899592" y="116632"/>
            <a:ext cx="8157313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7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2400" dirty="0">
                <a:ea typeface="Segoe UI" panose="020B0502040204020203" pitchFamily="34" charset="0"/>
              </a:rPr>
              <a:t> </a:t>
            </a:r>
            <a:r>
              <a:rPr lang="fr-FR" sz="2400" dirty="0"/>
              <a:t>C2 : POINTS DE VUE</a:t>
            </a:r>
            <a:endParaRPr lang="fr-FR" sz="1800" dirty="0" smtClean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1600" dirty="0" smtClean="0">
                <a:ea typeface="Segoe UI" panose="020B0502040204020203" pitchFamily="34" charset="0"/>
              </a:rPr>
              <a:t> </a:t>
            </a:r>
            <a:r>
              <a:rPr lang="fr-FR" sz="1600" dirty="0">
                <a:ea typeface="Segoe UI" panose="020B0502040204020203" pitchFamily="34" charset="0"/>
              </a:rPr>
              <a:t>II. DIFF</a:t>
            </a:r>
            <a:r>
              <a:rPr lang="fr-FR" sz="1600" dirty="0">
                <a:latin typeface="Segoe UI"/>
                <a:ea typeface="Segoe UI"/>
                <a:cs typeface="Segoe UI"/>
              </a:rPr>
              <a:t>É</a:t>
            </a:r>
            <a:r>
              <a:rPr lang="fr-FR" sz="1600" dirty="0">
                <a:ea typeface="Segoe UI" panose="020B0502040204020203" pitchFamily="34" charset="0"/>
              </a:rPr>
              <a:t>RENTS POINTS DE VUE </a:t>
            </a:r>
            <a:r>
              <a:rPr lang="fr-FR" sz="1600" dirty="0" smtClean="0">
                <a:ea typeface="Segoe UI" panose="020B0502040204020203" pitchFamily="34" charset="0"/>
              </a:rPr>
              <a:t>– Illustration des différents points de vue</a:t>
            </a:r>
            <a:endParaRPr lang="fr-FR" sz="1600" dirty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endParaRPr lang="fr-FR" sz="1800" dirty="0">
              <a:ea typeface="Segoe UI" panose="020B0502040204020203" pitchFamily="34" charset="0"/>
            </a:endParaRPr>
          </a:p>
          <a:p>
            <a:pPr marL="520700" lvl="2" indent="0" algn="r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1800" dirty="0" smtClean="0">
              <a:ea typeface="Segoe UI" panose="020B0502040204020203" pitchFamily="34" charset="0"/>
            </a:endParaRP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313217" y="954126"/>
            <a:ext cx="406778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Grafcet PARTIE OPERATIVE</a:t>
            </a:r>
            <a:endParaRPr kumimoji="0" lang="fr-FR" altLang="fr-F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4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4"/>
          <p:cNvSpPr txBox="1">
            <a:spLocks/>
          </p:cNvSpPr>
          <p:nvPr/>
        </p:nvSpPr>
        <p:spPr>
          <a:xfrm>
            <a:off x="2843808" y="116632"/>
            <a:ext cx="6213097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2400" dirty="0">
                <a:ea typeface="Segoe UI" panose="020B0502040204020203" pitchFamily="34" charset="0"/>
              </a:rPr>
              <a:t> </a:t>
            </a:r>
            <a:r>
              <a:rPr lang="fr-FR" sz="2400" dirty="0" smtClean="0">
                <a:ea typeface="Segoe UI" panose="020B0502040204020203" pitchFamily="34" charset="0"/>
              </a:rPr>
              <a:t>INTRODUCTION AU GRAFCET</a:t>
            </a:r>
            <a:endParaRPr lang="fr-FR" sz="1800" dirty="0" smtClean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1800" dirty="0">
                <a:ea typeface="Segoe UI" panose="020B0502040204020203" pitchFamily="34" charset="0"/>
              </a:rPr>
              <a:t> </a:t>
            </a:r>
            <a:r>
              <a:rPr lang="fr-FR" sz="1800" dirty="0" smtClean="0">
                <a:ea typeface="Segoe UI" panose="020B0502040204020203" pitchFamily="34" charset="0"/>
              </a:rPr>
              <a:t>Historique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528" y="1084674"/>
            <a:ext cx="7992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GRAFCET : Graphe Fonctionnel de Commande Etapes-Transitions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375869" y="1556792"/>
            <a:ext cx="84446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8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1975:  </a:t>
            </a:r>
            <a:r>
              <a:rPr lang="fr-FR" sz="18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création d’une «</a:t>
            </a:r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 commission  de  normalisation  de  la représentation du cahier des charges d'un automatisme logique », dans le cadre du groupe de travail « systèmes  logique »  de  l</a:t>
            </a:r>
            <a:r>
              <a:rPr lang="fr-FR" sz="18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'</a:t>
            </a:r>
            <a:r>
              <a:rPr lang="fr-FR" sz="1800" b="0" dirty="0"/>
              <a:t> AFCET</a:t>
            </a:r>
            <a:r>
              <a:rPr lang="fr-FR" sz="18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</a:t>
            </a:r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sous la direction de Michel </a:t>
            </a:r>
            <a:r>
              <a:rPr lang="fr-FR" sz="18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Blanchard.</a:t>
            </a:r>
          </a:p>
          <a:p>
            <a:pPr algn="just"/>
            <a:endParaRPr lang="fr-FR" sz="18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6988" y="2564904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fr-FR" sz="1800" dirty="0"/>
              <a:t>AFCET : Association française pour la Cybernétique Economique et Technique</a:t>
            </a:r>
          </a:p>
        </p:txBody>
      </p:sp>
      <p:sp>
        <p:nvSpPr>
          <p:cNvPr id="7" name="Rectangle 6"/>
          <p:cNvSpPr/>
          <p:nvPr/>
        </p:nvSpPr>
        <p:spPr>
          <a:xfrm>
            <a:off x="755576" y="3356992"/>
            <a:ext cx="7704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OBJECTIF:  Dégager </a:t>
            </a:r>
            <a:r>
              <a:rPr lang="fr-FR" u="sng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  outil  unique</a:t>
            </a:r>
            <a:r>
              <a:rPr lang="fr-FR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de représentation d'un cahier des  charges.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75869" y="4077072"/>
            <a:ext cx="84446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8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1977:  </a:t>
            </a:r>
            <a:r>
              <a:rPr lang="fr-FR" sz="18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Naissance du </a:t>
            </a:r>
            <a:r>
              <a:rPr lang="fr-FR" sz="18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GRAFCET. </a:t>
            </a:r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L’</a:t>
            </a:r>
            <a:r>
              <a:rPr lang="fr-FR" sz="1800" dirty="0"/>
              <a:t>ADEPA</a:t>
            </a:r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a pris en charge sa diffusion sous forme d’articles et de brochures. </a:t>
            </a:r>
          </a:p>
          <a:p>
            <a:pPr algn="just"/>
            <a:r>
              <a:rPr lang="fr-FR" sz="18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 </a:t>
            </a:r>
            <a:r>
              <a:rPr lang="fr-FR" sz="18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Utilisé par </a:t>
            </a:r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l’Enseignement technique, les laboratoires universitaires et plusieurs constructeurs d’</a:t>
            </a:r>
            <a:r>
              <a:rPr lang="fr-FR" sz="1800" dirty="0"/>
              <a:t>API</a:t>
            </a:r>
            <a:r>
              <a:rPr lang="fr-FR" sz="18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fr-FR" sz="18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39552" y="5301208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fr-FR" sz="1800" dirty="0" smtClean="0"/>
              <a:t>ADEPA</a:t>
            </a:r>
            <a:r>
              <a:rPr lang="fr-FR" sz="1800" dirty="0"/>
              <a:t> : Agence Nationale pour le Développement de la Productique Appliquée à l’industrie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39552" y="6093296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1800" dirty="0" smtClean="0"/>
              <a:t>API</a:t>
            </a:r>
            <a:r>
              <a:rPr lang="fr-FR" sz="1800" dirty="0"/>
              <a:t> : Automate Programmable Industriel</a:t>
            </a:r>
          </a:p>
        </p:txBody>
      </p:sp>
    </p:spTree>
    <p:extLst>
      <p:ext uri="{BB962C8B-B14F-4D97-AF65-F5344CB8AC3E}">
        <p14:creationId xmlns:p14="http://schemas.microsoft.com/office/powerpoint/2010/main" val="265900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48" grpId="0"/>
      <p:bldP spid="49" grpId="0"/>
      <p:bldP spid="5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/>
        </p:nvGrpSpPr>
        <p:grpSpPr>
          <a:xfrm>
            <a:off x="1323596" y="1743558"/>
            <a:ext cx="6607175" cy="3629658"/>
            <a:chOff x="0" y="1"/>
            <a:chExt cx="6607705" cy="3629658"/>
          </a:xfrm>
        </p:grpSpPr>
        <p:grpSp>
          <p:nvGrpSpPr>
            <p:cNvPr id="8" name="Groupe 7"/>
            <p:cNvGrpSpPr/>
            <p:nvPr/>
          </p:nvGrpSpPr>
          <p:grpSpPr>
            <a:xfrm>
              <a:off x="0" y="1"/>
              <a:ext cx="6607705" cy="3629658"/>
              <a:chOff x="-506942" y="53304"/>
              <a:chExt cx="10596440" cy="5078130"/>
            </a:xfrm>
          </p:grpSpPr>
          <p:grpSp>
            <p:nvGrpSpPr>
              <p:cNvPr id="11" name="Groupe 10"/>
              <p:cNvGrpSpPr/>
              <p:nvPr/>
            </p:nvGrpSpPr>
            <p:grpSpPr>
              <a:xfrm>
                <a:off x="9302" y="53304"/>
                <a:ext cx="10080196" cy="5078130"/>
                <a:chOff x="9302" y="53304"/>
                <a:chExt cx="10080644" cy="5078254"/>
              </a:xfrm>
            </p:grpSpPr>
            <p:sp>
              <p:nvSpPr>
                <p:cNvPr id="16" name="Rectangle 15"/>
                <p:cNvSpPr/>
                <p:nvPr/>
              </p:nvSpPr>
              <p:spPr>
                <a:xfrm>
                  <a:off x="1655402" y="709684"/>
                  <a:ext cx="1664898" cy="2838091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108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1200"/>
                    </a:spcAft>
                  </a:pPr>
                  <a:r>
                    <a:rPr lang="fr-FR" sz="900" b="1">
                      <a:effectLst/>
                      <a:latin typeface="Segoe UI"/>
                      <a:ea typeface="Times New Roman"/>
                    </a:rPr>
                    <a:t>PARTIE              COMMANDE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fr-FR" sz="900" i="1">
                      <a:effectLst/>
                      <a:latin typeface="Segoe UI"/>
                      <a:ea typeface="Times New Roman"/>
                    </a:rPr>
                    <a:t>Traiter les informations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  <p:pic>
              <p:nvPicPr>
                <p:cNvPr id="17" name="Picture 14" descr="mini opérateur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5563" y="3548418"/>
                  <a:ext cx="525439" cy="15831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761270" y="1235121"/>
                  <a:ext cx="744676" cy="2768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noAutofit/>
                </a:bodyPr>
                <a:lstStyle/>
                <a:p>
                  <a:pPr fontAlgn="base">
                    <a:spcAft>
                      <a:spcPts val="0"/>
                    </a:spcAft>
                  </a:pPr>
                  <a:r>
                    <a:rPr lang="fr-FR" sz="700" kern="1200">
                      <a:solidFill>
                        <a:srgbClr val="000000"/>
                      </a:solidFill>
                      <a:effectLst/>
                      <a:latin typeface="Segoe UI"/>
                      <a:ea typeface="PMingLiU"/>
                    </a:rPr>
                    <a:t>Ordres</a:t>
                  </a:r>
                  <a:endParaRPr lang="fr-FR" sz="1200">
                    <a:effectLst/>
                    <a:latin typeface="Times New Roman"/>
                    <a:ea typeface="PMingLiU"/>
                  </a:endParaRPr>
                </a:p>
              </p:txBody>
            </p:sp>
            <p:cxnSp>
              <p:nvCxnSpPr>
                <p:cNvPr id="19" name="Line 60"/>
                <p:cNvCxnSpPr/>
                <p:nvPr/>
              </p:nvCxnSpPr>
              <p:spPr bwMode="auto">
                <a:xfrm>
                  <a:off x="8847772" y="586854"/>
                  <a:ext cx="0" cy="3253105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20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7605825" y="53304"/>
                  <a:ext cx="2484121" cy="53086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noAutofit/>
                </a:bodyPr>
                <a:lstStyle/>
                <a:p>
                  <a:pPr algn="ctr" fontAlgn="base">
                    <a:spcAft>
                      <a:spcPts val="0"/>
                    </a:spcAft>
                  </a:pPr>
                  <a:r>
                    <a:rPr lang="fr-FR" sz="900" b="1" kern="1200">
                      <a:solidFill>
                        <a:srgbClr val="000000"/>
                      </a:solidFill>
                      <a:effectLst/>
                      <a:latin typeface="Segoe UI"/>
                      <a:ea typeface="PMingLiU"/>
                    </a:rPr>
                    <a:t>Matière d’œuvre (MO)</a:t>
                  </a:r>
                  <a:endParaRPr lang="fr-FR" sz="1200">
                    <a:effectLst/>
                    <a:latin typeface="Times New Roman"/>
                    <a:ea typeface="PMingLiU"/>
                  </a:endParaRPr>
                </a:p>
                <a:p>
                  <a:pPr algn="ctr" fontAlgn="base">
                    <a:spcAft>
                      <a:spcPts val="0"/>
                    </a:spcAft>
                  </a:pPr>
                  <a:r>
                    <a:rPr lang="fr-FR" sz="800" i="1" kern="1200">
                      <a:solidFill>
                        <a:srgbClr val="000000"/>
                      </a:solidFill>
                      <a:effectLst/>
                      <a:latin typeface="Segoe UI"/>
                      <a:ea typeface="PMingLiU"/>
                    </a:rPr>
                    <a:t>Godet vide, sable</a:t>
                  </a:r>
                  <a:endParaRPr lang="fr-FR" sz="1200">
                    <a:effectLst/>
                    <a:latin typeface="Times New Roman"/>
                    <a:ea typeface="PMingLiU"/>
                  </a:endParaRPr>
                </a:p>
              </p:txBody>
            </p:sp>
            <p:cxnSp>
              <p:nvCxnSpPr>
                <p:cNvPr id="21" name="Line 70"/>
                <p:cNvCxnSpPr/>
                <p:nvPr/>
              </p:nvCxnSpPr>
              <p:spPr bwMode="auto">
                <a:xfrm flipH="1">
                  <a:off x="3579736" y="2968388"/>
                  <a:ext cx="1630045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22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3859267" y="2596658"/>
                  <a:ext cx="1368425" cy="6805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noAutofit/>
                </a:bodyPr>
                <a:lstStyle/>
                <a:p>
                  <a:pPr algn="ctr" fontAlgn="base">
                    <a:lnSpc>
                      <a:spcPct val="150000"/>
                    </a:lnSpc>
                    <a:spcAft>
                      <a:spcPts val="0"/>
                    </a:spcAft>
                  </a:pPr>
                  <a:r>
                    <a:rPr lang="fr-FR" sz="800" kern="1200" dirty="0" err="1">
                      <a:solidFill>
                        <a:srgbClr val="000000"/>
                      </a:solidFill>
                      <a:effectLst/>
                      <a:latin typeface="Segoe UI"/>
                      <a:ea typeface="PMingLiU"/>
                    </a:rPr>
                    <a:t>Comptes-rendus</a:t>
                  </a:r>
                  <a:endParaRPr lang="fr-FR" sz="1200" dirty="0">
                    <a:effectLst/>
                    <a:latin typeface="Times New Roman"/>
                    <a:ea typeface="PMingLiU"/>
                  </a:endParaRPr>
                </a:p>
              </p:txBody>
            </p:sp>
            <p:sp>
              <p:nvSpPr>
                <p:cNvPr id="23" name="Text Box 91"/>
                <p:cNvSpPr txBox="1">
                  <a:spLocks noChangeArrowheads="1"/>
                </p:cNvSpPr>
                <p:nvPr/>
              </p:nvSpPr>
              <p:spPr bwMode="auto">
                <a:xfrm>
                  <a:off x="7393836" y="2674960"/>
                  <a:ext cx="1194362" cy="29400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noAutofit/>
                </a:bodyPr>
                <a:lstStyle/>
                <a:p>
                  <a:pPr fontAlgn="base">
                    <a:spcAft>
                      <a:spcPts val="0"/>
                    </a:spcAft>
                  </a:pPr>
                  <a:r>
                    <a:rPr lang="fr-FR" sz="800" kern="1200">
                      <a:solidFill>
                        <a:srgbClr val="000000"/>
                      </a:solidFill>
                      <a:effectLst/>
                      <a:latin typeface="Segoe UI"/>
                      <a:ea typeface="PMingLiU"/>
                    </a:rPr>
                    <a:t>Evénement</a:t>
                  </a:r>
                  <a:endParaRPr lang="fr-FR" sz="1200">
                    <a:effectLst/>
                    <a:latin typeface="Times New Roman"/>
                    <a:ea typeface="PMingLiU"/>
                  </a:endParaRPr>
                </a:p>
              </p:txBody>
            </p:sp>
            <p:sp>
              <p:nvSpPr>
                <p:cNvPr id="24" name="Freeform 132"/>
                <p:cNvSpPr>
                  <a:spLocks/>
                </p:cNvSpPr>
                <p:nvPr/>
              </p:nvSpPr>
              <p:spPr bwMode="auto">
                <a:xfrm rot="16476530">
                  <a:off x="-309876" y="3098042"/>
                  <a:ext cx="939800" cy="268288"/>
                </a:xfrm>
                <a:custGeom>
                  <a:avLst/>
                  <a:gdLst>
                    <a:gd name="T0" fmla="*/ 0 w 736"/>
                    <a:gd name="T1" fmla="*/ 177 h 177"/>
                    <a:gd name="T2" fmla="*/ 248 w 736"/>
                    <a:gd name="T3" fmla="*/ 25 h 177"/>
                    <a:gd name="T4" fmla="*/ 576 w 736"/>
                    <a:gd name="T5" fmla="*/ 25 h 177"/>
                    <a:gd name="T6" fmla="*/ 736 w 736"/>
                    <a:gd name="T7" fmla="*/ 73 h 1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36" h="177">
                      <a:moveTo>
                        <a:pt x="0" y="177"/>
                      </a:moveTo>
                      <a:cubicBezTo>
                        <a:pt x="76" y="113"/>
                        <a:pt x="152" y="50"/>
                        <a:pt x="248" y="25"/>
                      </a:cubicBezTo>
                      <a:cubicBezTo>
                        <a:pt x="344" y="0"/>
                        <a:pt x="495" y="17"/>
                        <a:pt x="576" y="25"/>
                      </a:cubicBezTo>
                      <a:cubicBezTo>
                        <a:pt x="657" y="33"/>
                        <a:pt x="696" y="53"/>
                        <a:pt x="736" y="73"/>
                      </a:cubicBezTo>
                    </a:path>
                  </a:pathLst>
                </a:custGeom>
                <a:noFill/>
                <a:ln w="15875" cmpd="sng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9302" y="1221475"/>
                  <a:ext cx="768095" cy="137518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36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1000" b="1">
                      <a:effectLst/>
                      <a:latin typeface="Segoe UI"/>
                      <a:ea typeface="Times New Roman"/>
                    </a:rPr>
                    <a:t>PUPITRE OPÉRATEUR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3060596" y="2286000"/>
                  <a:ext cx="542925" cy="891541"/>
                </a:xfrm>
                <a:prstGeom prst="rect">
                  <a:avLst/>
                </a:prstGeom>
                <a:solidFill>
                  <a:srgbClr val="FFFF99"/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36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700" b="1">
                      <a:effectLst/>
                      <a:latin typeface="Segoe UI"/>
                      <a:ea typeface="Times New Roman"/>
                    </a:rPr>
                    <a:t>Interface d’entrée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3060596" y="846161"/>
                  <a:ext cx="542925" cy="891541"/>
                </a:xfrm>
                <a:prstGeom prst="rect">
                  <a:avLst/>
                </a:prstGeom>
                <a:solidFill>
                  <a:srgbClr val="FFFF99"/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36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700" b="1">
                      <a:effectLst/>
                      <a:latin typeface="Segoe UI"/>
                      <a:ea typeface="Times New Roman"/>
                    </a:rPr>
                    <a:t>Interface de sortie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1443861" y="3330054"/>
                  <a:ext cx="2087245" cy="594995"/>
                </a:xfrm>
                <a:prstGeom prst="rect">
                  <a:avLst/>
                </a:prstGeom>
                <a:solidFill>
                  <a:srgbClr val="FFFF99"/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36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700" b="1">
                      <a:effectLst/>
                      <a:latin typeface="Segoe UI"/>
                      <a:ea typeface="Times New Roman"/>
                    </a:rPr>
                    <a:t>Interface de communication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4207533" y="655093"/>
                  <a:ext cx="672465" cy="179324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36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900" b="1">
                      <a:effectLst/>
                      <a:latin typeface="Segoe UI"/>
                      <a:ea typeface="Times New Roman"/>
                    </a:rPr>
                    <a:t>PRÉACTIONNEUR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fr-FR" sz="900" i="1">
                      <a:effectLst/>
                      <a:latin typeface="Segoe UI"/>
                      <a:ea typeface="Times New Roman"/>
                    </a:rPr>
                    <a:t>Distribuer l’énergie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8333773" y="818866"/>
                  <a:ext cx="961827" cy="179324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50000"/>
                    </a:lnSpc>
                    <a:spcAft>
                      <a:spcPts val="0"/>
                    </a:spcAft>
                  </a:pPr>
                  <a:r>
                    <a:rPr lang="fr-FR" sz="800" b="1" dirty="0">
                      <a:effectLst/>
                      <a:latin typeface="Segoe UI"/>
                      <a:ea typeface="Times New Roman"/>
                    </a:rPr>
                    <a:t>ACTION</a:t>
                  </a:r>
                  <a:endParaRPr lang="fr-FR" sz="1200" dirty="0">
                    <a:effectLst/>
                    <a:latin typeface="Times New Roman"/>
                    <a:ea typeface="Times New Roman"/>
                  </a:endParaRPr>
                </a:p>
                <a:p>
                  <a:pPr algn="ctr">
                    <a:lnSpc>
                      <a:spcPct val="150000"/>
                    </a:lnSpc>
                    <a:spcAft>
                      <a:spcPts val="0"/>
                    </a:spcAft>
                  </a:pPr>
                  <a:r>
                    <a:rPr lang="fr-FR" sz="800" b="1" dirty="0">
                      <a:effectLst/>
                      <a:latin typeface="Segoe UI"/>
                      <a:ea typeface="Times New Roman"/>
                    </a:rPr>
                    <a:t>SUR LE PRODUIT</a:t>
                  </a:r>
                  <a:endParaRPr lang="fr-FR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5292530" y="655093"/>
                  <a:ext cx="672465" cy="179324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36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900" b="1" dirty="0">
                      <a:effectLst/>
                      <a:latin typeface="Segoe UI"/>
                      <a:ea typeface="Times New Roman"/>
                    </a:rPr>
                    <a:t>ACTIONNEUR</a:t>
                  </a:r>
                  <a:endParaRPr lang="fr-FR" sz="1200" dirty="0">
                    <a:effectLst/>
                    <a:latin typeface="Times New Roman"/>
                    <a:ea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fr-FR" sz="900" i="1" dirty="0">
                      <a:effectLst/>
                      <a:latin typeface="Segoe UI"/>
                      <a:ea typeface="Times New Roman"/>
                    </a:rPr>
                    <a:t>Transformer l’énergie</a:t>
                  </a:r>
                  <a:endParaRPr lang="fr-FR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6343408" y="655093"/>
                  <a:ext cx="672465" cy="179324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36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900" b="1">
                      <a:effectLst/>
                      <a:latin typeface="Segoe UI"/>
                      <a:ea typeface="Times New Roman"/>
                    </a:rPr>
                    <a:t>TRANSMISSION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fr-FR" sz="900" b="1">
                      <a:effectLst/>
                      <a:latin typeface="Segoe UI"/>
                      <a:ea typeface="Times New Roman"/>
                    </a:rPr>
                    <a:t>MÉCANIQUE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7476172" y="655093"/>
                  <a:ext cx="672465" cy="179324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36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900" b="1">
                      <a:effectLst/>
                      <a:latin typeface="Segoe UI"/>
                      <a:ea typeface="Times New Roman"/>
                    </a:rPr>
                    <a:t>EFFECTEUR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fr-FR" sz="900" i="1">
                      <a:effectLst/>
                      <a:latin typeface="Segoe UI"/>
                      <a:ea typeface="Times New Roman"/>
                    </a:rPr>
                    <a:t>Agir sur le produit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5292530" y="2647666"/>
                  <a:ext cx="1811020" cy="78486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36000" tIns="45720" rIns="3600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900" b="1">
                      <a:effectLst/>
                      <a:latin typeface="Segoe UI"/>
                      <a:ea typeface="Times New Roman"/>
                    </a:rPr>
                    <a:t>CAPTEUR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fr-FR" sz="900" i="1">
                      <a:effectLst/>
                      <a:latin typeface="Segoe UI"/>
                      <a:ea typeface="Times New Roman"/>
                    </a:rPr>
                    <a:t>Saisir et convertir une information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35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87384" y="2677650"/>
                  <a:ext cx="1065002" cy="10741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vert270" wrap="square">
                  <a:noAutofit/>
                </a:bodyPr>
                <a:lstStyle/>
                <a:p>
                  <a:pPr algn="ctr" fontAlgn="base">
                    <a:lnSpc>
                      <a:spcPct val="115000"/>
                    </a:lnSpc>
                    <a:spcBef>
                      <a:spcPts val="720"/>
                    </a:spcBef>
                    <a:spcAft>
                      <a:spcPts val="0"/>
                    </a:spcAft>
                  </a:pPr>
                  <a:r>
                    <a:rPr lang="fr-FR" sz="900" kern="1200" dirty="0">
                      <a:solidFill>
                        <a:srgbClr val="000000"/>
                      </a:solidFill>
                      <a:effectLst/>
                      <a:latin typeface="Segoe UI"/>
                      <a:ea typeface="PMingLiU"/>
                    </a:rPr>
                    <a:t>Comptes rendus</a:t>
                  </a:r>
                  <a:endParaRPr lang="fr-FR" sz="1200" dirty="0">
                    <a:effectLst/>
                    <a:latin typeface="Times New Roman"/>
                    <a:ea typeface="PMingLiU"/>
                  </a:endParaRPr>
                </a:p>
              </p:txBody>
            </p:sp>
            <p:sp>
              <p:nvSpPr>
                <p:cNvPr id="36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7530559" y="3814549"/>
                  <a:ext cx="2559250" cy="7670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noAutofit/>
                </a:bodyPr>
                <a:lstStyle/>
                <a:p>
                  <a:pPr algn="ctr" fontAlgn="base">
                    <a:spcAft>
                      <a:spcPts val="0"/>
                    </a:spcAft>
                  </a:pPr>
                  <a:r>
                    <a:rPr lang="fr-FR" sz="900" b="1" kern="1200" dirty="0">
                      <a:solidFill>
                        <a:srgbClr val="000000"/>
                      </a:solidFill>
                      <a:effectLst/>
                      <a:latin typeface="Segoe UI"/>
                      <a:ea typeface="PMingLiU"/>
                    </a:rPr>
                    <a:t>Matière d’œuvre (MO)+valeur ajoutée (VA)</a:t>
                  </a:r>
                  <a:endParaRPr lang="fr-FR" sz="1200" dirty="0">
                    <a:effectLst/>
                    <a:latin typeface="Times New Roman"/>
                    <a:ea typeface="PMingLiU"/>
                  </a:endParaRPr>
                </a:p>
                <a:p>
                  <a:pPr algn="ctr" fontAlgn="base">
                    <a:spcAft>
                      <a:spcPts val="0"/>
                    </a:spcAft>
                  </a:pPr>
                  <a:r>
                    <a:rPr lang="fr-FR" sz="800" i="1" kern="1200" dirty="0">
                      <a:solidFill>
                        <a:srgbClr val="000000"/>
                      </a:solidFill>
                      <a:effectLst/>
                      <a:latin typeface="Segoe UI"/>
                      <a:ea typeface="PMingLiU"/>
                    </a:rPr>
                    <a:t>Godet rempli de sable</a:t>
                  </a:r>
                  <a:endParaRPr lang="fr-FR" sz="1200" dirty="0">
                    <a:effectLst/>
                    <a:latin typeface="Times New Roman"/>
                    <a:ea typeface="PMingLiU"/>
                  </a:endParaRPr>
                </a:p>
              </p:txBody>
            </p:sp>
            <p:cxnSp>
              <p:nvCxnSpPr>
                <p:cNvPr id="37" name="Line 70"/>
                <p:cNvCxnSpPr/>
                <p:nvPr/>
              </p:nvCxnSpPr>
              <p:spPr bwMode="auto">
                <a:xfrm flipH="1">
                  <a:off x="7100858" y="2968388"/>
                  <a:ext cx="1630045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8" name="Line 70"/>
                <p:cNvCxnSpPr/>
                <p:nvPr/>
              </p:nvCxnSpPr>
              <p:spPr bwMode="auto">
                <a:xfrm>
                  <a:off x="3701914" y="1549021"/>
                  <a:ext cx="444343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39" name="Rectangle 38"/>
                <p:cNvSpPr/>
                <p:nvPr/>
              </p:nvSpPr>
              <p:spPr>
                <a:xfrm>
                  <a:off x="5830901" y="774588"/>
                  <a:ext cx="586106" cy="179324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50000"/>
                    </a:lnSpc>
                    <a:spcAft>
                      <a:spcPts val="0"/>
                    </a:spcAft>
                  </a:pPr>
                  <a:r>
                    <a:rPr lang="fr-FR" sz="900" dirty="0">
                      <a:effectLst/>
                      <a:latin typeface="Segoe UI"/>
                      <a:ea typeface="Times New Roman"/>
                    </a:rPr>
                    <a:t>Energie   utile</a:t>
                  </a:r>
                  <a:endParaRPr lang="fr-FR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40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3859344" y="211535"/>
                  <a:ext cx="1625087" cy="29400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noAutofit/>
                </a:bodyPr>
                <a:lstStyle/>
                <a:p>
                  <a:pPr fontAlgn="base">
                    <a:spcAft>
                      <a:spcPts val="0"/>
                    </a:spcAft>
                  </a:pPr>
                  <a:r>
                    <a:rPr lang="fr-FR" sz="700" kern="1200" dirty="0">
                      <a:solidFill>
                        <a:srgbClr val="000000"/>
                      </a:solidFill>
                      <a:effectLst/>
                      <a:latin typeface="Segoe UI"/>
                      <a:ea typeface="PMingLiU"/>
                    </a:rPr>
                    <a:t>Source d’énergie</a:t>
                  </a:r>
                  <a:endParaRPr lang="fr-FR" sz="1200" dirty="0">
                    <a:effectLst/>
                    <a:latin typeface="Times New Roman"/>
                    <a:ea typeface="PMingLiU"/>
                  </a:endParaRPr>
                </a:p>
              </p:txBody>
            </p:sp>
            <p:cxnSp>
              <p:nvCxnSpPr>
                <p:cNvPr id="41" name="Line 70"/>
                <p:cNvCxnSpPr/>
                <p:nvPr/>
              </p:nvCxnSpPr>
              <p:spPr bwMode="auto">
                <a:xfrm>
                  <a:off x="4548727" y="450376"/>
                  <a:ext cx="0" cy="1979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2" name="Line 70"/>
                <p:cNvCxnSpPr/>
                <p:nvPr/>
              </p:nvCxnSpPr>
              <p:spPr bwMode="auto">
                <a:xfrm>
                  <a:off x="4971808" y="1555845"/>
                  <a:ext cx="3098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3" name="Line 70"/>
                <p:cNvCxnSpPr/>
                <p:nvPr/>
              </p:nvCxnSpPr>
              <p:spPr bwMode="auto">
                <a:xfrm>
                  <a:off x="7094035" y="1555845"/>
                  <a:ext cx="3098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4" name="Line 70"/>
                <p:cNvCxnSpPr/>
                <p:nvPr/>
              </p:nvCxnSpPr>
              <p:spPr bwMode="auto">
                <a:xfrm>
                  <a:off x="8199503" y="1555845"/>
                  <a:ext cx="3098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45" name="Rectangle 44"/>
                <p:cNvSpPr/>
                <p:nvPr/>
              </p:nvSpPr>
              <p:spPr>
                <a:xfrm>
                  <a:off x="1471157" y="1241946"/>
                  <a:ext cx="465395" cy="1716657"/>
                </a:xfrm>
                <a:prstGeom prst="rect">
                  <a:avLst/>
                </a:prstGeom>
                <a:solidFill>
                  <a:srgbClr val="FFFF99"/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36000" tIns="36000" rIns="36000" bIns="36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700" b="1">
                      <a:effectLst/>
                      <a:latin typeface="Segoe UI"/>
                      <a:ea typeface="Times New Roman"/>
                    </a:rPr>
                    <a:t>Interface de communication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46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3521102" y="1246170"/>
                  <a:ext cx="819150" cy="3505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noAutofit/>
                </a:bodyPr>
                <a:lstStyle/>
                <a:p>
                  <a:pPr fontAlgn="base">
                    <a:spcAft>
                      <a:spcPts val="0"/>
                    </a:spcAft>
                  </a:pPr>
                  <a:r>
                    <a:rPr lang="fr-FR" sz="700" kern="1200" dirty="0">
                      <a:solidFill>
                        <a:srgbClr val="000000"/>
                      </a:solidFill>
                      <a:effectLst/>
                      <a:latin typeface="Segoe UI"/>
                      <a:ea typeface="PMingLiU"/>
                    </a:rPr>
                    <a:t>Ordres</a:t>
                  </a:r>
                  <a:endParaRPr lang="fr-FR" sz="1200" dirty="0">
                    <a:effectLst/>
                    <a:latin typeface="Times New Roman"/>
                    <a:ea typeface="PMingLiU"/>
                  </a:endParaRPr>
                </a:p>
              </p:txBody>
            </p:sp>
            <p:cxnSp>
              <p:nvCxnSpPr>
                <p:cNvPr id="47" name="Line 70"/>
                <p:cNvCxnSpPr/>
                <p:nvPr/>
              </p:nvCxnSpPr>
              <p:spPr bwMode="auto">
                <a:xfrm>
                  <a:off x="884303" y="1514902"/>
                  <a:ext cx="56007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8" name="Line 70"/>
                <p:cNvCxnSpPr/>
                <p:nvPr/>
              </p:nvCxnSpPr>
              <p:spPr bwMode="auto">
                <a:xfrm flipH="1">
                  <a:off x="836408" y="2292825"/>
                  <a:ext cx="56007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12" name="Groupe 11"/>
              <p:cNvGrpSpPr/>
              <p:nvPr/>
            </p:nvGrpSpPr>
            <p:grpSpPr>
              <a:xfrm>
                <a:off x="-506942" y="1555808"/>
                <a:ext cx="6833020" cy="2378545"/>
                <a:chOff x="-506942" y="1555808"/>
                <a:chExt cx="6833020" cy="2378545"/>
              </a:xfrm>
            </p:grpSpPr>
            <p:sp>
              <p:nvSpPr>
                <p:cNvPr id="13" name="Freeform 133"/>
                <p:cNvSpPr>
                  <a:spLocks/>
                </p:cNvSpPr>
                <p:nvPr/>
              </p:nvSpPr>
              <p:spPr bwMode="auto">
                <a:xfrm rot="15908537" flipV="1">
                  <a:off x="146713" y="3131453"/>
                  <a:ext cx="952500" cy="265113"/>
                </a:xfrm>
                <a:custGeom>
                  <a:avLst/>
                  <a:gdLst>
                    <a:gd name="T0" fmla="*/ 0 w 736"/>
                    <a:gd name="T1" fmla="*/ 177 h 177"/>
                    <a:gd name="T2" fmla="*/ 248 w 736"/>
                    <a:gd name="T3" fmla="*/ 25 h 177"/>
                    <a:gd name="T4" fmla="*/ 576 w 736"/>
                    <a:gd name="T5" fmla="*/ 25 h 177"/>
                    <a:gd name="T6" fmla="*/ 736 w 736"/>
                    <a:gd name="T7" fmla="*/ 73 h 1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36" h="177">
                      <a:moveTo>
                        <a:pt x="0" y="177"/>
                      </a:moveTo>
                      <a:cubicBezTo>
                        <a:pt x="76" y="113"/>
                        <a:pt x="152" y="50"/>
                        <a:pt x="248" y="25"/>
                      </a:cubicBezTo>
                      <a:cubicBezTo>
                        <a:pt x="344" y="0"/>
                        <a:pt x="495" y="17"/>
                        <a:pt x="576" y="25"/>
                      </a:cubicBezTo>
                      <a:cubicBezTo>
                        <a:pt x="657" y="33"/>
                        <a:pt x="696" y="53"/>
                        <a:pt x="736" y="73"/>
                      </a:cubicBezTo>
                    </a:path>
                  </a:pathLst>
                </a:custGeom>
                <a:noFill/>
                <a:ln w="15875" cmpd="sng">
                  <a:solidFill>
                    <a:schemeClr val="tx1"/>
                  </a:solidFill>
                  <a:round/>
                  <a:headEnd type="stealth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  <p:cxnSp>
              <p:nvCxnSpPr>
                <p:cNvPr id="14" name="Line 70"/>
                <p:cNvCxnSpPr/>
                <p:nvPr/>
              </p:nvCxnSpPr>
              <p:spPr bwMode="auto">
                <a:xfrm>
                  <a:off x="6016198" y="1555808"/>
                  <a:ext cx="3098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5" name="Rectangle 14"/>
                <p:cNvSpPr/>
                <p:nvPr/>
              </p:nvSpPr>
              <p:spPr>
                <a:xfrm>
                  <a:off x="-506942" y="2674896"/>
                  <a:ext cx="653221" cy="125945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vert270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900">
                      <a:effectLst/>
                      <a:latin typeface="Segoe UI"/>
                      <a:ea typeface="Times New Roman"/>
                    </a:rPr>
                    <a:t>Consignes</a:t>
                  </a:r>
                  <a:endParaRPr lang="fr-FR" sz="1200">
                    <a:effectLst/>
                    <a:latin typeface="Times New Roman"/>
                    <a:ea typeface="Times New Roman"/>
                  </a:endParaRPr>
                </a:p>
              </p:txBody>
            </p:sp>
          </p:grpSp>
        </p:grpSp>
        <p:cxnSp>
          <p:nvCxnSpPr>
            <p:cNvPr id="9" name="Line 70"/>
            <p:cNvCxnSpPr/>
            <p:nvPr/>
          </p:nvCxnSpPr>
          <p:spPr bwMode="auto">
            <a:xfrm flipV="1">
              <a:off x="1847850" y="2781300"/>
              <a:ext cx="0" cy="3441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Text Box 91"/>
            <p:cNvSpPr txBox="1">
              <a:spLocks noChangeArrowheads="1"/>
            </p:cNvSpPr>
            <p:nvPr/>
          </p:nvSpPr>
          <p:spPr bwMode="auto">
            <a:xfrm>
              <a:off x="1428750" y="3092450"/>
              <a:ext cx="965073" cy="31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fr-FR" sz="800" kern="1200" dirty="0">
                  <a:solidFill>
                    <a:srgbClr val="000000"/>
                  </a:solidFill>
                  <a:effectLst/>
                  <a:latin typeface="Segoe UI"/>
                  <a:ea typeface="PMingLiU"/>
                </a:rPr>
                <a:t>Vers autres PC</a:t>
              </a:r>
              <a:endParaRPr lang="fr-FR" sz="1200" dirty="0">
                <a:effectLst/>
                <a:latin typeface="Times New Roman"/>
                <a:ea typeface="PMingLiU"/>
              </a:endParaRPr>
            </a:p>
          </p:txBody>
        </p:sp>
      </p:grpSp>
      <p:sp>
        <p:nvSpPr>
          <p:cNvPr id="49" name="Espace réservé du contenu 4"/>
          <p:cNvSpPr txBox="1">
            <a:spLocks/>
          </p:cNvSpPr>
          <p:nvPr/>
        </p:nvSpPr>
        <p:spPr>
          <a:xfrm>
            <a:off x="899592" y="116632"/>
            <a:ext cx="8157313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2400" dirty="0">
                <a:ea typeface="Segoe UI" panose="020B0502040204020203" pitchFamily="34" charset="0"/>
              </a:rPr>
              <a:t> </a:t>
            </a:r>
            <a:r>
              <a:rPr lang="fr-FR" sz="2400" dirty="0"/>
              <a:t>C2 : POINTS DE VUE</a:t>
            </a:r>
            <a:endParaRPr lang="fr-FR" sz="1800" dirty="0" smtClean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1600" dirty="0" smtClean="0">
                <a:ea typeface="Segoe UI" panose="020B0502040204020203" pitchFamily="34" charset="0"/>
              </a:rPr>
              <a:t> </a:t>
            </a:r>
            <a:r>
              <a:rPr lang="fr-FR" sz="1600" dirty="0">
                <a:ea typeface="Segoe UI" panose="020B0502040204020203" pitchFamily="34" charset="0"/>
              </a:rPr>
              <a:t>II. DIFF</a:t>
            </a:r>
            <a:r>
              <a:rPr lang="fr-FR" sz="1600" dirty="0">
                <a:latin typeface="Segoe UI"/>
                <a:ea typeface="Segoe UI"/>
                <a:cs typeface="Segoe UI"/>
              </a:rPr>
              <a:t>É</a:t>
            </a:r>
            <a:r>
              <a:rPr lang="fr-FR" sz="1600" dirty="0">
                <a:ea typeface="Segoe UI" panose="020B0502040204020203" pitchFamily="34" charset="0"/>
              </a:rPr>
              <a:t>RENTS POINTS DE VUE </a:t>
            </a:r>
            <a:r>
              <a:rPr lang="fr-FR" sz="1600" dirty="0" smtClean="0">
                <a:ea typeface="Segoe UI" panose="020B0502040204020203" pitchFamily="34" charset="0"/>
              </a:rPr>
              <a:t>– Illustration des différents points de vue</a:t>
            </a:r>
            <a:endParaRPr lang="fr-FR" sz="1600" dirty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endParaRPr lang="fr-FR" sz="1800" dirty="0">
              <a:ea typeface="Segoe UI" panose="020B0502040204020203" pitchFamily="34" charset="0"/>
            </a:endParaRPr>
          </a:p>
          <a:p>
            <a:pPr marL="520700" lvl="2" indent="0" algn="r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1800" dirty="0" smtClean="0">
              <a:ea typeface="Segoe UI" panose="020B0502040204020203" pitchFamily="34" charset="0"/>
            </a:endParaRPr>
          </a:p>
        </p:txBody>
      </p:sp>
      <p:sp>
        <p:nvSpPr>
          <p:cNvPr id="50" name="Rectangle 2"/>
          <p:cNvSpPr>
            <a:spLocks noChangeArrowheads="1"/>
          </p:cNvSpPr>
          <p:nvPr/>
        </p:nvSpPr>
        <p:spPr bwMode="auto">
          <a:xfrm>
            <a:off x="313217" y="931367"/>
            <a:ext cx="507017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Point du vue PARTIE COMMANDE</a:t>
            </a:r>
            <a:endParaRPr kumimoji="0" lang="fr-FR" altLang="fr-F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Ellipse 50"/>
          <p:cNvSpPr/>
          <p:nvPr/>
        </p:nvSpPr>
        <p:spPr bwMode="auto">
          <a:xfrm>
            <a:off x="3947832" y="1556792"/>
            <a:ext cx="4191073" cy="3149231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01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 txBox="1">
            <a:spLocks/>
          </p:cNvSpPr>
          <p:nvPr/>
        </p:nvSpPr>
        <p:spPr>
          <a:xfrm>
            <a:off x="899592" y="116632"/>
            <a:ext cx="8157313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2400" dirty="0">
                <a:ea typeface="Segoe UI" panose="020B0502040204020203" pitchFamily="34" charset="0"/>
              </a:rPr>
              <a:t> </a:t>
            </a:r>
            <a:r>
              <a:rPr lang="fr-FR" sz="2400" dirty="0"/>
              <a:t>C2 : POINTS DE VUE</a:t>
            </a:r>
            <a:endParaRPr lang="fr-FR" sz="1800" dirty="0" smtClean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1600" dirty="0" smtClean="0">
                <a:ea typeface="Segoe UI" panose="020B0502040204020203" pitchFamily="34" charset="0"/>
              </a:rPr>
              <a:t> </a:t>
            </a:r>
            <a:r>
              <a:rPr lang="fr-FR" sz="1600" dirty="0">
                <a:ea typeface="Segoe UI" panose="020B0502040204020203" pitchFamily="34" charset="0"/>
              </a:rPr>
              <a:t>II. DIFF</a:t>
            </a:r>
            <a:r>
              <a:rPr lang="fr-FR" sz="1600" dirty="0">
                <a:latin typeface="Segoe UI"/>
                <a:ea typeface="Segoe UI"/>
                <a:cs typeface="Segoe UI"/>
              </a:rPr>
              <a:t>É</a:t>
            </a:r>
            <a:r>
              <a:rPr lang="fr-FR" sz="1600" dirty="0">
                <a:ea typeface="Segoe UI" panose="020B0502040204020203" pitchFamily="34" charset="0"/>
              </a:rPr>
              <a:t>RENTS POINTS DE VUE </a:t>
            </a:r>
            <a:r>
              <a:rPr lang="fr-FR" sz="1600" dirty="0" smtClean="0">
                <a:ea typeface="Segoe UI" panose="020B0502040204020203" pitchFamily="34" charset="0"/>
              </a:rPr>
              <a:t>– Illustration des différents points de vue</a:t>
            </a:r>
            <a:endParaRPr lang="fr-FR" sz="1600" dirty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endParaRPr lang="fr-FR" sz="1800" dirty="0">
              <a:ea typeface="Segoe UI" panose="020B0502040204020203" pitchFamily="34" charset="0"/>
            </a:endParaRPr>
          </a:p>
          <a:p>
            <a:pPr marL="520700" lvl="2" indent="0" algn="r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1800" dirty="0" smtClean="0">
              <a:ea typeface="Segoe UI" panose="020B0502040204020203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13217" y="931367"/>
            <a:ext cx="331853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Schéma</a:t>
            </a:r>
            <a:r>
              <a:rPr kumimoji="0" lang="fr-FR" altLang="fr-FR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 pneumatique</a:t>
            </a:r>
            <a:endParaRPr kumimoji="0" lang="fr-FR" altLang="fr-F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 6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165" y="5499308"/>
            <a:ext cx="5596255" cy="1242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1719263"/>
            <a:ext cx="8296275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13217" y="4963815"/>
            <a:ext cx="283404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Schéma</a:t>
            </a:r>
            <a:r>
              <a:rPr kumimoji="0" lang="fr-FR" altLang="fr-FR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 électrique</a:t>
            </a:r>
            <a:endParaRPr kumimoji="0" lang="fr-FR" altLang="fr-F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27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 txBox="1">
            <a:spLocks/>
          </p:cNvSpPr>
          <p:nvPr/>
        </p:nvSpPr>
        <p:spPr>
          <a:xfrm>
            <a:off x="899592" y="116632"/>
            <a:ext cx="8157313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2400" dirty="0">
                <a:ea typeface="Segoe UI" panose="020B0502040204020203" pitchFamily="34" charset="0"/>
              </a:rPr>
              <a:t> </a:t>
            </a:r>
            <a:r>
              <a:rPr lang="fr-FR" sz="2400" dirty="0"/>
              <a:t>C2 : POINTS DE VUE</a:t>
            </a:r>
            <a:endParaRPr lang="fr-FR" sz="1800" dirty="0" smtClean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1600" dirty="0" smtClean="0">
                <a:ea typeface="Segoe UI" panose="020B0502040204020203" pitchFamily="34" charset="0"/>
              </a:rPr>
              <a:t> </a:t>
            </a:r>
            <a:r>
              <a:rPr lang="fr-FR" sz="1600" dirty="0">
                <a:ea typeface="Segoe UI" panose="020B0502040204020203" pitchFamily="34" charset="0"/>
              </a:rPr>
              <a:t>II. DIFF</a:t>
            </a:r>
            <a:r>
              <a:rPr lang="fr-FR" sz="1600" dirty="0">
                <a:latin typeface="Segoe UI"/>
                <a:ea typeface="Segoe UI"/>
                <a:cs typeface="Segoe UI"/>
              </a:rPr>
              <a:t>É</a:t>
            </a:r>
            <a:r>
              <a:rPr lang="fr-FR" sz="1600" dirty="0">
                <a:ea typeface="Segoe UI" panose="020B0502040204020203" pitchFamily="34" charset="0"/>
              </a:rPr>
              <a:t>RENTS POINTS DE VUE </a:t>
            </a:r>
            <a:r>
              <a:rPr lang="fr-FR" sz="1600" dirty="0" smtClean="0">
                <a:ea typeface="Segoe UI" panose="020B0502040204020203" pitchFamily="34" charset="0"/>
              </a:rPr>
              <a:t>– Illustration des différents points de vue</a:t>
            </a:r>
            <a:endParaRPr lang="fr-FR" sz="1600" dirty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endParaRPr lang="fr-FR" sz="1800" dirty="0">
              <a:ea typeface="Segoe UI" panose="020B0502040204020203" pitchFamily="34" charset="0"/>
            </a:endParaRPr>
          </a:p>
          <a:p>
            <a:pPr marL="520700" lvl="2" indent="0" algn="r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1800" dirty="0" smtClean="0">
              <a:ea typeface="Segoe UI" panose="020B0502040204020203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13217" y="931367"/>
            <a:ext cx="331853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Schéma</a:t>
            </a:r>
            <a:r>
              <a:rPr kumimoji="0" lang="fr-FR" altLang="fr-FR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 pneumatique</a:t>
            </a:r>
            <a:endParaRPr kumimoji="0" lang="fr-FR" altLang="fr-F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13217" y="4725144"/>
            <a:ext cx="283404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Schéma</a:t>
            </a:r>
            <a:r>
              <a:rPr kumimoji="0" lang="fr-FR" altLang="fr-FR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 électrique</a:t>
            </a:r>
            <a:endParaRPr kumimoji="0" lang="fr-FR" altLang="fr-F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95003"/>
            <a:ext cx="8229600" cy="488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736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 txBox="1">
            <a:spLocks/>
          </p:cNvSpPr>
          <p:nvPr/>
        </p:nvSpPr>
        <p:spPr>
          <a:xfrm>
            <a:off x="899592" y="116632"/>
            <a:ext cx="8157313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2400" dirty="0">
                <a:ea typeface="Segoe UI" panose="020B0502040204020203" pitchFamily="34" charset="0"/>
              </a:rPr>
              <a:t> </a:t>
            </a:r>
            <a:r>
              <a:rPr lang="fr-FR" sz="2400" dirty="0"/>
              <a:t>C2 : POINTS DE VUE</a:t>
            </a:r>
            <a:endParaRPr lang="fr-FR" sz="1800" dirty="0" smtClean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1600" dirty="0" smtClean="0">
                <a:ea typeface="Segoe UI" panose="020B0502040204020203" pitchFamily="34" charset="0"/>
              </a:rPr>
              <a:t> </a:t>
            </a:r>
            <a:r>
              <a:rPr lang="fr-FR" sz="1600" dirty="0">
                <a:ea typeface="Segoe UI" panose="020B0502040204020203" pitchFamily="34" charset="0"/>
              </a:rPr>
              <a:t>II. DIFF</a:t>
            </a:r>
            <a:r>
              <a:rPr lang="fr-FR" sz="1600" dirty="0">
                <a:latin typeface="Segoe UI"/>
                <a:ea typeface="Segoe UI"/>
                <a:cs typeface="Segoe UI"/>
              </a:rPr>
              <a:t>É</a:t>
            </a:r>
            <a:r>
              <a:rPr lang="fr-FR" sz="1600" dirty="0">
                <a:ea typeface="Segoe UI" panose="020B0502040204020203" pitchFamily="34" charset="0"/>
              </a:rPr>
              <a:t>RENTS POINTS DE VUE </a:t>
            </a:r>
            <a:r>
              <a:rPr lang="fr-FR" sz="1600" dirty="0" smtClean="0">
                <a:ea typeface="Segoe UI" panose="020B0502040204020203" pitchFamily="34" charset="0"/>
              </a:rPr>
              <a:t>– Illustration des différents points de vue</a:t>
            </a:r>
            <a:endParaRPr lang="fr-FR" sz="1600" dirty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endParaRPr lang="fr-FR" sz="1800" dirty="0">
              <a:ea typeface="Segoe UI" panose="020B0502040204020203" pitchFamily="34" charset="0"/>
            </a:endParaRPr>
          </a:p>
          <a:p>
            <a:pPr marL="520700" lvl="2" indent="0" algn="r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1800" dirty="0" smtClean="0">
              <a:ea typeface="Segoe UI" panose="020B0502040204020203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13217" y="1075383"/>
            <a:ext cx="507017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Point du vue PARTIE COMMANDE</a:t>
            </a:r>
            <a:endParaRPr kumimoji="0" lang="fr-FR" altLang="fr-F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1585595" y="1806411"/>
            <a:ext cx="5972810" cy="4286885"/>
            <a:chOff x="0" y="0"/>
            <a:chExt cx="4251674" cy="1590261"/>
          </a:xfrm>
        </p:grpSpPr>
        <p:sp>
          <p:nvSpPr>
            <p:cNvPr id="8" name="Zone de texte 13922"/>
            <p:cNvSpPr txBox="1"/>
            <p:nvPr/>
          </p:nvSpPr>
          <p:spPr>
            <a:xfrm>
              <a:off x="903829" y="0"/>
              <a:ext cx="2448753" cy="1590261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fr-FR" sz="2400" b="1" dirty="0">
                  <a:effectLst/>
                  <a:latin typeface="Segoe UI"/>
                  <a:ea typeface="Times New Roman"/>
                  <a:cs typeface="Segoe UI"/>
                </a:rPr>
                <a:t>DÉFINITION DES ENTRÉES/SORTIES </a:t>
              </a:r>
              <a:endParaRPr lang="fr-FR" sz="1800" dirty="0">
                <a:effectLst/>
                <a:latin typeface="Segoe UI"/>
                <a:ea typeface="Times New Roman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fr-FR" sz="2400" b="1" dirty="0">
                  <a:effectLst/>
                  <a:latin typeface="Segoe UI"/>
                  <a:ea typeface="Times New Roman"/>
                  <a:cs typeface="Segoe UI"/>
                </a:rPr>
                <a:t>GRAFCET Partie Commande</a:t>
              </a:r>
              <a:endParaRPr lang="fr-FR" sz="1800" dirty="0">
                <a:effectLst/>
                <a:latin typeface="Segoe UI"/>
                <a:ea typeface="Times New Roman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fr-FR" sz="2400" b="1" dirty="0">
                  <a:effectLst/>
                  <a:latin typeface="Segoe UI"/>
                  <a:ea typeface="Times New Roman"/>
                  <a:cs typeface="Segoe UI"/>
                </a:rPr>
                <a:t> </a:t>
              </a:r>
              <a:endParaRPr lang="fr-FR" sz="1800" dirty="0">
                <a:effectLst/>
                <a:latin typeface="Segoe UI"/>
                <a:ea typeface="Times New Roman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fr-FR" sz="2400" b="1" dirty="0">
                  <a:effectLst/>
                  <a:latin typeface="Segoe UI"/>
                  <a:ea typeface="Times New Roman"/>
                  <a:cs typeface="Segoe UI"/>
                </a:rPr>
                <a:t> </a:t>
              </a:r>
              <a:endParaRPr lang="fr-FR" sz="1800" dirty="0">
                <a:effectLst/>
                <a:latin typeface="Segoe UI"/>
                <a:ea typeface="Times New Roman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fr-FR" sz="2400" b="1" dirty="0">
                  <a:effectLst/>
                  <a:latin typeface="Segoe UI"/>
                  <a:ea typeface="Times New Roman"/>
                  <a:cs typeface="Segoe UI"/>
                </a:rPr>
                <a:t>Machine à Godets</a:t>
              </a:r>
              <a:endParaRPr lang="fr-FR" sz="1800" dirty="0">
                <a:effectLst/>
                <a:latin typeface="Segoe UI"/>
                <a:ea typeface="Times New Roman"/>
                <a:cs typeface="Times New Roman"/>
              </a:endParaRPr>
            </a:p>
          </p:txBody>
        </p:sp>
        <p:grpSp>
          <p:nvGrpSpPr>
            <p:cNvPr id="9" name="Groupe 8"/>
            <p:cNvGrpSpPr/>
            <p:nvPr/>
          </p:nvGrpSpPr>
          <p:grpSpPr>
            <a:xfrm>
              <a:off x="0" y="132139"/>
              <a:ext cx="895350" cy="588160"/>
              <a:chOff x="0" y="0"/>
              <a:chExt cx="895350" cy="588160"/>
            </a:xfrm>
          </p:grpSpPr>
          <p:cxnSp>
            <p:nvCxnSpPr>
              <p:cNvPr id="22" name="Connecteur droit avec flèche 21"/>
              <p:cNvCxnSpPr/>
              <p:nvPr/>
            </p:nvCxnSpPr>
            <p:spPr>
              <a:xfrm>
                <a:off x="0" y="0"/>
                <a:ext cx="89535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avec flèche 22"/>
              <p:cNvCxnSpPr/>
              <p:nvPr/>
            </p:nvCxnSpPr>
            <p:spPr>
              <a:xfrm>
                <a:off x="0" y="130815"/>
                <a:ext cx="89535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avec flèche 23"/>
              <p:cNvCxnSpPr/>
              <p:nvPr/>
            </p:nvCxnSpPr>
            <p:spPr>
              <a:xfrm>
                <a:off x="0" y="281990"/>
                <a:ext cx="89535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avec flèche 24"/>
              <p:cNvCxnSpPr/>
              <p:nvPr/>
            </p:nvCxnSpPr>
            <p:spPr>
              <a:xfrm>
                <a:off x="0" y="430215"/>
                <a:ext cx="89535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cteur droit avec flèche 25"/>
              <p:cNvCxnSpPr/>
              <p:nvPr/>
            </p:nvCxnSpPr>
            <p:spPr>
              <a:xfrm>
                <a:off x="0" y="588160"/>
                <a:ext cx="89535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e 9"/>
            <p:cNvGrpSpPr/>
            <p:nvPr/>
          </p:nvGrpSpPr>
          <p:grpSpPr>
            <a:xfrm>
              <a:off x="0" y="869040"/>
              <a:ext cx="895350" cy="579310"/>
              <a:chOff x="0" y="-29500"/>
              <a:chExt cx="895350" cy="579310"/>
            </a:xfrm>
          </p:grpSpPr>
          <p:cxnSp>
            <p:nvCxnSpPr>
              <p:cNvPr id="17" name="Connecteur droit avec flèche 16"/>
              <p:cNvCxnSpPr/>
              <p:nvPr/>
            </p:nvCxnSpPr>
            <p:spPr>
              <a:xfrm>
                <a:off x="0" y="-29500"/>
                <a:ext cx="89535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avec flèche 17"/>
              <p:cNvCxnSpPr/>
              <p:nvPr/>
            </p:nvCxnSpPr>
            <p:spPr>
              <a:xfrm>
                <a:off x="0" y="124915"/>
                <a:ext cx="89535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cteur droit avec flèche 18"/>
              <p:cNvCxnSpPr/>
              <p:nvPr/>
            </p:nvCxnSpPr>
            <p:spPr>
              <a:xfrm>
                <a:off x="0" y="273140"/>
                <a:ext cx="89535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necteur droit avec flèche 19"/>
              <p:cNvCxnSpPr/>
              <p:nvPr/>
            </p:nvCxnSpPr>
            <p:spPr>
              <a:xfrm>
                <a:off x="0" y="427265"/>
                <a:ext cx="89535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necteur droit avec flèche 20"/>
              <p:cNvCxnSpPr/>
              <p:nvPr/>
            </p:nvCxnSpPr>
            <p:spPr>
              <a:xfrm>
                <a:off x="0" y="549810"/>
                <a:ext cx="89535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Connecteur droit avec flèche 10"/>
            <p:cNvCxnSpPr/>
            <p:nvPr/>
          </p:nvCxnSpPr>
          <p:spPr>
            <a:xfrm>
              <a:off x="3356324" y="147996"/>
              <a:ext cx="89535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avec flèche 11"/>
            <p:cNvCxnSpPr/>
            <p:nvPr/>
          </p:nvCxnSpPr>
          <p:spPr>
            <a:xfrm>
              <a:off x="3356324" y="359418"/>
              <a:ext cx="89535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avec flèche 12"/>
            <p:cNvCxnSpPr/>
            <p:nvPr/>
          </p:nvCxnSpPr>
          <p:spPr>
            <a:xfrm>
              <a:off x="3356324" y="602553"/>
              <a:ext cx="89535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avec flèche 13"/>
            <p:cNvCxnSpPr/>
            <p:nvPr/>
          </p:nvCxnSpPr>
          <p:spPr>
            <a:xfrm>
              <a:off x="3356324" y="835117"/>
              <a:ext cx="89535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/>
            <p:cNvCxnSpPr/>
            <p:nvPr/>
          </p:nvCxnSpPr>
          <p:spPr>
            <a:xfrm>
              <a:off x="3356324" y="1078252"/>
              <a:ext cx="89535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/>
            <p:cNvCxnSpPr/>
            <p:nvPr/>
          </p:nvCxnSpPr>
          <p:spPr>
            <a:xfrm>
              <a:off x="3356324" y="1305531"/>
              <a:ext cx="89535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/>
          <p:cNvSpPr/>
          <p:nvPr/>
        </p:nvSpPr>
        <p:spPr>
          <a:xfrm>
            <a:off x="1835696" y="1813922"/>
            <a:ext cx="570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1800" b="0" dirty="0" smtClean="0">
                <a:solidFill>
                  <a:srgbClr val="FF000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1b1</a:t>
            </a:r>
            <a:endParaRPr lang="fr-FR" sz="1800" b="0" dirty="0">
              <a:solidFill>
                <a:srgbClr val="FF0000"/>
              </a:solidFill>
              <a:latin typeface="Segoe UI" pitchFamily="34" charset="0"/>
              <a:ea typeface="Times New Roman" pitchFamily="18" charset="0"/>
              <a:cs typeface="Segoe UI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835696" y="2204864"/>
            <a:ext cx="570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800" b="0" dirty="0" smtClean="0">
                <a:solidFill>
                  <a:srgbClr val="FF000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1b2</a:t>
            </a:r>
            <a:endParaRPr lang="fr-FR" sz="1800" b="0" dirty="0">
              <a:solidFill>
                <a:srgbClr val="FF0000"/>
              </a:solidFill>
              <a:latin typeface="Segoe UI" pitchFamily="34" charset="0"/>
              <a:ea typeface="Times New Roman" pitchFamily="18" charset="0"/>
              <a:cs typeface="Segoe UI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835696" y="2564904"/>
            <a:ext cx="570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800" b="0" dirty="0" smtClean="0">
                <a:solidFill>
                  <a:srgbClr val="FF000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2b1</a:t>
            </a:r>
            <a:endParaRPr lang="fr-FR" sz="1800" b="0" dirty="0">
              <a:solidFill>
                <a:srgbClr val="FF0000"/>
              </a:solidFill>
              <a:latin typeface="Segoe UI" pitchFamily="34" charset="0"/>
              <a:ea typeface="Times New Roman" pitchFamily="18" charset="0"/>
              <a:cs typeface="Segoe UI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835696" y="2996952"/>
            <a:ext cx="570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800" b="0" dirty="0" smtClean="0">
                <a:solidFill>
                  <a:srgbClr val="FF000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3b1</a:t>
            </a:r>
            <a:endParaRPr lang="fr-FR" sz="1800" b="0" dirty="0">
              <a:solidFill>
                <a:srgbClr val="FF0000"/>
              </a:solidFill>
              <a:latin typeface="Segoe UI" pitchFamily="34" charset="0"/>
              <a:ea typeface="Times New Roman" pitchFamily="18" charset="0"/>
              <a:cs typeface="Segoe UI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73554" y="4221088"/>
            <a:ext cx="4331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800" b="0" dirty="0" smtClean="0">
                <a:solidFill>
                  <a:srgbClr val="FF000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S3</a:t>
            </a:r>
            <a:endParaRPr lang="fr-FR" sz="1800" b="0" dirty="0">
              <a:solidFill>
                <a:srgbClr val="FF0000"/>
              </a:solidFill>
              <a:latin typeface="Segoe UI" pitchFamily="34" charset="0"/>
              <a:ea typeface="Times New Roman" pitchFamily="18" charset="0"/>
              <a:cs typeface="Segoe UI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973554" y="3419708"/>
            <a:ext cx="4331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800" b="0" dirty="0" smtClean="0">
                <a:solidFill>
                  <a:srgbClr val="FF000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S1</a:t>
            </a:r>
            <a:endParaRPr lang="fr-FR" sz="1800" b="0" dirty="0">
              <a:solidFill>
                <a:srgbClr val="FF0000"/>
              </a:solidFill>
              <a:latin typeface="Segoe UI" pitchFamily="34" charset="0"/>
              <a:ea typeface="Times New Roman" pitchFamily="18" charset="0"/>
              <a:cs typeface="Segoe U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973554" y="3789040"/>
            <a:ext cx="4331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800" b="0" dirty="0" smtClean="0">
                <a:solidFill>
                  <a:srgbClr val="FF000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S2</a:t>
            </a:r>
            <a:endParaRPr lang="fr-FR" sz="1800" b="0" dirty="0">
              <a:solidFill>
                <a:srgbClr val="FF0000"/>
              </a:solidFill>
              <a:latin typeface="Segoe UI" pitchFamily="34" charset="0"/>
              <a:ea typeface="Times New Roman" pitchFamily="18" charset="0"/>
              <a:cs typeface="Segoe UI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973554" y="4643844"/>
            <a:ext cx="4331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800" b="0" dirty="0" smtClean="0">
                <a:solidFill>
                  <a:srgbClr val="FF000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S4</a:t>
            </a:r>
            <a:endParaRPr lang="fr-FR" sz="1800" b="0" dirty="0">
              <a:solidFill>
                <a:srgbClr val="FF0000"/>
              </a:solidFill>
              <a:latin typeface="Segoe UI" pitchFamily="34" charset="0"/>
              <a:ea typeface="Times New Roman" pitchFamily="18" charset="0"/>
              <a:cs typeface="Segoe UI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866153" y="5003884"/>
            <a:ext cx="540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800" b="0" dirty="0" err="1" smtClean="0">
                <a:solidFill>
                  <a:srgbClr val="FF000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dcy</a:t>
            </a:r>
            <a:endParaRPr lang="fr-FR" sz="1800" b="0" dirty="0">
              <a:solidFill>
                <a:srgbClr val="FF0000"/>
              </a:solidFill>
              <a:latin typeface="Segoe UI" pitchFamily="34" charset="0"/>
              <a:ea typeface="Times New Roman" pitchFamily="18" charset="0"/>
              <a:cs typeface="Segoe UI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861344" y="5373216"/>
            <a:ext cx="545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800" b="0" dirty="0" err="1" smtClean="0">
                <a:solidFill>
                  <a:srgbClr val="FF000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acq</a:t>
            </a:r>
            <a:endParaRPr lang="fr-FR" sz="1800" b="0" dirty="0">
              <a:solidFill>
                <a:srgbClr val="FF0000"/>
              </a:solidFill>
              <a:latin typeface="Segoe UI" pitchFamily="34" charset="0"/>
              <a:ea typeface="Times New Roman" pitchFamily="18" charset="0"/>
              <a:cs typeface="Segoe UI" pitchFamily="34" charset="0"/>
            </a:endParaRPr>
          </a:p>
        </p:txBody>
      </p:sp>
      <p:grpSp>
        <p:nvGrpSpPr>
          <p:cNvPr id="50" name="Groupe 49"/>
          <p:cNvGrpSpPr/>
          <p:nvPr/>
        </p:nvGrpSpPr>
        <p:grpSpPr>
          <a:xfrm>
            <a:off x="6384323" y="1869475"/>
            <a:ext cx="830677" cy="3503741"/>
            <a:chOff x="6384323" y="1869475"/>
            <a:chExt cx="830677" cy="3503741"/>
          </a:xfrm>
        </p:grpSpPr>
        <p:sp>
          <p:nvSpPr>
            <p:cNvPr id="40" name="Rectangle 39"/>
            <p:cNvSpPr/>
            <p:nvPr/>
          </p:nvSpPr>
          <p:spPr>
            <a:xfrm>
              <a:off x="6384323" y="1869475"/>
              <a:ext cx="83067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800" b="0" dirty="0" smtClean="0">
                  <a:solidFill>
                    <a:srgbClr val="FF0000"/>
                  </a:solidFill>
                  <a:latin typeface="Segoe UI" pitchFamily="34" charset="0"/>
                  <a:ea typeface="Times New Roman" pitchFamily="18" charset="0"/>
                  <a:cs typeface="Segoe UI" pitchFamily="34" charset="0"/>
                </a:rPr>
                <a:t>1YV14</a:t>
              </a:r>
              <a:endParaRPr lang="fr-FR" sz="1800" b="0" dirty="0">
                <a:solidFill>
                  <a:srgbClr val="FF000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384323" y="2445539"/>
              <a:ext cx="83067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800" b="0" dirty="0" smtClean="0">
                  <a:solidFill>
                    <a:srgbClr val="FF0000"/>
                  </a:solidFill>
                  <a:latin typeface="Segoe UI" pitchFamily="34" charset="0"/>
                  <a:ea typeface="Times New Roman" pitchFamily="18" charset="0"/>
                  <a:cs typeface="Segoe UI" pitchFamily="34" charset="0"/>
                </a:rPr>
                <a:t>1YV12</a:t>
              </a:r>
              <a:endParaRPr lang="fr-FR" sz="1800" b="0" dirty="0">
                <a:solidFill>
                  <a:srgbClr val="FF000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384323" y="3093611"/>
              <a:ext cx="83067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800" b="0" dirty="0" smtClean="0">
                  <a:solidFill>
                    <a:srgbClr val="FF0000"/>
                  </a:solidFill>
                  <a:latin typeface="Segoe UI" pitchFamily="34" charset="0"/>
                  <a:ea typeface="Times New Roman" pitchFamily="18" charset="0"/>
                  <a:cs typeface="Segoe UI" pitchFamily="34" charset="0"/>
                </a:rPr>
                <a:t>2YV14</a:t>
              </a:r>
              <a:endParaRPr lang="fr-FR" sz="1800" b="0" dirty="0">
                <a:solidFill>
                  <a:srgbClr val="FF000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384323" y="3717032"/>
              <a:ext cx="83067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800" b="0" dirty="0" smtClean="0">
                  <a:solidFill>
                    <a:srgbClr val="FF0000"/>
                  </a:solidFill>
                  <a:latin typeface="Segoe UI" pitchFamily="34" charset="0"/>
                  <a:ea typeface="Times New Roman" pitchFamily="18" charset="0"/>
                  <a:cs typeface="Segoe UI" pitchFamily="34" charset="0"/>
                </a:rPr>
                <a:t>3YV14</a:t>
              </a:r>
              <a:endParaRPr lang="fr-FR" sz="1800" b="0" dirty="0">
                <a:solidFill>
                  <a:srgbClr val="FF000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384323" y="4355812"/>
              <a:ext cx="65114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800" b="0" dirty="0" smtClean="0">
                  <a:solidFill>
                    <a:srgbClr val="FF0000"/>
                  </a:solidFill>
                  <a:latin typeface="Segoe UI" pitchFamily="34" charset="0"/>
                  <a:ea typeface="Times New Roman" pitchFamily="18" charset="0"/>
                  <a:cs typeface="Segoe UI" pitchFamily="34" charset="0"/>
                </a:rPr>
                <a:t>KM1</a:t>
              </a:r>
              <a:endParaRPr lang="fr-FR" sz="1800" b="0" dirty="0">
                <a:solidFill>
                  <a:srgbClr val="FF000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384323" y="5003884"/>
              <a:ext cx="77136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800" b="0" dirty="0" smtClean="0">
                  <a:solidFill>
                    <a:srgbClr val="FF0000"/>
                  </a:solidFill>
                  <a:latin typeface="Segoe UI" pitchFamily="34" charset="0"/>
                  <a:ea typeface="Times New Roman" pitchFamily="18" charset="0"/>
                  <a:cs typeface="Segoe UI" pitchFamily="34" charset="0"/>
                </a:rPr>
                <a:t>VACQ</a:t>
              </a:r>
              <a:endParaRPr lang="fr-FR" sz="1800" b="0" dirty="0">
                <a:solidFill>
                  <a:srgbClr val="FF000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387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 txBox="1">
            <a:spLocks/>
          </p:cNvSpPr>
          <p:nvPr/>
        </p:nvSpPr>
        <p:spPr>
          <a:xfrm>
            <a:off x="899592" y="116632"/>
            <a:ext cx="8157313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2400" dirty="0">
                <a:ea typeface="Segoe UI" panose="020B0502040204020203" pitchFamily="34" charset="0"/>
              </a:rPr>
              <a:t> </a:t>
            </a:r>
            <a:r>
              <a:rPr lang="fr-FR" sz="2400" dirty="0"/>
              <a:t>C2 : POINTS DE VUE</a:t>
            </a:r>
            <a:endParaRPr lang="fr-FR" sz="1800" dirty="0" smtClean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1600" dirty="0" smtClean="0">
                <a:ea typeface="Segoe UI" panose="020B0502040204020203" pitchFamily="34" charset="0"/>
              </a:rPr>
              <a:t> </a:t>
            </a:r>
            <a:r>
              <a:rPr lang="fr-FR" sz="1600" dirty="0">
                <a:ea typeface="Segoe UI" panose="020B0502040204020203" pitchFamily="34" charset="0"/>
              </a:rPr>
              <a:t>II. DIFF</a:t>
            </a:r>
            <a:r>
              <a:rPr lang="fr-FR" sz="1600" dirty="0">
                <a:latin typeface="Segoe UI"/>
                <a:ea typeface="Segoe UI"/>
                <a:cs typeface="Segoe UI"/>
              </a:rPr>
              <a:t>É</a:t>
            </a:r>
            <a:r>
              <a:rPr lang="fr-FR" sz="1600" dirty="0">
                <a:ea typeface="Segoe UI" panose="020B0502040204020203" pitchFamily="34" charset="0"/>
              </a:rPr>
              <a:t>RENTS POINTS DE VUE </a:t>
            </a:r>
            <a:r>
              <a:rPr lang="fr-FR" sz="1600" dirty="0" smtClean="0">
                <a:ea typeface="Segoe UI" panose="020B0502040204020203" pitchFamily="34" charset="0"/>
              </a:rPr>
              <a:t>– Illustration des différents points de vue</a:t>
            </a:r>
            <a:endParaRPr lang="fr-FR" sz="1600" dirty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endParaRPr lang="fr-FR" sz="1800" dirty="0">
              <a:ea typeface="Segoe UI" panose="020B0502040204020203" pitchFamily="34" charset="0"/>
            </a:endParaRPr>
          </a:p>
          <a:p>
            <a:pPr marL="520700" lvl="2" indent="0" algn="r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1800" dirty="0" smtClean="0">
              <a:ea typeface="Segoe UI" panose="020B0502040204020203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13217" y="954126"/>
            <a:ext cx="430188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Grafcet PARTIE COMMANDE</a:t>
            </a:r>
            <a:endParaRPr kumimoji="0" lang="fr-FR" altLang="fr-F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268"/>
          <a:stretch/>
        </p:blipFill>
        <p:spPr bwMode="auto">
          <a:xfrm>
            <a:off x="2051720" y="1478285"/>
            <a:ext cx="2232248" cy="4986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969"/>
          <a:stretch/>
        </p:blipFill>
        <p:spPr bwMode="auto">
          <a:xfrm>
            <a:off x="5796136" y="1707957"/>
            <a:ext cx="1573907" cy="4529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66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Espace réservé du contenu 4"/>
          <p:cNvSpPr txBox="1">
            <a:spLocks/>
          </p:cNvSpPr>
          <p:nvPr/>
        </p:nvSpPr>
        <p:spPr>
          <a:xfrm>
            <a:off x="2843808" y="116632"/>
            <a:ext cx="6213097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2400" dirty="0">
                <a:ea typeface="Segoe UI" panose="020B0502040204020203" pitchFamily="34" charset="0"/>
              </a:rPr>
              <a:t> </a:t>
            </a:r>
            <a:r>
              <a:rPr lang="fr-FR" sz="2400" dirty="0" smtClean="0">
                <a:ea typeface="Segoe UI" panose="020B0502040204020203" pitchFamily="34" charset="0"/>
              </a:rPr>
              <a:t>INTRODUCTION AU GRAFCET</a:t>
            </a:r>
            <a:endParaRPr lang="fr-FR" sz="1800" dirty="0" smtClean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1800" dirty="0">
                <a:ea typeface="Segoe UI" panose="020B0502040204020203" pitchFamily="34" charset="0"/>
              </a:rPr>
              <a:t> </a:t>
            </a:r>
            <a:r>
              <a:rPr lang="fr-FR" sz="1800" dirty="0" smtClean="0">
                <a:ea typeface="Segoe UI" panose="020B0502040204020203" pitchFamily="34" charset="0"/>
              </a:rPr>
              <a:t>Historique</a:t>
            </a:r>
          </a:p>
        </p:txBody>
      </p:sp>
      <p:sp>
        <p:nvSpPr>
          <p:cNvPr id="39" name="Flèche droite 38"/>
          <p:cNvSpPr/>
          <p:nvPr/>
        </p:nvSpPr>
        <p:spPr>
          <a:xfrm>
            <a:off x="1162181" y="2508279"/>
            <a:ext cx="7171693" cy="331242"/>
          </a:xfrm>
          <a:prstGeom prst="rightArrow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grpSp>
        <p:nvGrpSpPr>
          <p:cNvPr id="52" name="Groupe 51"/>
          <p:cNvGrpSpPr/>
          <p:nvPr/>
        </p:nvGrpSpPr>
        <p:grpSpPr>
          <a:xfrm>
            <a:off x="724956" y="2477188"/>
            <a:ext cx="1440160" cy="1391838"/>
            <a:chOff x="724956" y="2621204"/>
            <a:chExt cx="1440160" cy="1391838"/>
          </a:xfrm>
        </p:grpSpPr>
        <p:sp>
          <p:nvSpPr>
            <p:cNvPr id="30" name="Zone de texte 1040"/>
            <p:cNvSpPr txBox="1"/>
            <p:nvPr/>
          </p:nvSpPr>
          <p:spPr>
            <a:xfrm>
              <a:off x="724956" y="2984099"/>
              <a:ext cx="1440160" cy="102894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b="1" dirty="0">
                  <a:solidFill>
                    <a:srgbClr val="FF0000"/>
                  </a:solidFill>
                  <a:effectLst/>
                  <a:latin typeface="Segoe UI"/>
                  <a:ea typeface="Times New Roman"/>
                </a:rPr>
                <a:t>1977</a:t>
              </a:r>
              <a:endParaRPr lang="fr-FR" dirty="0">
                <a:solidFill>
                  <a:srgbClr val="FF0000"/>
                </a:solidFill>
                <a:effectLst/>
                <a:latin typeface="Times New Roman"/>
                <a:ea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fr-FR" dirty="0">
                  <a:effectLst/>
                  <a:latin typeface="Segoe UI"/>
                  <a:ea typeface="Times New Roman"/>
                </a:rPr>
                <a:t>Naissance du  GRAFCET</a:t>
              </a:r>
              <a:endParaRPr lang="fr-FR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40" name="Connecteur droit 39"/>
            <p:cNvCxnSpPr/>
            <p:nvPr/>
          </p:nvCxnSpPr>
          <p:spPr>
            <a:xfrm flipV="1">
              <a:off x="1440913" y="2621204"/>
              <a:ext cx="0" cy="40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1" name="Groupe 50"/>
          <p:cNvGrpSpPr/>
          <p:nvPr/>
        </p:nvGrpSpPr>
        <p:grpSpPr>
          <a:xfrm>
            <a:off x="2997923" y="2497925"/>
            <a:ext cx="1700804" cy="1270247"/>
            <a:chOff x="2997923" y="2641941"/>
            <a:chExt cx="1700804" cy="1270247"/>
          </a:xfrm>
        </p:grpSpPr>
        <p:cxnSp>
          <p:nvCxnSpPr>
            <p:cNvPr id="33" name="Connecteur droit 32"/>
            <p:cNvCxnSpPr/>
            <p:nvPr/>
          </p:nvCxnSpPr>
          <p:spPr>
            <a:xfrm flipV="1">
              <a:off x="3862928" y="2641941"/>
              <a:ext cx="0" cy="40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Zone de texte 1084"/>
            <p:cNvSpPr txBox="1"/>
            <p:nvPr/>
          </p:nvSpPr>
          <p:spPr>
            <a:xfrm>
              <a:off x="2997923" y="2984099"/>
              <a:ext cx="1700804" cy="92808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b="1" dirty="0">
                  <a:solidFill>
                    <a:srgbClr val="FF0000"/>
                  </a:solidFill>
                  <a:effectLst/>
                  <a:latin typeface="Segoe UI"/>
                  <a:ea typeface="Times New Roman"/>
                </a:rPr>
                <a:t>1988</a:t>
              </a:r>
              <a:endParaRPr lang="fr-FR" dirty="0">
                <a:solidFill>
                  <a:srgbClr val="FF0000"/>
                </a:solidFill>
                <a:effectLst/>
                <a:latin typeface="Times New Roman"/>
                <a:ea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fr-FR" dirty="0">
                  <a:effectLst/>
                  <a:latin typeface="Segoe UI"/>
                  <a:ea typeface="Times New Roman"/>
                </a:rPr>
                <a:t>Parution de la Norme  européenne GRAFCET</a:t>
              </a:r>
              <a:endParaRPr lang="fr-FR" dirty="0">
                <a:effectLst/>
                <a:latin typeface="Times New Roman"/>
                <a:ea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fr-FR" b="1" dirty="0">
                  <a:effectLst/>
                  <a:latin typeface="Segoe UI"/>
                  <a:ea typeface="Times New Roman"/>
                </a:rPr>
                <a:t>CEI 848</a:t>
              </a:r>
              <a:endParaRPr lang="fr-FR" dirty="0"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50" name="Groupe 49"/>
          <p:cNvGrpSpPr/>
          <p:nvPr/>
        </p:nvGrpSpPr>
        <p:grpSpPr>
          <a:xfrm>
            <a:off x="1764820" y="908720"/>
            <a:ext cx="1700804" cy="1992954"/>
            <a:chOff x="1764820" y="1052736"/>
            <a:chExt cx="1700804" cy="1992954"/>
          </a:xfrm>
        </p:grpSpPr>
        <p:sp>
          <p:nvSpPr>
            <p:cNvPr id="32" name="Zone de texte 1082"/>
            <p:cNvSpPr txBox="1"/>
            <p:nvPr/>
          </p:nvSpPr>
          <p:spPr>
            <a:xfrm>
              <a:off x="1764820" y="1052736"/>
              <a:ext cx="1700804" cy="1568468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dirty="0">
                  <a:effectLst/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Parution de la Norme  française GRAFCET</a:t>
              </a:r>
            </a:p>
            <a:p>
              <a:pPr algn="ctr">
                <a:spcAft>
                  <a:spcPts val="0"/>
                </a:spcAft>
              </a:pPr>
              <a:r>
                <a:rPr lang="fr-FR" b="1" dirty="0">
                  <a:solidFill>
                    <a:srgbClr val="FF0000"/>
                  </a:solidFill>
                  <a:effectLst/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NF C03-190</a:t>
              </a:r>
              <a:endParaRPr lang="fr-FR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fr-FR" b="1" dirty="0">
                  <a:solidFill>
                    <a:srgbClr val="FF0000"/>
                  </a:solidFill>
                  <a:effectLst/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1982</a:t>
              </a:r>
              <a:endParaRPr lang="fr-FR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fr-FR" dirty="0">
                  <a:effectLst/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 </a:t>
              </a:r>
            </a:p>
          </p:txBody>
        </p:sp>
        <p:cxnSp>
          <p:nvCxnSpPr>
            <p:cNvPr id="35" name="Connecteur droit 34"/>
            <p:cNvCxnSpPr/>
            <p:nvPr/>
          </p:nvCxnSpPr>
          <p:spPr>
            <a:xfrm flipV="1">
              <a:off x="2623087" y="2641941"/>
              <a:ext cx="0" cy="40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Zone de texte 1087"/>
          <p:cNvSpPr txBox="1"/>
          <p:nvPr/>
        </p:nvSpPr>
        <p:spPr>
          <a:xfrm>
            <a:off x="5554496" y="1412776"/>
            <a:ext cx="1700804" cy="973882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dirty="0">
                <a:effectLst/>
                <a:latin typeface="Segoe UI"/>
                <a:ea typeface="Times New Roman"/>
              </a:rPr>
              <a:t>Langage de programmation</a:t>
            </a:r>
            <a:endParaRPr lang="fr-FR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fr-FR" b="1" dirty="0">
                <a:effectLst/>
                <a:latin typeface="Segoe UI"/>
                <a:ea typeface="Times New Roman"/>
              </a:rPr>
              <a:t>CEI 61131-3</a:t>
            </a:r>
            <a:endParaRPr lang="fr-FR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fr-FR" b="1" dirty="0">
                <a:solidFill>
                  <a:srgbClr val="FF0000"/>
                </a:solidFill>
                <a:effectLst/>
                <a:latin typeface="Segoe UI"/>
                <a:ea typeface="Times New Roman"/>
              </a:rPr>
              <a:t>1993</a:t>
            </a:r>
            <a:endParaRPr lang="fr-FR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fr-FR" dirty="0">
                <a:effectLst/>
                <a:latin typeface="Segoe UI"/>
                <a:ea typeface="Times New Roman"/>
              </a:rPr>
              <a:t> </a:t>
            </a:r>
            <a:endParaRPr lang="fr-FR" dirty="0">
              <a:effectLst/>
              <a:latin typeface="Times New Roman"/>
              <a:ea typeface="Times New Roman"/>
            </a:endParaRPr>
          </a:p>
        </p:txBody>
      </p:sp>
      <p:grpSp>
        <p:nvGrpSpPr>
          <p:cNvPr id="46" name="Groupe 45"/>
          <p:cNvGrpSpPr/>
          <p:nvPr/>
        </p:nvGrpSpPr>
        <p:grpSpPr>
          <a:xfrm>
            <a:off x="6544446" y="2477190"/>
            <a:ext cx="1700097" cy="1544894"/>
            <a:chOff x="6544446" y="2621206"/>
            <a:chExt cx="1700097" cy="1544894"/>
          </a:xfrm>
        </p:grpSpPr>
        <p:sp>
          <p:nvSpPr>
            <p:cNvPr id="42" name="Zone de texte 1074"/>
            <p:cNvSpPr txBox="1"/>
            <p:nvPr/>
          </p:nvSpPr>
          <p:spPr>
            <a:xfrm>
              <a:off x="6544446" y="2994469"/>
              <a:ext cx="1700097" cy="117163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b="1" dirty="0">
                  <a:solidFill>
                    <a:srgbClr val="FF0000"/>
                  </a:solidFill>
                  <a:effectLst/>
                  <a:latin typeface="Segoe UI"/>
                  <a:ea typeface="Times New Roman"/>
                </a:rPr>
                <a:t>2002</a:t>
              </a:r>
              <a:endParaRPr lang="fr-FR" dirty="0">
                <a:solidFill>
                  <a:srgbClr val="FF0000"/>
                </a:solidFill>
                <a:effectLst/>
                <a:latin typeface="Times New Roman"/>
                <a:ea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fr-FR" dirty="0">
                  <a:effectLst/>
                  <a:latin typeface="Segoe UI"/>
                  <a:ea typeface="Times New Roman"/>
                </a:rPr>
                <a:t>Modification</a:t>
              </a:r>
              <a:endParaRPr lang="fr-FR" dirty="0">
                <a:effectLst/>
                <a:latin typeface="Times New Roman"/>
                <a:ea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fr-FR" b="1" dirty="0">
                  <a:solidFill>
                    <a:srgbClr val="FF0000"/>
                  </a:solidFill>
                  <a:effectLst/>
                  <a:latin typeface="Segoe UI"/>
                  <a:ea typeface="Times New Roman"/>
                </a:rPr>
                <a:t>NF EN 60848</a:t>
              </a:r>
              <a:endParaRPr lang="fr-FR" dirty="0">
                <a:solidFill>
                  <a:srgbClr val="FF0000"/>
                </a:solidFill>
                <a:effectLst/>
                <a:latin typeface="Times New Roman"/>
                <a:ea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fr-FR" b="1" dirty="0">
                  <a:solidFill>
                    <a:srgbClr val="FF0000"/>
                  </a:solidFill>
                  <a:effectLst/>
                  <a:latin typeface="Segoe UI"/>
                  <a:ea typeface="Times New Roman"/>
                </a:rPr>
                <a:t>CEI 60848</a:t>
              </a:r>
              <a:endParaRPr lang="fr-FR" dirty="0">
                <a:solidFill>
                  <a:srgbClr val="FF0000"/>
                </a:solidFill>
                <a:effectLst/>
                <a:latin typeface="Times New Roman"/>
                <a:ea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fr-FR" dirty="0">
                  <a:solidFill>
                    <a:srgbClr val="FF0000"/>
                  </a:solidFill>
                  <a:effectLst/>
                  <a:latin typeface="Segoe UI"/>
                  <a:ea typeface="Times New Roman"/>
                </a:rPr>
                <a:t> </a:t>
              </a:r>
              <a:endParaRPr lang="fr-FR" dirty="0">
                <a:solidFill>
                  <a:srgbClr val="FF0000"/>
                </a:solidFill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43" name="Connecteur droit 42"/>
            <p:cNvCxnSpPr/>
            <p:nvPr/>
          </p:nvCxnSpPr>
          <p:spPr>
            <a:xfrm flipV="1">
              <a:off x="7380619" y="2621206"/>
              <a:ext cx="0" cy="40298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9" name="Groupe 48"/>
          <p:cNvGrpSpPr/>
          <p:nvPr/>
        </p:nvGrpSpPr>
        <p:grpSpPr>
          <a:xfrm>
            <a:off x="5073936" y="2477188"/>
            <a:ext cx="1633420" cy="2319964"/>
            <a:chOff x="5073936" y="2621204"/>
            <a:chExt cx="1633420" cy="2319964"/>
          </a:xfrm>
        </p:grpSpPr>
        <p:cxnSp>
          <p:nvCxnSpPr>
            <p:cNvPr id="37" name="Connecteur droit 36"/>
            <p:cNvCxnSpPr/>
            <p:nvPr/>
          </p:nvCxnSpPr>
          <p:spPr>
            <a:xfrm flipV="1">
              <a:off x="5362272" y="2621204"/>
              <a:ext cx="0" cy="40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Zone de texte 1089"/>
            <p:cNvSpPr txBox="1"/>
            <p:nvPr/>
          </p:nvSpPr>
          <p:spPr>
            <a:xfrm>
              <a:off x="5073936" y="3015204"/>
              <a:ext cx="586281" cy="192596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vert270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dirty="0">
                  <a:effectLst/>
                  <a:latin typeface="Segoe UI"/>
                  <a:ea typeface="Times New Roman"/>
                </a:rPr>
                <a:t>Documentation</a:t>
              </a:r>
              <a:endParaRPr lang="fr-FR" dirty="0">
                <a:effectLst/>
                <a:latin typeface="Times New Roman"/>
                <a:ea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fr-FR" b="1" dirty="0">
                  <a:effectLst/>
                  <a:latin typeface="Segoe UI"/>
                  <a:ea typeface="Times New Roman"/>
                </a:rPr>
                <a:t>UTE C03-190</a:t>
              </a:r>
              <a:endParaRPr lang="fr-FR" dirty="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45" name="Groupe 44"/>
            <p:cNvGrpSpPr/>
            <p:nvPr/>
          </p:nvGrpSpPr>
          <p:grpSpPr>
            <a:xfrm>
              <a:off x="6121555" y="2621204"/>
              <a:ext cx="585801" cy="2103940"/>
              <a:chOff x="6121555" y="2621204"/>
              <a:chExt cx="585801" cy="2103940"/>
            </a:xfrm>
          </p:grpSpPr>
          <p:cxnSp>
            <p:nvCxnSpPr>
              <p:cNvPr id="41" name="Connecteur droit 40"/>
              <p:cNvCxnSpPr/>
              <p:nvPr/>
            </p:nvCxnSpPr>
            <p:spPr>
              <a:xfrm flipV="1">
                <a:off x="6409890" y="2621204"/>
                <a:ext cx="0" cy="40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4" name="Zone de texte 1070"/>
              <p:cNvSpPr txBox="1"/>
              <p:nvPr/>
            </p:nvSpPr>
            <p:spPr>
              <a:xfrm>
                <a:off x="6121555" y="3015206"/>
                <a:ext cx="585801" cy="1709938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vert270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fr-FR" dirty="0">
                    <a:effectLst/>
                    <a:latin typeface="Segoe UI"/>
                    <a:ea typeface="Times New Roman"/>
                  </a:rPr>
                  <a:t>Documentation</a:t>
                </a:r>
                <a:endParaRPr lang="fr-FR" dirty="0">
                  <a:effectLst/>
                  <a:latin typeface="Times New Roman"/>
                  <a:ea typeface="Times New Roman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fr-FR" b="1" dirty="0">
                    <a:effectLst/>
                    <a:latin typeface="Segoe UI"/>
                    <a:ea typeface="Times New Roman"/>
                  </a:rPr>
                  <a:t>UTE C03-191</a:t>
                </a:r>
                <a:endParaRPr lang="fr-FR" dirty="0">
                  <a:effectLst/>
                  <a:latin typeface="Times New Roman"/>
                  <a:ea typeface="Times New Roman"/>
                </a:endParaRPr>
              </a:p>
            </p:txBody>
          </p:sp>
        </p:grpSp>
      </p:grpSp>
      <p:sp>
        <p:nvSpPr>
          <p:cNvPr id="47" name="Rectangle 46"/>
          <p:cNvSpPr/>
          <p:nvPr/>
        </p:nvSpPr>
        <p:spPr>
          <a:xfrm>
            <a:off x="489395" y="4581128"/>
            <a:ext cx="83839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8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Mission du </a:t>
            </a:r>
            <a:r>
              <a:rPr lang="fr-FR" sz="1800" dirty="0" smtClean="0"/>
              <a:t>GREPA</a:t>
            </a:r>
            <a:r>
              <a:rPr lang="fr-FR" sz="18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l’amélioration </a:t>
            </a:r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des concepts du GRAFCET. </a:t>
            </a:r>
            <a:endParaRPr lang="fr-FR" sz="1800" b="0" dirty="0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8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Ces </a:t>
            </a:r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nouveaux concepts (macro-étapes, forçages de situation…) </a:t>
            </a:r>
            <a:r>
              <a:rPr lang="fr-FR" sz="18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</a:t>
            </a:r>
            <a:r>
              <a:rPr lang="fr-FR" sz="18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UTE C 03-190 de 1990 et UTE C 03-191 de 1993.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89395" y="544522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1800" dirty="0" smtClean="0"/>
              <a:t>GREPA</a:t>
            </a:r>
            <a:r>
              <a:rPr lang="fr-FR" sz="1800" dirty="0"/>
              <a:t> : Groupe Equipement de Production Automatisée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89395" y="5910371"/>
            <a:ext cx="84990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8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1993:</a:t>
            </a:r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validation de 5 langages de programmation d’API par la norme CEI 61131-3 dont le SFC (inspiré du GRAFCET)</a:t>
            </a:r>
          </a:p>
        </p:txBody>
      </p:sp>
    </p:spTree>
    <p:extLst>
      <p:ext uri="{BB962C8B-B14F-4D97-AF65-F5344CB8AC3E}">
        <p14:creationId xmlns:p14="http://schemas.microsoft.com/office/powerpoint/2010/main" val="253529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7" grpId="0"/>
      <p:bldP spid="48" grpId="0"/>
      <p:bldP spid="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4"/>
          <p:cNvSpPr txBox="1">
            <a:spLocks/>
          </p:cNvSpPr>
          <p:nvPr/>
        </p:nvSpPr>
        <p:spPr>
          <a:xfrm>
            <a:off x="1691680" y="116632"/>
            <a:ext cx="7365225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2400" dirty="0">
                <a:ea typeface="Segoe UI" panose="020B0502040204020203" pitchFamily="34" charset="0"/>
              </a:rPr>
              <a:t> </a:t>
            </a:r>
            <a:r>
              <a:rPr lang="fr-FR" sz="2400" dirty="0" smtClean="0">
                <a:ea typeface="Segoe UI" panose="020B0502040204020203" pitchFamily="34" charset="0"/>
              </a:rPr>
              <a:t>INTRODUCTION AU GRAFCET</a:t>
            </a:r>
            <a:endParaRPr lang="fr-FR" sz="1800" dirty="0" smtClean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1800" dirty="0" smtClean="0">
                <a:ea typeface="Segoe UI" panose="020B0502040204020203" pitchFamily="34" charset="0"/>
              </a:rPr>
              <a:t> </a:t>
            </a:r>
            <a:r>
              <a:rPr lang="fr-FR" sz="1800" dirty="0" smtClean="0"/>
              <a:t>LE </a:t>
            </a:r>
            <a:r>
              <a:rPr lang="fr-FR" sz="1800" dirty="0"/>
              <a:t>GRAFCET ET LA NORME NF EN 60848 </a:t>
            </a:r>
            <a:endParaRPr lang="fr-FR" sz="1800" dirty="0">
              <a:ea typeface="Segoe UI" panose="020B0502040204020203" pitchFamily="34" charset="0"/>
            </a:endParaRPr>
          </a:p>
          <a:p>
            <a:pPr marL="520700" lvl="2" indent="0" algn="r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1800" dirty="0" smtClean="0">
              <a:ea typeface="Segoe UI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4508" y="5241974"/>
            <a:ext cx="85179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</a:t>
            </a:r>
            <a:r>
              <a:rPr lang="fr-FR" sz="18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lle </a:t>
            </a:r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définit le contexte d’utilisation du GRAFCET en insistant sur les différences entre </a:t>
            </a:r>
            <a:r>
              <a:rPr lang="fr-FR" sz="18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spécification par GRAFCET </a:t>
            </a:r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(norme CEI 60848) et </a:t>
            </a:r>
            <a:r>
              <a:rPr lang="fr-FR" sz="18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réalisation par programme SFC </a:t>
            </a:r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(norme CEI 61131-3). </a:t>
            </a:r>
          </a:p>
        </p:txBody>
      </p:sp>
      <p:sp>
        <p:nvSpPr>
          <p:cNvPr id="5" name="Rectangle 4"/>
          <p:cNvSpPr/>
          <p:nvPr/>
        </p:nvSpPr>
        <p:spPr>
          <a:xfrm>
            <a:off x="251520" y="1124744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 norme </a:t>
            </a:r>
            <a:r>
              <a:rPr lang="fr-FR" sz="18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CEI 60848 </a:t>
            </a:r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fait l’objet d’une révision en </a:t>
            </a:r>
            <a:r>
              <a:rPr lang="fr-FR" sz="18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2002</a:t>
            </a:r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qui définit le « langage de spécification </a:t>
            </a:r>
            <a:r>
              <a:rPr lang="fr-FR" sz="18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GRAFCET</a:t>
            </a:r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pour diagrammes fonctionnels en séquence ». </a:t>
            </a:r>
          </a:p>
          <a:p>
            <a:pPr algn="just"/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374508" y="2135033"/>
            <a:ext cx="7874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fr-FR" sz="18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Elle </a:t>
            </a:r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définit une représentation détaillée des </a:t>
            </a:r>
            <a:r>
              <a:rPr lang="fr-FR" sz="18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actions</a:t>
            </a:r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associées au grafcet. </a:t>
            </a:r>
          </a:p>
        </p:txBody>
      </p:sp>
      <p:sp>
        <p:nvSpPr>
          <p:cNvPr id="7" name="Rectangle 6"/>
          <p:cNvSpPr/>
          <p:nvPr/>
        </p:nvSpPr>
        <p:spPr>
          <a:xfrm>
            <a:off x="374508" y="2533687"/>
            <a:ext cx="7874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Elle redéfinit les conditions de transition (ou </a:t>
            </a:r>
            <a:r>
              <a:rPr lang="fr-FR" sz="18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réceptivités</a:t>
            </a:r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).</a:t>
            </a:r>
          </a:p>
        </p:txBody>
      </p:sp>
      <p:sp>
        <p:nvSpPr>
          <p:cNvPr id="8" name="Rectangle 7"/>
          <p:cNvSpPr/>
          <p:nvPr/>
        </p:nvSpPr>
        <p:spPr>
          <a:xfrm>
            <a:off x="374508" y="2996952"/>
            <a:ext cx="8460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Elle autorise la réutilisation d’une séquence, notion proche du concept de tâche qui n’est pas normalisé. </a:t>
            </a:r>
          </a:p>
        </p:txBody>
      </p:sp>
      <p:sp>
        <p:nvSpPr>
          <p:cNvPr id="9" name="Rectangle 8"/>
          <p:cNvSpPr/>
          <p:nvPr/>
        </p:nvSpPr>
        <p:spPr>
          <a:xfrm>
            <a:off x="374508" y="3718773"/>
            <a:ext cx="8460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Elle définit les notions de macro étape et d’étape </a:t>
            </a:r>
            <a:r>
              <a:rPr lang="fr-FR" sz="1800" b="0" dirty="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encapsulante</a:t>
            </a:r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4508" y="4107445"/>
            <a:ext cx="72531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Elle définit la notion de </a:t>
            </a:r>
            <a:r>
              <a:rPr lang="fr-FR" sz="18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forçage</a:t>
            </a:r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et de grafcet partiel.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4508" y="4476777"/>
            <a:ext cx="8193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Elle autorise l’utilisation des </a:t>
            </a:r>
            <a:r>
              <a:rPr lang="fr-FR" sz="18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étapes sources </a:t>
            </a:r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ou </a:t>
            </a:r>
            <a:r>
              <a:rPr lang="fr-FR" sz="18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puits</a:t>
            </a:r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et des </a:t>
            </a:r>
            <a:r>
              <a:rPr lang="fr-FR" sz="18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transitions sources</a:t>
            </a:r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ou </a:t>
            </a:r>
            <a:r>
              <a:rPr lang="fr-FR" sz="18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puits</a:t>
            </a:r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2988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41034" y="1043732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Utilisation d’un </a:t>
            </a:r>
            <a:r>
              <a:rPr lang="fr-FR" sz="18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procédé graphique</a:t>
            </a:r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 : choix des symboles graphiques </a:t>
            </a:r>
            <a:r>
              <a:rPr lang="fr-FR" sz="18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;</a:t>
            </a:r>
          </a:p>
          <a:p>
            <a:pPr lvl="0" algn="just"/>
            <a:endParaRPr lang="fr-FR" sz="1800" b="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1034" y="1558533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Mise en évidence de chacune des situations de l’automatisme séquentiel à un moment donné : </a:t>
            </a:r>
            <a:r>
              <a:rPr lang="fr-FR" sz="18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notion de situation, d’étape et d’actions associées</a:t>
            </a:r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 </a:t>
            </a:r>
            <a:r>
              <a:rPr lang="fr-FR" sz="18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;</a:t>
            </a:r>
            <a:endParaRPr lang="fr-FR" sz="1800" b="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1034" y="4437112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fr-FR" sz="18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Description </a:t>
            </a:r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progressive de l’automatisme : notion de </a:t>
            </a:r>
            <a:r>
              <a:rPr lang="fr-FR" sz="18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point de vue </a:t>
            </a:r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(niveau) ;</a:t>
            </a:r>
          </a:p>
          <a:p>
            <a:pPr lvl="0" algn="just"/>
            <a:endParaRPr lang="fr-FR" sz="1800" b="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lvl="0" algn="just"/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Emploi d’un </a:t>
            </a:r>
            <a:r>
              <a:rPr lang="fr-FR" sz="18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langage simple et accessible à l’ensemble des intervenants </a:t>
            </a:r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depuis le concepteur jusqu’à l’agent de maintenance : choix d’un vocabulaire.</a:t>
            </a:r>
          </a:p>
        </p:txBody>
      </p:sp>
      <p:sp>
        <p:nvSpPr>
          <p:cNvPr id="6" name="Rectangle 5"/>
          <p:cNvSpPr/>
          <p:nvPr/>
        </p:nvSpPr>
        <p:spPr>
          <a:xfrm>
            <a:off x="541034" y="2494637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fr-FR" sz="18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Sélection </a:t>
            </a:r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des seules informations utiles à l’évolution de l’automatisme à partir d’une situation connue : </a:t>
            </a:r>
            <a:r>
              <a:rPr lang="fr-FR" sz="18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notion de transition et de réceptivité</a:t>
            </a:r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 </a:t>
            </a:r>
            <a:r>
              <a:rPr lang="fr-FR" sz="18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;</a:t>
            </a:r>
            <a:endParaRPr lang="fr-FR" sz="1800" b="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034" y="3502749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fr-FR" sz="18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Définition </a:t>
            </a:r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des conditions d’évolution entre les étapes : établissement des </a:t>
            </a:r>
            <a:r>
              <a:rPr lang="fr-FR" sz="18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règles d’évolution</a:t>
            </a:r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 </a:t>
            </a:r>
            <a:r>
              <a:rPr lang="fr-FR" sz="18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;</a:t>
            </a:r>
            <a:endParaRPr lang="fr-FR" sz="1800" b="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Espace réservé du contenu 4"/>
          <p:cNvSpPr txBox="1">
            <a:spLocks/>
          </p:cNvSpPr>
          <p:nvPr/>
        </p:nvSpPr>
        <p:spPr>
          <a:xfrm>
            <a:off x="1691680" y="116632"/>
            <a:ext cx="7365225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2400" dirty="0">
                <a:ea typeface="Segoe UI" panose="020B0502040204020203" pitchFamily="34" charset="0"/>
              </a:rPr>
              <a:t> </a:t>
            </a:r>
            <a:r>
              <a:rPr lang="fr-FR" sz="2400" dirty="0" smtClean="0">
                <a:ea typeface="Segoe UI" panose="020B0502040204020203" pitchFamily="34" charset="0"/>
              </a:rPr>
              <a:t>INTRODUCTION AU GRAFCET</a:t>
            </a:r>
            <a:endParaRPr lang="fr-FR" sz="1800" dirty="0" smtClean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1800" dirty="0" smtClean="0">
                <a:ea typeface="Segoe UI" panose="020B0502040204020203" pitchFamily="34" charset="0"/>
              </a:rPr>
              <a:t> </a:t>
            </a:r>
            <a:r>
              <a:rPr lang="fr-FR" sz="1800" dirty="0" smtClean="0"/>
              <a:t>BASES DU GRAFCET</a:t>
            </a:r>
            <a:endParaRPr lang="fr-FR" sz="1800" dirty="0">
              <a:ea typeface="Segoe UI" panose="020B0502040204020203" pitchFamily="34" charset="0"/>
            </a:endParaRPr>
          </a:p>
          <a:p>
            <a:pPr marL="520700" lvl="2" indent="0" algn="r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1800" dirty="0" smtClean="0"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33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 descr="CTD_S2_2016_elev - PDF-XChange Viewer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624" y="1011118"/>
            <a:ext cx="6732630" cy="3456384"/>
          </a:xfrm>
        </p:spPr>
      </p:pic>
      <p:sp>
        <p:nvSpPr>
          <p:cNvPr id="7" name="Espace réservé du contenu 4"/>
          <p:cNvSpPr txBox="1">
            <a:spLocks/>
          </p:cNvSpPr>
          <p:nvPr/>
        </p:nvSpPr>
        <p:spPr>
          <a:xfrm>
            <a:off x="1691680" y="116632"/>
            <a:ext cx="7365225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2400" dirty="0">
                <a:ea typeface="Segoe UI" panose="020B0502040204020203" pitchFamily="34" charset="0"/>
              </a:rPr>
              <a:t> </a:t>
            </a:r>
            <a:r>
              <a:rPr lang="fr-FR" sz="2400" dirty="0" smtClean="0">
                <a:ea typeface="Segoe UI" panose="020B0502040204020203" pitchFamily="34" charset="0"/>
              </a:rPr>
              <a:t>INTRODUCTION AU GRAFCET</a:t>
            </a:r>
            <a:endParaRPr lang="fr-FR" sz="1800" dirty="0" smtClean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1800" dirty="0" smtClean="0">
                <a:ea typeface="Segoe UI" panose="020B0502040204020203" pitchFamily="34" charset="0"/>
              </a:rPr>
              <a:t> </a:t>
            </a:r>
            <a:r>
              <a:rPr lang="fr-FR" sz="1800" dirty="0" smtClean="0"/>
              <a:t>BASES DU GRAFCET</a:t>
            </a:r>
            <a:endParaRPr lang="fr-FR" sz="1800" dirty="0">
              <a:ea typeface="Segoe UI" panose="020B0502040204020203" pitchFamily="34" charset="0"/>
            </a:endParaRPr>
          </a:p>
          <a:p>
            <a:pPr marL="520700" lvl="2" indent="0" algn="r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1800" dirty="0" smtClean="0">
              <a:ea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4869160"/>
            <a:ext cx="82089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Décliné en plusieurs niveaux, à la fois outil de modélisation et support pour la programmation, le </a:t>
            </a:r>
            <a:r>
              <a:rPr lang="fr-FR" sz="20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GRAFCET</a:t>
            </a:r>
            <a:r>
              <a:rPr lang="fr-FR" sz="20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FR" sz="2000" b="0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garantit aujourd’hui la transmission correcte des informations entre toutes les parties prenantes d’un projet d’automatisme, de la spécification à l’exploitation et à la maintenance, en passant par la </a:t>
            </a:r>
            <a:r>
              <a:rPr lang="fr-FR" sz="2000" b="0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réalisation.</a:t>
            </a:r>
            <a:endParaRPr lang="fr-FR" sz="2000" b="0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94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 txBox="1">
            <a:spLocks/>
          </p:cNvSpPr>
          <p:nvPr/>
        </p:nvSpPr>
        <p:spPr>
          <a:xfrm>
            <a:off x="1727757" y="242198"/>
            <a:ext cx="7246464" cy="50404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fr-FR" sz="3200" b="1" dirty="0" smtClean="0">
                <a:ea typeface="Segoe UI" panose="020B0502040204020203" pitchFamily="34" charset="0"/>
              </a:rPr>
              <a:t> </a:t>
            </a:r>
            <a:r>
              <a:rPr lang="fr-FR" sz="3200" dirty="0" smtClean="0"/>
              <a:t>C2</a:t>
            </a:r>
            <a:r>
              <a:rPr lang="fr-FR" sz="3200" dirty="0"/>
              <a:t> : POINTS DE VUE</a:t>
            </a:r>
          </a:p>
          <a:p>
            <a:pPr algn="r" fontAlgn="auto">
              <a:spcAft>
                <a:spcPts val="0"/>
              </a:spcAft>
            </a:pPr>
            <a:endParaRPr lang="fr-FR" sz="3200" dirty="0" smtClean="0"/>
          </a:p>
        </p:txBody>
      </p:sp>
      <p:sp>
        <p:nvSpPr>
          <p:cNvPr id="9" name="Espace réservé du contenu 4"/>
          <p:cNvSpPr txBox="1">
            <a:spLocks/>
          </p:cNvSpPr>
          <p:nvPr/>
        </p:nvSpPr>
        <p:spPr>
          <a:xfrm>
            <a:off x="683568" y="1844824"/>
            <a:ext cx="8208912" cy="396044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200" dirty="0" smtClean="0">
                <a:ea typeface="Segoe UI" panose="020B0502040204020203" pitchFamily="34" charset="0"/>
              </a:rPr>
              <a:t> </a:t>
            </a:r>
            <a:r>
              <a:rPr lang="fr-FR" sz="2300" dirty="0" smtClean="0">
                <a:ea typeface="Segoe UI" panose="020B0502040204020203" pitchFamily="34" charset="0"/>
              </a:rPr>
              <a:t>I. </a:t>
            </a:r>
            <a:r>
              <a:rPr lang="fr-FR" sz="2300" dirty="0">
                <a:ea typeface="Segoe UI" panose="020B0502040204020203" pitchFamily="34" charset="0"/>
              </a:rPr>
              <a:t>PR</a:t>
            </a:r>
            <a:r>
              <a:rPr lang="fr-FR" sz="2300" dirty="0">
                <a:latin typeface="Segoe UI"/>
                <a:ea typeface="Segoe UI"/>
                <a:cs typeface="Segoe UI"/>
              </a:rPr>
              <a:t>É</a:t>
            </a:r>
            <a:r>
              <a:rPr lang="fr-FR" sz="2300" dirty="0">
                <a:ea typeface="Segoe UI" panose="020B0502040204020203" pitchFamily="34" charset="0"/>
              </a:rPr>
              <a:t>SENTATION DE LA MACHINE À GODETS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300" dirty="0" smtClean="0">
                <a:ea typeface="Segoe UI" panose="020B0502040204020203" pitchFamily="34" charset="0"/>
              </a:rPr>
              <a:t> </a:t>
            </a:r>
            <a:r>
              <a:rPr lang="fr-FR" sz="2300" dirty="0">
                <a:latin typeface="Segoe UI"/>
                <a:ea typeface="Segoe UI"/>
                <a:cs typeface="Segoe UI"/>
              </a:rPr>
              <a:t>II. DIFFÉRENTS </a:t>
            </a:r>
            <a:r>
              <a:rPr lang="fr-FR" sz="2300" dirty="0" smtClean="0">
                <a:latin typeface="Segoe UI"/>
                <a:ea typeface="Segoe UI"/>
                <a:cs typeface="Segoe UI"/>
              </a:rPr>
              <a:t>POINTS DE VUES</a:t>
            </a:r>
            <a:endParaRPr lang="fr-FR" sz="2300" dirty="0" smtClean="0">
              <a:ea typeface="Segoe UI" panose="020B0502040204020203" pitchFamily="34" charset="0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100" dirty="0">
                <a:ea typeface="Segoe UI" panose="020B0502040204020203" pitchFamily="34" charset="0"/>
              </a:rPr>
              <a:t> </a:t>
            </a:r>
            <a:r>
              <a:rPr lang="fr-FR" sz="2100" dirty="0" smtClean="0">
                <a:ea typeface="Segoe UI" panose="020B0502040204020203" pitchFamily="34" charset="0"/>
              </a:rPr>
              <a:t>Introduction</a:t>
            </a: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100" dirty="0" smtClean="0">
                <a:ea typeface="Segoe UI" panose="020B0502040204020203" pitchFamily="34" charset="0"/>
              </a:rPr>
              <a:t> Structure d’un SAP</a:t>
            </a: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100" dirty="0">
                <a:ea typeface="Segoe UI" panose="020B0502040204020203" pitchFamily="34" charset="0"/>
              </a:rPr>
              <a:t> </a:t>
            </a:r>
            <a:r>
              <a:rPr lang="fr-FR" sz="2100" dirty="0" smtClean="0">
                <a:ea typeface="Segoe UI" panose="020B0502040204020203" pitchFamily="34" charset="0"/>
              </a:rPr>
              <a:t>Illustration des différents points de vue</a:t>
            </a:r>
          </a:p>
          <a:p>
            <a:pPr lvl="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100" dirty="0">
                <a:ea typeface="Segoe UI" panose="020B0502040204020203" pitchFamily="34" charset="0"/>
              </a:rPr>
              <a:t> </a:t>
            </a:r>
            <a:r>
              <a:rPr lang="fr-FR" sz="2100" dirty="0" smtClean="0">
                <a:ea typeface="Segoe UI" panose="020B0502040204020203" pitchFamily="34" charset="0"/>
              </a:rPr>
              <a:t>Grafcet Système</a:t>
            </a:r>
          </a:p>
          <a:p>
            <a:pPr lvl="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100" dirty="0">
                <a:ea typeface="Segoe UI" panose="020B0502040204020203" pitchFamily="34" charset="0"/>
              </a:rPr>
              <a:t> Grafcet </a:t>
            </a:r>
            <a:r>
              <a:rPr lang="fr-FR" sz="2100" dirty="0" smtClean="0">
                <a:ea typeface="Segoe UI" panose="020B0502040204020203" pitchFamily="34" charset="0"/>
              </a:rPr>
              <a:t>Partie Opérative</a:t>
            </a:r>
            <a:endParaRPr lang="fr-FR" sz="2100" dirty="0">
              <a:ea typeface="Segoe UI" panose="020B0502040204020203" pitchFamily="34" charset="0"/>
            </a:endParaRPr>
          </a:p>
          <a:p>
            <a:pPr lvl="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100" dirty="0" smtClean="0">
                <a:ea typeface="Segoe UI" panose="020B0502040204020203" pitchFamily="34" charset="0"/>
              </a:rPr>
              <a:t> Grafcet Partie Commande</a:t>
            </a:r>
            <a:endParaRPr lang="fr-FR" sz="2100" dirty="0">
              <a:ea typeface="Segoe UI" panose="020B0502040204020203" pitchFamily="34" charset="0"/>
            </a:endParaRPr>
          </a:p>
          <a:p>
            <a:pPr lvl="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fr-FR" sz="2100" dirty="0" smtClean="0">
              <a:ea typeface="Segoe UI" panose="020B0502040204020203" pitchFamily="34" charset="0"/>
            </a:endParaRPr>
          </a:p>
          <a:p>
            <a:pPr marL="247650" lvl="1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2300" dirty="0">
              <a:ea typeface="Segoe UI" panose="020B0502040204020203" pitchFamily="34" charset="0"/>
            </a:endParaRPr>
          </a:p>
          <a:p>
            <a:pPr marL="247650" lvl="1" indent="0" fontAlgn="auto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lang="fr-FR" sz="2400" dirty="0">
              <a:ea typeface="Segoe UI" panose="020B0502040204020203" pitchFamily="34" charset="0"/>
            </a:endParaRPr>
          </a:p>
          <a:p>
            <a:pPr lvl="1" fontAlgn="auto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</a:pPr>
            <a:endParaRPr lang="fr-FR" sz="2400" dirty="0">
              <a:ea typeface="Segoe UI" panose="020B0502040204020203" pitchFamily="34" charset="0"/>
            </a:endParaRPr>
          </a:p>
          <a:p>
            <a:pPr lvl="1" fontAlgn="auto">
              <a:spcBef>
                <a:spcPts val="24"/>
              </a:spcBef>
              <a:spcAft>
                <a:spcPts val="0"/>
              </a:spcAft>
            </a:pPr>
            <a:endParaRPr lang="fr-FR" sz="2400" dirty="0">
              <a:ea typeface="Segoe UI" panose="020B0502040204020203" pitchFamily="34" charset="0"/>
            </a:endParaRPr>
          </a:p>
          <a:p>
            <a:pPr marL="520700" lvl="2" indent="0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1800" dirty="0" smtClean="0">
              <a:ea typeface="Segoe UI" panose="020B0502040204020203" pitchFamily="34" charset="0"/>
            </a:endParaRPr>
          </a:p>
          <a:p>
            <a:pPr marL="520700" lvl="2" indent="0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1400" dirty="0" smtClean="0"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94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 txBox="1">
            <a:spLocks/>
          </p:cNvSpPr>
          <p:nvPr/>
        </p:nvSpPr>
        <p:spPr>
          <a:xfrm>
            <a:off x="1691680" y="116632"/>
            <a:ext cx="7365225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2400" dirty="0">
                <a:ea typeface="Segoe UI" panose="020B0502040204020203" pitchFamily="34" charset="0"/>
              </a:rPr>
              <a:t> </a:t>
            </a:r>
            <a:r>
              <a:rPr lang="fr-FR" sz="2400" dirty="0"/>
              <a:t>C2 : POINTS DE VUE</a:t>
            </a:r>
            <a:endParaRPr lang="fr-FR" sz="1800" dirty="0" smtClean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1800" dirty="0" smtClean="0">
                <a:ea typeface="Segoe UI" panose="020B0502040204020203" pitchFamily="34" charset="0"/>
              </a:rPr>
              <a:t> </a:t>
            </a:r>
            <a:r>
              <a:rPr lang="fr-FR" sz="1800" dirty="0">
                <a:ea typeface="Segoe UI" panose="020B0502040204020203" pitchFamily="34" charset="0"/>
              </a:rPr>
              <a:t>I. PR</a:t>
            </a:r>
            <a:r>
              <a:rPr lang="fr-FR" sz="1800" dirty="0">
                <a:latin typeface="Segoe UI"/>
                <a:ea typeface="Segoe UI"/>
                <a:cs typeface="Segoe UI"/>
              </a:rPr>
              <a:t>É</a:t>
            </a:r>
            <a:r>
              <a:rPr lang="fr-FR" sz="1800" dirty="0">
                <a:ea typeface="Segoe UI" panose="020B0502040204020203" pitchFamily="34" charset="0"/>
              </a:rPr>
              <a:t>SENTATION DE LA MACHINE À GODETS</a:t>
            </a: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endParaRPr lang="fr-FR" sz="1800" dirty="0">
              <a:ea typeface="Segoe UI" panose="020B0502040204020203" pitchFamily="34" charset="0"/>
            </a:endParaRPr>
          </a:p>
          <a:p>
            <a:pPr marL="520700" lvl="2" indent="0" algn="r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1800" dirty="0" smtClean="0">
              <a:ea typeface="Segoe UI" panose="020B0502040204020203" pitchFamily="34" charset="0"/>
            </a:endParaRPr>
          </a:p>
        </p:txBody>
      </p:sp>
      <p:pic>
        <p:nvPicPr>
          <p:cNvPr id="6" name="Image 5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96752"/>
            <a:ext cx="7848872" cy="47525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62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 txBox="1">
            <a:spLocks/>
          </p:cNvSpPr>
          <p:nvPr/>
        </p:nvSpPr>
        <p:spPr>
          <a:xfrm>
            <a:off x="1691680" y="116632"/>
            <a:ext cx="7365225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2400" dirty="0">
                <a:ea typeface="Segoe UI" panose="020B0502040204020203" pitchFamily="34" charset="0"/>
              </a:rPr>
              <a:t> </a:t>
            </a:r>
            <a:r>
              <a:rPr lang="fr-FR" sz="2400" dirty="0"/>
              <a:t>C2 : POINTS DE VUE</a:t>
            </a:r>
            <a:endParaRPr lang="fr-FR" sz="1800" dirty="0" smtClean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1800" dirty="0" smtClean="0">
                <a:ea typeface="Segoe UI" panose="020B0502040204020203" pitchFamily="34" charset="0"/>
              </a:rPr>
              <a:t> </a:t>
            </a:r>
            <a:r>
              <a:rPr lang="fr-FR" sz="1800" dirty="0">
                <a:ea typeface="Segoe UI" panose="020B0502040204020203" pitchFamily="34" charset="0"/>
              </a:rPr>
              <a:t>I. PR</a:t>
            </a:r>
            <a:r>
              <a:rPr lang="fr-FR" sz="1800" dirty="0">
                <a:latin typeface="Segoe UI"/>
                <a:ea typeface="Segoe UI"/>
                <a:cs typeface="Segoe UI"/>
              </a:rPr>
              <a:t>É</a:t>
            </a:r>
            <a:r>
              <a:rPr lang="fr-FR" sz="1800" dirty="0">
                <a:ea typeface="Segoe UI" panose="020B0502040204020203" pitchFamily="34" charset="0"/>
              </a:rPr>
              <a:t>SENTATION DE LA MACHINE À GODETS</a:t>
            </a: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endParaRPr lang="fr-FR" sz="1800" dirty="0">
              <a:ea typeface="Segoe UI" panose="020B0502040204020203" pitchFamily="34" charset="0"/>
            </a:endParaRPr>
          </a:p>
          <a:p>
            <a:pPr marL="520700" lvl="2" indent="0" algn="r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1800" dirty="0" smtClean="0">
              <a:ea typeface="Segoe UI" panose="020B0502040204020203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132856"/>
            <a:ext cx="8023638" cy="2210797"/>
          </a:xfrm>
          <a:prstGeom prst="rect">
            <a:avLst/>
          </a:prstGeom>
        </p:spPr>
      </p:pic>
      <p:sp>
        <p:nvSpPr>
          <p:cNvPr id="10" name="Espace réservé du contenu 4"/>
          <p:cNvSpPr txBox="1">
            <a:spLocks/>
          </p:cNvSpPr>
          <p:nvPr/>
        </p:nvSpPr>
        <p:spPr>
          <a:xfrm>
            <a:off x="1259632" y="1335527"/>
            <a:ext cx="3096344" cy="50405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47650" lvl="1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dirty="0" smtClean="0">
                <a:ea typeface="Segoe UI" panose="020B0502040204020203" pitchFamily="34" charset="0"/>
              </a:rPr>
              <a:t>ACTIGRAMME</a:t>
            </a:r>
            <a:endParaRPr lang="fr-FR" sz="2400" dirty="0">
              <a:ea typeface="Segoe UI" panose="020B0502040204020203" pitchFamily="34" charset="0"/>
            </a:endParaRPr>
          </a:p>
          <a:p>
            <a:pPr lvl="1" fontAlgn="auto">
              <a:spcBef>
                <a:spcPts val="24"/>
              </a:spcBef>
              <a:spcAft>
                <a:spcPts val="0"/>
              </a:spcAft>
            </a:pPr>
            <a:endParaRPr lang="fr-FR" sz="2400" dirty="0">
              <a:ea typeface="Segoe UI" panose="020B0502040204020203" pitchFamily="34" charset="0"/>
            </a:endParaRPr>
          </a:p>
          <a:p>
            <a:pPr marL="520700" lvl="2" indent="0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1800" dirty="0" smtClean="0">
              <a:ea typeface="Segoe UI" panose="020B0502040204020203" pitchFamily="34" charset="0"/>
            </a:endParaRPr>
          </a:p>
          <a:p>
            <a:pPr marL="520700" lvl="2" indent="0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1400" dirty="0" smtClean="0"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70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sz="16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sz="16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4692</TotalTime>
  <Words>1138</Words>
  <Application>Microsoft Office PowerPoint</Application>
  <PresentationFormat>Affichage à l'écran (4:3)</PresentationFormat>
  <Paragraphs>327</Paragraphs>
  <Slides>24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Modèle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135</dc:creator>
  <cp:lastModifiedBy>Sandrine</cp:lastModifiedBy>
  <cp:revision>333</cp:revision>
  <dcterms:created xsi:type="dcterms:W3CDTF">2009-02-18T20:06:47Z</dcterms:created>
  <dcterms:modified xsi:type="dcterms:W3CDTF">2017-09-10T16:01:18Z</dcterms:modified>
</cp:coreProperties>
</file>