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7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33"/>
  </p:notesMasterIdLst>
  <p:sldIdLst>
    <p:sldId id="330" r:id="rId2"/>
    <p:sldId id="487" r:id="rId3"/>
    <p:sldId id="452" r:id="rId4"/>
    <p:sldId id="485" r:id="rId5"/>
    <p:sldId id="486" r:id="rId6"/>
    <p:sldId id="453" r:id="rId7"/>
    <p:sldId id="454" r:id="rId8"/>
    <p:sldId id="456" r:id="rId9"/>
    <p:sldId id="457" r:id="rId10"/>
    <p:sldId id="458" r:id="rId11"/>
    <p:sldId id="459" r:id="rId12"/>
    <p:sldId id="483" r:id="rId13"/>
    <p:sldId id="460" r:id="rId14"/>
    <p:sldId id="488" r:id="rId15"/>
    <p:sldId id="461" r:id="rId16"/>
    <p:sldId id="462" r:id="rId17"/>
    <p:sldId id="463" r:id="rId18"/>
    <p:sldId id="484" r:id="rId19"/>
    <p:sldId id="464" r:id="rId20"/>
    <p:sldId id="479" r:id="rId21"/>
    <p:sldId id="468" r:id="rId22"/>
    <p:sldId id="469" r:id="rId23"/>
    <p:sldId id="471" r:id="rId24"/>
    <p:sldId id="481" r:id="rId25"/>
    <p:sldId id="482" r:id="rId26"/>
    <p:sldId id="472" r:id="rId27"/>
    <p:sldId id="474" r:id="rId28"/>
    <p:sldId id="475" r:id="rId29"/>
    <p:sldId id="476" r:id="rId30"/>
    <p:sldId id="477" r:id="rId31"/>
    <p:sldId id="478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59C"/>
    <a:srgbClr val="FF66FF"/>
    <a:srgbClr val="FF7401"/>
    <a:srgbClr val="EE8A1C"/>
    <a:srgbClr val="EA6A00"/>
    <a:srgbClr val="C85A00"/>
    <a:srgbClr val="FF831D"/>
    <a:srgbClr val="FF9137"/>
    <a:srgbClr val="FF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8093" autoAdjust="0"/>
  </p:normalViewPr>
  <p:slideViewPr>
    <p:cSldViewPr>
      <p:cViewPr varScale="1">
        <p:scale>
          <a:sx n="90" d="100"/>
          <a:sy n="90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2A6A5A-F6BB-4720-9F68-37CBC49C0D44}" type="datetimeFigureOut">
              <a:rPr lang="fr-FR"/>
              <a:pPr>
                <a:defRPr/>
              </a:pPr>
              <a:t>08/02/2015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2A1433-A78E-4627-98B6-EB42C8C49C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8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 Réglage de vitesse</a:t>
            </a:r>
            <a:r>
              <a:rPr lang="fr-FR" baseline="0" dirty="0" smtClean="0"/>
              <a:t> des vérins-page1 -Principe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00DBB5-1571-487E-A245-D2DAB95AE601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A3E16-DC57-4271-BDA6-431769DC8750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1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62CCBC-AB43-48F3-A206-E45D55DC81A3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GDA- Réglage de vitesse</a:t>
            </a:r>
            <a:r>
              <a:rPr lang="fr-FR" baseline="0" dirty="0" smtClean="0"/>
              <a:t> des vérins-page 2 -Mise en </a:t>
            </a:r>
            <a:r>
              <a:rPr lang="fr-FR" baseline="0" dirty="0" err="1" smtClean="0"/>
              <a:t>oeuvre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GDA- Réducteur de débit</a:t>
            </a:r>
            <a:r>
              <a:rPr lang="fr-FR" baseline="0" dirty="0" smtClean="0"/>
              <a:t>-page 2 –Principe de </a:t>
            </a:r>
            <a:r>
              <a:rPr lang="fr-FR" baseline="0" dirty="0" err="1" smtClean="0"/>
              <a:t>fct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GDA- Bloqueur2/2</a:t>
            </a:r>
            <a:r>
              <a:rPr lang="fr-FR" baseline="0" dirty="0" smtClean="0"/>
              <a:t>-page 2 – </a:t>
            </a:r>
            <a:r>
              <a:rPr lang="fr-FR" baseline="0" dirty="0" err="1" smtClean="0"/>
              <a:t>Exple</a:t>
            </a:r>
            <a:r>
              <a:rPr lang="fr-FR" baseline="0" dirty="0" smtClean="0"/>
              <a:t> de montage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A1433-A78E-4627-98B6-EB42C8C49CB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9E0CF-4391-43ED-86D5-74C6E0BC06DE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3A9FB-DCAE-4068-A9E3-09ABED1F16EB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D3D9E-C9A4-4393-9ADF-BE00DAD67808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F5703-8D31-4353-9602-F7392A908F64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1E6484-0F46-450A-9D73-C7393E89AF2F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 userDrawn="1"/>
        </p:nvSpPr>
        <p:spPr>
          <a:xfrm>
            <a:off x="2590800" y="2492375"/>
            <a:ext cx="3960813" cy="12969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300" spc="3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kern="0" smtClean="0"/>
              <a:t>Modifiez le style du titre</a:t>
            </a:r>
            <a:endParaRPr lang="fr-FR" kern="0" dirty="0"/>
          </a:p>
        </p:txBody>
      </p:sp>
      <p:sp>
        <p:nvSpPr>
          <p:cNvPr id="7" name="Sous-titre 2"/>
          <p:cNvSpPr txBox="1">
            <a:spLocks/>
          </p:cNvSpPr>
          <p:nvPr userDrawn="1"/>
        </p:nvSpPr>
        <p:spPr>
          <a:xfrm>
            <a:off x="2987675" y="3886200"/>
            <a:ext cx="3168650" cy="6953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spc="30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kern="0" smtClean="0"/>
              <a:t>Modifiez le style des sous-titres du masque</a:t>
            </a:r>
            <a:endParaRPr lang="fr-FR" kern="0" dirty="0"/>
          </a:p>
        </p:txBody>
      </p:sp>
      <p:pic>
        <p:nvPicPr>
          <p:cNvPr id="9" name="Imag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349500"/>
            <a:ext cx="10636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63366" y="1916832"/>
            <a:ext cx="2016125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460-672B-47C0-8821-8FD6AE9254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01C5-B52F-4239-90CB-017A90948C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2EAE-34A5-4EB6-BEEC-26A9D02A48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275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3887787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EF4D-1744-49BD-8A9E-A3B99304EE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59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904F-4DB3-4E91-8BD3-E805390AB9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4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5700" y="620713"/>
            <a:ext cx="5241925" cy="7207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175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275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8313" y="6356350"/>
            <a:ext cx="3887787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C5AC-5FA8-47FC-ACCB-7193FD3586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7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6A44-1075-401B-85DF-D49E549AC4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6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750" b="1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F9A1E9E2-5AD1-4284-A759-95C83CF373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A96A-AD2C-4D68-9275-9925105F2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71A9-1A43-4D78-974C-EA91EF56C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8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1730-5035-44A8-9929-D5AB96B146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7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19DA-3D8B-498A-A252-7900F12600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05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9176-9FBE-44B4-B668-B0842E5DC1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25B-E281-4438-BBBD-6E1038EA4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4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47F2-8A99-4F9A-9E86-08A22BC2C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E8A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 userDrawn="1"/>
        </p:nvSpPr>
        <p:spPr>
          <a:xfrm>
            <a:off x="8244408" y="65468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z="160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‹N°›</a:t>
            </a:fld>
            <a:endParaRPr lang="fr-FR" sz="1600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3" Type="http://schemas.openxmlformats.org/officeDocument/2006/relationships/image" Target="../media/image6.jpeg"/><Relationship Id="rId7" Type="http://schemas.openxmlformats.org/officeDocument/2006/relationships/slide" Target="slide23.xml"/><Relationship Id="rId12" Type="http://schemas.openxmlformats.org/officeDocument/2006/relationships/slide" Target="slide15.xml"/><Relationship Id="rId17" Type="http://schemas.openxmlformats.org/officeDocument/2006/relationships/slide" Target="slide26.xml"/><Relationship Id="rId2" Type="http://schemas.openxmlformats.org/officeDocument/2006/relationships/image" Target="../media/image5.jpeg"/><Relationship Id="rId16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1.xml"/><Relationship Id="rId11" Type="http://schemas.openxmlformats.org/officeDocument/2006/relationships/slide" Target="slide6.xml"/><Relationship Id="rId5" Type="http://schemas.openxmlformats.org/officeDocument/2006/relationships/image" Target="../media/image8.jpeg"/><Relationship Id="rId15" Type="http://schemas.openxmlformats.org/officeDocument/2006/relationships/slide" Target="slide20.xml"/><Relationship Id="rId10" Type="http://schemas.openxmlformats.org/officeDocument/2006/relationships/slide" Target="slide3.xml"/><Relationship Id="rId4" Type="http://schemas.openxmlformats.org/officeDocument/2006/relationships/image" Target="../media/image7.jpeg"/><Relationship Id="rId9" Type="http://schemas.openxmlformats.org/officeDocument/2006/relationships/slide" Target="slide9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6.png"/><Relationship Id="rId9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D:\AUTOMATISME\GDA\act\reducteur_uni.swf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395536" y="980728"/>
            <a:ext cx="7776864" cy="576064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fr-FR" sz="22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Les </a:t>
            </a:r>
            <a:r>
              <a:rPr lang="fr-FR" sz="2400" b="1" dirty="0">
                <a:ea typeface="Segoe UI" panose="020B0502040204020203" pitchFamily="34" charset="0"/>
              </a:rPr>
              <a:t>réducteurs de débit unidirectionnel (</a:t>
            </a:r>
            <a:r>
              <a:rPr lang="fr-FR" sz="2400" b="1" dirty="0" smtClean="0">
                <a:ea typeface="Segoe UI" panose="020B0502040204020203" pitchFamily="34" charset="0"/>
              </a:rPr>
              <a:t>RDU)</a:t>
            </a:r>
          </a:p>
          <a:p>
            <a:pPr lvl="2" fontAlgn="auto">
              <a:spcAft>
                <a:spcPts val="0"/>
              </a:spcAft>
            </a:pPr>
            <a:r>
              <a:rPr lang="fr-FR" sz="1600" b="1" dirty="0">
                <a:ea typeface="Segoe UI" panose="020B0502040204020203" pitchFamily="34" charset="0"/>
              </a:rPr>
              <a:t> </a:t>
            </a:r>
            <a:r>
              <a:rPr lang="fr-FR" sz="1800" dirty="0">
                <a:ea typeface="Segoe UI" panose="020B0502040204020203" pitchFamily="34" charset="0"/>
              </a:rPr>
              <a:t>Principe du réglage de la vitesse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Fonctionnement d’un RDU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Implantation d’un RDU</a:t>
            </a:r>
            <a:endParaRPr lang="fr-FR" sz="1800" dirty="0">
              <a:ea typeface="Segoe UI" panose="020B0502040204020203" pitchFamily="34" charset="0"/>
            </a:endParaRPr>
          </a:p>
          <a:p>
            <a:pPr marL="247650" lvl="1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dirty="0" smtClean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Distributeurs spécialisés</a:t>
            </a:r>
            <a:endParaRPr lang="fr-FR" sz="1800" b="1" dirty="0" smtClean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b="1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Les bloqueurs</a:t>
            </a:r>
            <a:endParaRPr lang="fr-FR" sz="1800" dirty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Le sectionneur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Le démarreur progressif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Ensemble intégré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 Rappel: ensemble de conditionnement d’air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 smtClean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 Choix d’un vérin</a:t>
            </a:r>
            <a:endParaRPr lang="fr-FR" sz="1800" dirty="0">
              <a:ea typeface="Segoe UI" panose="020B0502040204020203" pitchFamily="34" charset="0"/>
            </a:endParaRP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Dimensionnement par rapport à la charge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Dimensionnement par rapport à l’amortissement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Dimensionnement par rapport à la résistance de sa tige</a:t>
            </a:r>
          </a:p>
          <a:p>
            <a:pPr lvl="2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 Course des </a:t>
            </a:r>
            <a:r>
              <a:rPr lang="fr-FR" sz="1800" dirty="0" smtClean="0">
                <a:ea typeface="Segoe UI" panose="020B0502040204020203" pitchFamily="34" charset="0"/>
              </a:rPr>
              <a:t>vérins</a:t>
            </a:r>
          </a:p>
          <a:p>
            <a:pPr lvl="1" fontAlgn="auto">
              <a:spcAft>
                <a:spcPts val="0"/>
              </a:spcAft>
            </a:pPr>
            <a:r>
              <a:rPr lang="fr-FR" sz="2400" b="1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Application: palettiseur automatisé</a:t>
            </a:r>
          </a:p>
          <a:p>
            <a:pPr marL="520700" lvl="2" indent="0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1800" dirty="0">
              <a:ea typeface="Segoe UI" panose="020B0502040204020203" pitchFamily="34" charset="0"/>
            </a:endParaRPr>
          </a:p>
        </p:txBody>
      </p:sp>
      <p:sp>
        <p:nvSpPr>
          <p:cNvPr id="3" name="ZoneTexte 2">
            <a:hlinkClick r:id="rId6" action="ppaction://hlinksldjump"/>
          </p:cNvPr>
          <p:cNvSpPr txBox="1"/>
          <p:nvPr/>
        </p:nvSpPr>
        <p:spPr>
          <a:xfrm>
            <a:off x="1171461" y="4869160"/>
            <a:ext cx="4284476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hlinkClick r:id="rId6" action="ppaction://hlinksldjump"/>
          </p:cNvPr>
          <p:cNvSpPr txBox="1"/>
          <p:nvPr/>
        </p:nvSpPr>
        <p:spPr>
          <a:xfrm>
            <a:off x="1171461" y="5157192"/>
            <a:ext cx="5004556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hlinkClick r:id="rId7" action="ppaction://hlinksldjump"/>
          </p:cNvPr>
          <p:cNvSpPr txBox="1"/>
          <p:nvPr/>
        </p:nvSpPr>
        <p:spPr>
          <a:xfrm>
            <a:off x="1171461" y="5445240"/>
            <a:ext cx="5544616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hlinkClick r:id="rId8" action="ppaction://hlinksldjump"/>
          </p:cNvPr>
          <p:cNvSpPr txBox="1"/>
          <p:nvPr/>
        </p:nvSpPr>
        <p:spPr>
          <a:xfrm>
            <a:off x="1171461" y="2924960"/>
            <a:ext cx="144016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hlinkClick r:id="rId9" action="ppaction://hlinksldjump"/>
          </p:cNvPr>
          <p:cNvSpPr txBox="1"/>
          <p:nvPr/>
        </p:nvSpPr>
        <p:spPr>
          <a:xfrm>
            <a:off x="1171461" y="2051509"/>
            <a:ext cx="234026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hlinkClick r:id="rId10" action="ppaction://hlinksldjump"/>
          </p:cNvPr>
          <p:cNvSpPr txBox="1"/>
          <p:nvPr/>
        </p:nvSpPr>
        <p:spPr>
          <a:xfrm>
            <a:off x="1171461" y="1484784"/>
            <a:ext cx="3276364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hlinkClick r:id="rId11" action="ppaction://hlinksldjump"/>
          </p:cNvPr>
          <p:cNvSpPr txBox="1"/>
          <p:nvPr/>
        </p:nvSpPr>
        <p:spPr>
          <a:xfrm>
            <a:off x="1171461" y="1772816"/>
            <a:ext cx="2554983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hlinkClick r:id="rId12" action="ppaction://hlinksldjump"/>
          </p:cNvPr>
          <p:cNvSpPr txBox="1"/>
          <p:nvPr/>
        </p:nvSpPr>
        <p:spPr>
          <a:xfrm>
            <a:off x="1171461" y="3165209"/>
            <a:ext cx="154817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hlinkClick r:id="rId13" action="ppaction://hlinksldjump"/>
          </p:cNvPr>
          <p:cNvSpPr txBox="1"/>
          <p:nvPr/>
        </p:nvSpPr>
        <p:spPr>
          <a:xfrm>
            <a:off x="1171461" y="3470938"/>
            <a:ext cx="250227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hlinkClick r:id="rId14" action="ppaction://hlinksldjump"/>
          </p:cNvPr>
          <p:cNvSpPr txBox="1"/>
          <p:nvPr/>
        </p:nvSpPr>
        <p:spPr>
          <a:xfrm>
            <a:off x="1171461" y="5733272"/>
            <a:ext cx="1768104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hlinkClick r:id="rId15" action="ppaction://hlinksldjump"/>
          </p:cNvPr>
          <p:cNvSpPr txBox="1"/>
          <p:nvPr/>
        </p:nvSpPr>
        <p:spPr>
          <a:xfrm>
            <a:off x="1207465" y="4005080"/>
            <a:ext cx="439248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hlinkClick r:id="rId16" action="ppaction://hlinksldjump"/>
          </p:cNvPr>
          <p:cNvSpPr txBox="1"/>
          <p:nvPr/>
        </p:nvSpPr>
        <p:spPr>
          <a:xfrm>
            <a:off x="1207465" y="3717032"/>
            <a:ext cx="180020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hlinkClick r:id="rId17" action="ppaction://hlinksldjump"/>
          </p:cNvPr>
          <p:cNvSpPr txBox="1"/>
          <p:nvPr/>
        </p:nvSpPr>
        <p:spPr>
          <a:xfrm>
            <a:off x="967718" y="6093296"/>
            <a:ext cx="5044441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loque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409077" cy="4509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87624" y="1484784"/>
            <a:ext cx="17077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Bloqueurs</a:t>
            </a:r>
            <a:endParaRPr lang="fr-FR" sz="2500" b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220486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fr-FR" dirty="0" smtClean="0">
                <a:solidFill>
                  <a:srgbClr val="FF7401"/>
                </a:solidFill>
              </a:rPr>
              <a:t>Utilisés par paires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411760" y="2204864"/>
            <a:ext cx="4752528" cy="1944216"/>
            <a:chOff x="2411760" y="2204864"/>
            <a:chExt cx="4752528" cy="1944216"/>
          </a:xfrm>
        </p:grpSpPr>
        <p:sp>
          <p:nvSpPr>
            <p:cNvPr id="6" name="Ellipse 5"/>
            <p:cNvSpPr/>
            <p:nvPr/>
          </p:nvSpPr>
          <p:spPr>
            <a:xfrm>
              <a:off x="2411760" y="2204864"/>
              <a:ext cx="2664296" cy="1152128"/>
            </a:xfrm>
            <a:prstGeom prst="ellipse">
              <a:avLst/>
            </a:prstGeom>
            <a:noFill/>
            <a:ln w="38100">
              <a:solidFill>
                <a:srgbClr val="FF7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499992" y="2996952"/>
              <a:ext cx="2664296" cy="1152128"/>
            </a:xfrm>
            <a:prstGeom prst="ellipse">
              <a:avLst/>
            </a:prstGeom>
            <a:noFill/>
            <a:ln w="38100">
              <a:solidFill>
                <a:srgbClr val="FF7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1541835" cy="1726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cteur droit avec flèche 11"/>
          <p:cNvCxnSpPr/>
          <p:nvPr/>
        </p:nvCxnSpPr>
        <p:spPr>
          <a:xfrm flipH="1">
            <a:off x="2195736" y="3284984"/>
            <a:ext cx="792088" cy="792088"/>
          </a:xfrm>
          <a:prstGeom prst="straightConnector1">
            <a:avLst/>
          </a:prstGeom>
          <a:ln w="57150">
            <a:solidFill>
              <a:srgbClr val="FF74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Les bloqueurs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6935266" cy="53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051720" y="4725144"/>
            <a:ext cx="260520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Clapet de blocage</a:t>
            </a:r>
            <a:endParaRPr lang="fr-FR" sz="2200" b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4656920" y="4509120"/>
            <a:ext cx="1067208" cy="431468"/>
          </a:xfrm>
          <a:prstGeom prst="straightConnector1">
            <a:avLst/>
          </a:prstGeom>
          <a:ln w="57150">
            <a:solidFill>
              <a:srgbClr val="FF74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Les bloqueurs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2" name="Bouton d'action : Vidéo 1">
            <a:hlinkClick r:id="" action="ppaction://hlinkshowjump?jump=nextslide" highlightClick="1"/>
          </p:cNvPr>
          <p:cNvSpPr/>
          <p:nvPr/>
        </p:nvSpPr>
        <p:spPr bwMode="auto">
          <a:xfrm>
            <a:off x="8028384" y="3861048"/>
            <a:ext cx="720080" cy="504056"/>
          </a:xfrm>
          <a:prstGeom prst="actionButtonMovie">
            <a:avLst/>
          </a:prstGeom>
          <a:solidFill>
            <a:srgbClr val="ED759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61" name="ShockwaveFlash1" r:id="rId2" imgW="8137440" imgH="5329080"/>
        </mc:Choice>
        <mc:Fallback>
          <p:control name="ShockwaveFlash1" r:id="rId2" imgW="8137440" imgH="5329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268413"/>
                  <a:ext cx="8137525" cy="532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4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plant_b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640525" cy="2912269"/>
          </a:xfrm>
          <a:prstGeom prst="rect">
            <a:avLst/>
          </a:prstGeom>
          <a:noFill/>
          <a:ln>
            <a:noFill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5536" y="1399093"/>
            <a:ext cx="85802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bloqueurs sont conçus pour s’implanter directement sur les orifices de sortie des vérins.</a:t>
            </a:r>
          </a:p>
        </p:txBody>
      </p:sp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Les bloqueurs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1" name="ShockwaveFlash1" r:id="rId2" imgW="8137440" imgH="5329080"/>
        </mc:Choice>
        <mc:Fallback>
          <p:control name="ShockwaveFlash1" r:id="rId2" imgW="8137440" imgH="5329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268413"/>
                  <a:ext cx="8137525" cy="532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372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ect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13280"/>
            <a:ext cx="7848872" cy="4068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07904" y="5049584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288032" y="2720067"/>
            <a:ext cx="2627784" cy="2257509"/>
            <a:chOff x="72008" y="2539643"/>
            <a:chExt cx="2627784" cy="2257509"/>
          </a:xfrm>
        </p:grpSpPr>
        <p:sp>
          <p:nvSpPr>
            <p:cNvPr id="27649" name="Rectangle 1"/>
            <p:cNvSpPr>
              <a:spLocks noChangeArrowheads="1"/>
            </p:cNvSpPr>
            <p:nvPr/>
          </p:nvSpPr>
          <p:spPr bwMode="auto">
            <a:xfrm>
              <a:off x="72008" y="2539643"/>
              <a:ext cx="2627784" cy="1107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</a:t>
              </a:r>
              <a:r>
                <a:rPr kumimoji="0" lang="fr-FR" sz="2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l’état travail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</a:t>
              </a:r>
              <a:r>
                <a:rPr kumimoji="0" lang="fr-FR" sz="22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fr-FR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 alimente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le circuit de puissance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907704" y="3501008"/>
              <a:ext cx="576064" cy="12961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3275856" y="5193600"/>
            <a:ext cx="5112568" cy="432048"/>
            <a:chOff x="3059832" y="5013176"/>
            <a:chExt cx="5112568" cy="432048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3563888" y="5014337"/>
              <a:ext cx="4608512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 l’état repos, </a:t>
              </a:r>
              <a:r>
                <a:rPr kumimoji="0" lang="fr-FR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 déleste le circuit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 flipV="1">
              <a:off x="3059832" y="5013176"/>
              <a:ext cx="504056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95536" y="4490069"/>
            <a:ext cx="3312368" cy="1135579"/>
            <a:chOff x="179512" y="4309645"/>
            <a:chExt cx="3312368" cy="1135579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79512" y="4309645"/>
              <a:ext cx="23762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7401"/>
                  </a:solidFill>
                  <a:effectLst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SECTIONNEUR 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1763688" y="4581128"/>
              <a:ext cx="1728192" cy="864096"/>
            </a:xfrm>
            <a:prstGeom prst="ellipse">
              <a:avLst/>
            </a:prstGeom>
            <a:noFill/>
            <a:ln w="38100">
              <a:solidFill>
                <a:srgbClr val="FF7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 sectionneur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1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0" name="Espace réservé du contenu 4"/>
          <p:cNvSpPr txBox="1">
            <a:spLocks/>
          </p:cNvSpPr>
          <p:nvPr/>
        </p:nvSpPr>
        <p:spPr>
          <a:xfrm>
            <a:off x="251520" y="995536"/>
            <a:ext cx="7848872" cy="705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</a:t>
            </a:r>
            <a:r>
              <a:rPr lang="fr-FR" sz="2000" b="1" dirty="0"/>
              <a:t>distributeur 3/2 monostable à simple pilotage </a:t>
            </a:r>
            <a:r>
              <a:rPr lang="fr-FR" sz="2000" dirty="0"/>
              <a:t>pneumatique ou </a:t>
            </a:r>
            <a:r>
              <a:rPr lang="fr-FR" sz="2000" dirty="0" smtClean="0"/>
              <a:t> </a:t>
            </a:r>
          </a:p>
          <a:p>
            <a:pPr marL="0" lvl="1" indent="0" algn="just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000" dirty="0"/>
              <a:t> </a:t>
            </a:r>
            <a:r>
              <a:rPr lang="fr-FR" sz="2000" dirty="0" smtClean="0"/>
              <a:t> électropneumatique </a:t>
            </a:r>
            <a:r>
              <a:rPr lang="fr-FR" sz="2000" dirty="0"/>
              <a:t>équipé parfois d’une commande manuelle. </a:t>
            </a:r>
            <a:endParaRPr lang="fr-FR" sz="2000" b="1" dirty="0" smtClean="0">
              <a:ea typeface="Segoe UI" panose="020B0502040204020203" pitchFamily="34" charset="0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251520" y="1643608"/>
            <a:ext cx="5544616" cy="4172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</a:t>
            </a:r>
            <a:r>
              <a:rPr lang="fr-FR" sz="2000" b="1" dirty="0"/>
              <a:t>placé en amont </a:t>
            </a:r>
            <a:r>
              <a:rPr lang="fr-FR" sz="2000" dirty="0"/>
              <a:t>d’une ligne de distributeurs.</a:t>
            </a:r>
            <a:endParaRPr lang="fr-FR" sz="2000" b="1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ec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6120680" cy="4922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 sectionneur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1988840"/>
            <a:ext cx="5124450" cy="3914775"/>
          </a:xfrm>
          <a:prstGeom prst="rect">
            <a:avLst/>
          </a:prstGeom>
        </p:spPr>
      </p:pic>
      <p:pic>
        <p:nvPicPr>
          <p:cNvPr id="8" name="Image 7" descr="de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212" y="3068960"/>
            <a:ext cx="2628292" cy="1512168"/>
          </a:xfrm>
          <a:prstGeom prst="rect">
            <a:avLst/>
          </a:prstGeom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Le démarreur progressif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251520" y="995536"/>
            <a:ext cx="8640960" cy="705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Dans certains cas, la </a:t>
            </a:r>
            <a:r>
              <a:rPr lang="fr-FR" sz="2000" b="1" dirty="0" smtClean="0"/>
              <a:t>mise </a:t>
            </a:r>
            <a:r>
              <a:rPr lang="fr-FR" sz="2000" b="1" dirty="0"/>
              <a:t>en pression progressive </a:t>
            </a:r>
            <a:r>
              <a:rPr lang="fr-FR" sz="2000" dirty="0"/>
              <a:t>des actionneurs  </a:t>
            </a:r>
            <a:r>
              <a:rPr lang="fr-FR" sz="2000" dirty="0" smtClean="0"/>
              <a:t>  </a:t>
            </a:r>
          </a:p>
          <a:p>
            <a:pPr marL="0" lvl="1" indent="0" algn="just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000" dirty="0"/>
              <a:t> </a:t>
            </a:r>
            <a:r>
              <a:rPr lang="fr-FR" sz="2000" dirty="0" smtClean="0"/>
              <a:t>  peut </a:t>
            </a:r>
            <a:r>
              <a:rPr lang="fr-FR" sz="2000" dirty="0"/>
              <a:t>être nécessaire pour assurer la sécurité des biens et des personnes. </a:t>
            </a:r>
            <a:endParaRPr lang="fr-FR" sz="2000" b="1" dirty="0" smtClean="0">
              <a:ea typeface="Segoe UI" panose="020B0502040204020203" pitchFamily="34" charset="0"/>
            </a:endParaRPr>
          </a:p>
        </p:txBody>
      </p:sp>
      <p:sp>
        <p:nvSpPr>
          <p:cNvPr id="11" name="Bouton d'action : Vidéo 10">
            <a:hlinkClick r:id="" action="ppaction://hlinkshowjump?jump=nextslide" highlightClick="1"/>
          </p:cNvPr>
          <p:cNvSpPr/>
          <p:nvPr/>
        </p:nvSpPr>
        <p:spPr bwMode="auto">
          <a:xfrm>
            <a:off x="7308304" y="5157192"/>
            <a:ext cx="720080" cy="504056"/>
          </a:xfrm>
          <a:prstGeom prst="actionButtonMovie">
            <a:avLst/>
          </a:prstGeom>
          <a:solidFill>
            <a:srgbClr val="ED759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81" name="ShockwaveFlash1" r:id="rId2" imgW="8280360" imgH="5398920"/>
        </mc:Choice>
        <mc:Fallback>
          <p:control name="ShockwaveFlash1" r:id="rId2" imgW="8280360" imgH="53989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125538"/>
                  <a:ext cx="8280400" cy="539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48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marreur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827922" cy="3329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60040" y="1003375"/>
            <a:ext cx="88204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constructeurs proposent des ensembles intégrés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sectionneur et démarreur.</a:t>
            </a:r>
          </a:p>
        </p:txBody>
      </p:sp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Ensemble intégré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48" name="ShockwaveFlash1" r:id="rId2" imgW="7561440" imgH="4680000"/>
        </mc:Choice>
        <mc:Fallback>
          <p:control name="ShockwaveFlash1" r:id="rId2" imgW="7561440" imgH="4680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557338"/>
                  <a:ext cx="7561263" cy="4679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34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1466"/>
            <a:ext cx="5976664" cy="5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" name="Groupe 1024"/>
          <p:cNvGrpSpPr/>
          <p:nvPr/>
        </p:nvGrpSpPr>
        <p:grpSpPr>
          <a:xfrm>
            <a:off x="1043608" y="4918955"/>
            <a:ext cx="1872208" cy="782363"/>
            <a:chOff x="1043608" y="4918955"/>
            <a:chExt cx="1872208" cy="782363"/>
          </a:xfrm>
        </p:grpSpPr>
        <p:sp>
          <p:nvSpPr>
            <p:cNvPr id="4" name="ZoneTexte 3"/>
            <p:cNvSpPr txBox="1"/>
            <p:nvPr/>
          </p:nvSpPr>
          <p:spPr>
            <a:xfrm>
              <a:off x="1043608" y="530120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ED759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Arrivée d’air</a:t>
              </a:r>
              <a:endParaRPr lang="fr-FR" sz="2000" b="1" dirty="0">
                <a:solidFill>
                  <a:srgbClr val="ED75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2195736" y="4918955"/>
              <a:ext cx="468052" cy="444969"/>
            </a:xfrm>
            <a:prstGeom prst="straightConnector1">
              <a:avLst/>
            </a:prstGeom>
            <a:ln w="57150">
              <a:solidFill>
                <a:srgbClr val="ED75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1" name="Groupe 1040"/>
          <p:cNvGrpSpPr/>
          <p:nvPr/>
        </p:nvGrpSpPr>
        <p:grpSpPr>
          <a:xfrm>
            <a:off x="539552" y="1980010"/>
            <a:ext cx="2672680" cy="1504121"/>
            <a:chOff x="539552" y="1980010"/>
            <a:chExt cx="2672680" cy="1504121"/>
          </a:xfrm>
        </p:grpSpPr>
        <p:sp>
          <p:nvSpPr>
            <p:cNvPr id="10" name="ZoneTexte 9"/>
            <p:cNvSpPr txBox="1"/>
            <p:nvPr/>
          </p:nvSpPr>
          <p:spPr>
            <a:xfrm>
              <a:off x="539552" y="1980010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Mise en et hors pression naturelle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1691680" y="2636912"/>
              <a:ext cx="1520552" cy="84721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Groupe 1039"/>
          <p:cNvGrpSpPr/>
          <p:nvPr/>
        </p:nvGrpSpPr>
        <p:grpSpPr>
          <a:xfrm>
            <a:off x="2051720" y="1196752"/>
            <a:ext cx="2304256" cy="1452843"/>
            <a:chOff x="2051720" y="1196752"/>
            <a:chExt cx="2304256" cy="1452843"/>
          </a:xfrm>
        </p:grpSpPr>
        <p:sp>
          <p:nvSpPr>
            <p:cNvPr id="16" name="ZoneTexte 15"/>
            <p:cNvSpPr txBox="1"/>
            <p:nvPr/>
          </p:nvSpPr>
          <p:spPr>
            <a:xfrm>
              <a:off x="2051720" y="119675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Réglage manuel de la pression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335685" y="1855766"/>
              <a:ext cx="576064" cy="793829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e 1026"/>
          <p:cNvGrpSpPr/>
          <p:nvPr/>
        </p:nvGrpSpPr>
        <p:grpSpPr>
          <a:xfrm>
            <a:off x="395536" y="5949280"/>
            <a:ext cx="2664296" cy="718339"/>
            <a:chOff x="395536" y="5949280"/>
            <a:chExt cx="2664296" cy="718339"/>
          </a:xfrm>
        </p:grpSpPr>
        <p:sp>
          <p:nvSpPr>
            <p:cNvPr id="20" name="ZoneTexte 19"/>
            <p:cNvSpPr txBox="1"/>
            <p:nvPr/>
          </p:nvSpPr>
          <p:spPr>
            <a:xfrm>
              <a:off x="395536" y="602128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2267744" y="5949280"/>
              <a:ext cx="792088" cy="360040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e 1029"/>
          <p:cNvGrpSpPr/>
          <p:nvPr/>
        </p:nvGrpSpPr>
        <p:grpSpPr>
          <a:xfrm>
            <a:off x="4280055" y="6271181"/>
            <a:ext cx="1235056" cy="369332"/>
            <a:chOff x="4280055" y="6271181"/>
            <a:chExt cx="1235056" cy="369332"/>
          </a:xfrm>
        </p:grpSpPr>
        <p:sp>
          <p:nvSpPr>
            <p:cNvPr id="26" name="ZoneTexte 25"/>
            <p:cNvSpPr txBox="1"/>
            <p:nvPr/>
          </p:nvSpPr>
          <p:spPr>
            <a:xfrm>
              <a:off x="4753719" y="6271181"/>
              <a:ext cx="76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Filtre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 flipV="1">
              <a:off x="4280055" y="6290250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e 1028"/>
          <p:cNvGrpSpPr/>
          <p:nvPr/>
        </p:nvGrpSpPr>
        <p:grpSpPr>
          <a:xfrm>
            <a:off x="5635538" y="5563979"/>
            <a:ext cx="2608870" cy="369332"/>
            <a:chOff x="5635538" y="5563979"/>
            <a:chExt cx="2608870" cy="369332"/>
          </a:xfrm>
        </p:grpSpPr>
        <p:sp>
          <p:nvSpPr>
            <p:cNvPr id="31" name="ZoneTexte 30"/>
            <p:cNvSpPr txBox="1"/>
            <p:nvPr/>
          </p:nvSpPr>
          <p:spPr>
            <a:xfrm>
              <a:off x="6156176" y="556397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Lubrificateur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 flipV="1">
              <a:off x="5635538" y="5583048"/>
              <a:ext cx="520638" cy="16559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e 1037"/>
          <p:cNvGrpSpPr/>
          <p:nvPr/>
        </p:nvGrpSpPr>
        <p:grpSpPr>
          <a:xfrm>
            <a:off x="4355976" y="916182"/>
            <a:ext cx="2304256" cy="926901"/>
            <a:chOff x="4355976" y="916182"/>
            <a:chExt cx="2304256" cy="926901"/>
          </a:xfrm>
        </p:grpSpPr>
        <p:sp>
          <p:nvSpPr>
            <p:cNvPr id="33" name="ZoneTexte 32"/>
            <p:cNvSpPr txBox="1"/>
            <p:nvPr/>
          </p:nvSpPr>
          <p:spPr>
            <a:xfrm>
              <a:off x="4355976" y="91618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Sectionneur à pilotage électrique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5515111" y="1491466"/>
              <a:ext cx="209017" cy="35161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Groupe 1038"/>
          <p:cNvGrpSpPr/>
          <p:nvPr/>
        </p:nvGrpSpPr>
        <p:grpSpPr>
          <a:xfrm>
            <a:off x="3851920" y="1713002"/>
            <a:ext cx="1872208" cy="1157864"/>
            <a:chOff x="3851920" y="1713002"/>
            <a:chExt cx="1872208" cy="1157864"/>
          </a:xfrm>
        </p:grpSpPr>
        <p:sp>
          <p:nvSpPr>
            <p:cNvPr id="38" name="ZoneTexte 37"/>
            <p:cNvSpPr txBox="1"/>
            <p:nvPr/>
          </p:nvSpPr>
          <p:spPr>
            <a:xfrm>
              <a:off x="3851920" y="171300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non 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V="1">
              <a:off x="4716016" y="2348880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oupe 1036"/>
          <p:cNvGrpSpPr/>
          <p:nvPr/>
        </p:nvGrpSpPr>
        <p:grpSpPr>
          <a:xfrm>
            <a:off x="6444208" y="908720"/>
            <a:ext cx="1872208" cy="1071290"/>
            <a:chOff x="6444208" y="908720"/>
            <a:chExt cx="1872208" cy="1071290"/>
          </a:xfrm>
        </p:grpSpPr>
        <p:sp>
          <p:nvSpPr>
            <p:cNvPr id="45" name="ZoneTexte 44"/>
            <p:cNvSpPr txBox="1"/>
            <p:nvPr/>
          </p:nvSpPr>
          <p:spPr>
            <a:xfrm>
              <a:off x="6444208" y="90872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Sortie d’air </a:t>
              </a:r>
            </a:p>
            <a:p>
              <a:pPr algn="ctr"/>
              <a:r>
                <a:rPr lang="fr-FR" b="1" dirty="0" smtClean="0">
                  <a:solidFill>
                    <a:srgbClr val="96D4E5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lubrifié</a:t>
              </a:r>
              <a:endParaRPr lang="fr-FR" b="1" dirty="0">
                <a:solidFill>
                  <a:srgbClr val="96D4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7380312" y="1458024"/>
              <a:ext cx="0" cy="521986"/>
            </a:xfrm>
            <a:prstGeom prst="straightConnector1">
              <a:avLst/>
            </a:prstGeom>
            <a:ln w="57150">
              <a:solidFill>
                <a:srgbClr val="96D4E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e 1027"/>
          <p:cNvGrpSpPr/>
          <p:nvPr/>
        </p:nvGrpSpPr>
        <p:grpSpPr>
          <a:xfrm>
            <a:off x="5994158" y="4620003"/>
            <a:ext cx="2538282" cy="876323"/>
            <a:chOff x="5994158" y="4620003"/>
            <a:chExt cx="2538282" cy="876323"/>
          </a:xfrm>
        </p:grpSpPr>
        <p:sp>
          <p:nvSpPr>
            <p:cNvPr id="51" name="ZoneTexte 50"/>
            <p:cNvSpPr txBox="1"/>
            <p:nvPr/>
          </p:nvSpPr>
          <p:spPr>
            <a:xfrm>
              <a:off x="6228184" y="4849995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Silencieux d’échappement</a:t>
              </a: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H="1" flipV="1">
              <a:off x="5994158" y="4620003"/>
              <a:ext cx="756084" cy="535993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Groupe 1035"/>
          <p:cNvGrpSpPr/>
          <p:nvPr/>
        </p:nvGrpSpPr>
        <p:grpSpPr>
          <a:xfrm>
            <a:off x="6804248" y="2609874"/>
            <a:ext cx="2448272" cy="1179166"/>
            <a:chOff x="6804248" y="2609874"/>
            <a:chExt cx="2448272" cy="1179166"/>
          </a:xfrm>
        </p:grpSpPr>
        <p:sp>
          <p:nvSpPr>
            <p:cNvPr id="55" name="ZoneTexte 54"/>
            <p:cNvSpPr txBox="1"/>
            <p:nvPr/>
          </p:nvSpPr>
          <p:spPr>
            <a:xfrm>
              <a:off x="7780895" y="3142709"/>
              <a:ext cx="1471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Démarreur progressif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H="1" flipV="1">
              <a:off x="6804248" y="2609874"/>
              <a:ext cx="1008112" cy="781546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e 1030"/>
          <p:cNvGrpSpPr/>
          <p:nvPr/>
        </p:nvGrpSpPr>
        <p:grpSpPr>
          <a:xfrm>
            <a:off x="6804249" y="4283804"/>
            <a:ext cx="1944215" cy="369332"/>
            <a:chOff x="6804249" y="4283804"/>
            <a:chExt cx="1944215" cy="369332"/>
          </a:xfrm>
        </p:grpSpPr>
        <p:sp>
          <p:nvSpPr>
            <p:cNvPr id="60" name="ZoneTexte 59"/>
            <p:cNvSpPr txBox="1"/>
            <p:nvPr/>
          </p:nvSpPr>
          <p:spPr>
            <a:xfrm>
              <a:off x="7508595" y="4283804"/>
              <a:ext cx="123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Pressotat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H="1" flipV="1">
              <a:off x="6804249" y="4338067"/>
              <a:ext cx="704346" cy="140967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Groupe 1034"/>
          <p:cNvGrpSpPr/>
          <p:nvPr/>
        </p:nvGrpSpPr>
        <p:grpSpPr>
          <a:xfrm>
            <a:off x="899592" y="4067780"/>
            <a:ext cx="3856756" cy="794736"/>
            <a:chOff x="899592" y="4067780"/>
            <a:chExt cx="3856756" cy="794736"/>
          </a:xfrm>
        </p:grpSpPr>
        <p:cxnSp>
          <p:nvCxnSpPr>
            <p:cNvPr id="72" name="Connecteur droit avec flèche 71"/>
            <p:cNvCxnSpPr/>
            <p:nvPr/>
          </p:nvCxnSpPr>
          <p:spPr>
            <a:xfrm>
              <a:off x="2267744" y="4283804"/>
              <a:ext cx="2488604" cy="578712"/>
            </a:xfrm>
            <a:prstGeom prst="straightConnector1">
              <a:avLst/>
            </a:prstGeom>
            <a:ln w="38100">
              <a:solidFill>
                <a:srgbClr val="EE8A1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899592" y="40677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EE8A1C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Manomètre</a:t>
              </a:r>
              <a:endParaRPr lang="fr-FR" dirty="0">
                <a:solidFill>
                  <a:srgbClr val="EE8A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4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227" y="648000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Distributeurs spécialisés</a:t>
            </a: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Rappel: ensemble de conditionnement d’air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7" name="Picture 3597" descr="tabl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8044885" cy="5040560"/>
          </a:xfrm>
          <a:prstGeom prst="rect">
            <a:avLst/>
          </a:prstGeom>
          <a:noFill/>
        </p:spPr>
      </p:pic>
      <p:sp>
        <p:nvSpPr>
          <p:cNvPr id="4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Choix d’un vérin</a:t>
            </a:r>
            <a:endParaRPr lang="fr-FR" sz="24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600"/>
              </a:spcAft>
            </a:pPr>
            <a:r>
              <a:rPr lang="fr-FR" sz="2000" dirty="0">
                <a:ea typeface="Segoe UI" panose="020B0502040204020203" pitchFamily="34" charset="0"/>
              </a:rPr>
              <a:t> Dimensionnement par rapport à la charge</a:t>
            </a: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Image 3" descr="amort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04569"/>
            <a:ext cx="41433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Image 4" descr="amort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887" y="929975"/>
            <a:ext cx="6840760" cy="48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Choix d’un vérin</a:t>
            </a:r>
            <a:endParaRPr lang="fr-FR" sz="24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600"/>
              </a:spcAft>
            </a:pPr>
            <a:r>
              <a:rPr lang="fr-FR" sz="2000" dirty="0">
                <a:ea typeface="Segoe UI" panose="020B0502040204020203" pitchFamily="34" charset="0"/>
              </a:rPr>
              <a:t> Dimensionnement par rapport à </a:t>
            </a:r>
            <a:r>
              <a:rPr lang="fr-FR" sz="2000" dirty="0" smtClean="0">
                <a:ea typeface="Segoe UI" panose="020B0502040204020203" pitchFamily="34" charset="0"/>
              </a:rPr>
              <a:t>l’amortissement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07419" y="6245726"/>
                <a:ext cx="4776949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Energie </a:t>
                </a:r>
                <a:r>
                  <a:rPr lang="fr-FR" sz="2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cinétique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𝐸𝑐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2400" i="1">
                        <a:latin typeface="Cambria Math"/>
                      </a:rPr>
                      <m:t>×</m:t>
                    </m:r>
                    <m:r>
                      <a:rPr lang="fr-FR" sz="2400" i="1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fr-F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2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19" y="6245726"/>
                <a:ext cx="4776949" cy="624082"/>
              </a:xfrm>
              <a:prstGeom prst="rect">
                <a:avLst/>
              </a:prstGeom>
              <a:blipFill rotWithShape="1">
                <a:blip r:embed="rId9"/>
                <a:stretch>
                  <a:fillRect l="-2043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 1" descr="amort_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596802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Choix d’un vérin</a:t>
            </a:r>
            <a:endParaRPr lang="fr-FR" sz="24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600"/>
              </a:spcAft>
            </a:pPr>
            <a:r>
              <a:rPr lang="fr-FR" sz="2000" dirty="0">
                <a:ea typeface="Segoe UI" panose="020B0502040204020203" pitchFamily="34" charset="0"/>
              </a:rPr>
              <a:t> Dimensionnement par rapport à </a:t>
            </a:r>
            <a:r>
              <a:rPr lang="fr-FR" sz="2000" dirty="0" smtClean="0">
                <a:ea typeface="Segoe UI" panose="020B0502040204020203" pitchFamily="34" charset="0"/>
              </a:rPr>
              <a:t>la résistance de sa tige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99592" y="3356992"/>
            <a:ext cx="1944216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39590" y="1268760"/>
            <a:ext cx="1944216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3562584"/>
            <a:ext cx="320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 de figure où la tige doit être calculée à la flexion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66830" y="1700808"/>
            <a:ext cx="283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 de figure où la tige doit être calculée au flambage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 1" descr="dim norm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889699" cy="5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Choix d’un vérin</a:t>
            </a:r>
            <a:endParaRPr lang="fr-FR" sz="24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600"/>
              </a:spcAft>
            </a:pPr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Course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6" name="Bouton d'action : Vidéo 5">
            <a:hlinkClick r:id="" action="ppaction://hlinkshowjump?jump=nextslide" highlightClick="1"/>
          </p:cNvPr>
          <p:cNvSpPr/>
          <p:nvPr/>
        </p:nvSpPr>
        <p:spPr bwMode="auto">
          <a:xfrm>
            <a:off x="8028384" y="3861048"/>
            <a:ext cx="720080" cy="504056"/>
          </a:xfrm>
          <a:prstGeom prst="actionButtonMovie">
            <a:avLst/>
          </a:prstGeom>
          <a:solidFill>
            <a:srgbClr val="ED759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7" name="ShockwaveFlash1" r:id="rId2" imgW="7704000" imgH="4968720"/>
        </mc:Choice>
        <mc:Fallback>
          <p:control name="ShockwaveFlash1" r:id="rId2" imgW="7704000" imgH="49687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052513"/>
                  <a:ext cx="8064500" cy="5329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46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Image 2" descr="perespective.bmp"/>
          <p:cNvPicPr>
            <a:picLocks noChangeAspect="1"/>
          </p:cNvPicPr>
          <p:nvPr/>
        </p:nvPicPr>
        <p:blipFill rotWithShape="1">
          <a:blip r:embed="rId3" cstate="print"/>
          <a:srcRect l="5230" t="7121" r="3074" b="1905"/>
          <a:stretch/>
        </p:blipFill>
        <p:spPr bwMode="auto">
          <a:xfrm>
            <a:off x="4427984" y="935759"/>
            <a:ext cx="4499384" cy="58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Image 3" descr="palett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94" y="2963687"/>
            <a:ext cx="34988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116632"/>
            <a:ext cx="756084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Application: palettiseur automatisé</a:t>
            </a:r>
            <a:endParaRPr lang="fr-FR" sz="2400" b="1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age 1" descr="element mobil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2736"/>
            <a:ext cx="4659371" cy="51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619672" y="116632"/>
            <a:ext cx="7560840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Application: palettiseur automatisé</a:t>
            </a:r>
            <a:endParaRPr lang="fr-FR" sz="2000" dirty="0" smtClean="0">
              <a:ea typeface="Segoe UI" panose="020B0502040204020203" pitchFamily="34" charset="0"/>
            </a:endParaRPr>
          </a:p>
          <a:p>
            <a:pPr lvl="2" algn="r" fontAlgn="auto">
              <a:spcAft>
                <a:spcPts val="0"/>
              </a:spcAft>
            </a:pPr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Elément mobile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héma pneumatique_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0224" y="-495928"/>
            <a:ext cx="5190272" cy="8431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116632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Application: palettiseur automatisé</a:t>
            </a:r>
            <a:endParaRPr lang="fr-FR" sz="2000" dirty="0" smtClean="0">
              <a:ea typeface="Segoe UI" panose="020B0502040204020203" pitchFamily="34" charset="0"/>
            </a:endParaRPr>
          </a:p>
          <a:p>
            <a:pPr lvl="2" algn="r" fontAlgn="auto">
              <a:spcAft>
                <a:spcPts val="0"/>
              </a:spcAft>
            </a:pPr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Circuit de puissance pneumatique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loc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980728"/>
            <a:ext cx="3793141" cy="5400600"/>
          </a:xfrm>
          <a:prstGeom prst="rect">
            <a:avLst/>
          </a:prstGeom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 smtClean="0">
                <a:ea typeface="Segoe UI" panose="020B0502040204020203" pitchFamily="34" charset="0"/>
              </a:rPr>
              <a:t>Application: palettiseur automatisé</a:t>
            </a:r>
            <a:endParaRPr lang="fr-FR" sz="2000" dirty="0" smtClean="0">
              <a:ea typeface="Segoe UI" panose="020B0502040204020203" pitchFamily="34" charset="0"/>
            </a:endParaRPr>
          </a:p>
          <a:p>
            <a:pPr lvl="2" algn="r" fontAlgn="auto">
              <a:spcAft>
                <a:spcPts val="0"/>
              </a:spcAft>
            </a:pPr>
            <a:r>
              <a:rPr lang="fr-FR" sz="2000" dirty="0">
                <a:ea typeface="Segoe UI" panose="020B0502040204020203" pitchFamily="34" charset="0"/>
              </a:rPr>
              <a:t> </a:t>
            </a:r>
            <a:r>
              <a:rPr lang="fr-FR" sz="2000" dirty="0" smtClean="0">
                <a:ea typeface="Segoe UI" panose="020B0502040204020203" pitchFamily="34" charset="0"/>
              </a:rPr>
              <a:t>Mécanisme de blocage du vérin de transfert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Les réducteurs de débit unidirectionnel (RDU)</a:t>
            </a:r>
            <a:endParaRPr lang="fr-FR" sz="20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Principe du réglage de la vitesse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88632" cy="44243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Bouton d'action : Vidéo 1">
            <a:hlinkClick r:id="" action="ppaction://hlinkshowjump?jump=nextslide" highlightClick="1"/>
          </p:cNvPr>
          <p:cNvSpPr/>
          <p:nvPr/>
        </p:nvSpPr>
        <p:spPr bwMode="auto">
          <a:xfrm>
            <a:off x="6804248" y="6214640"/>
            <a:ext cx="792088" cy="456038"/>
          </a:xfrm>
          <a:prstGeom prst="actionButtonMovie">
            <a:avLst/>
          </a:prstGeom>
          <a:solidFill>
            <a:srgbClr val="ED759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08520" y="2663914"/>
            <a:ext cx="45010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groupe fonctionnel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Numéro de circuit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composant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93007" y="1439778"/>
            <a:ext cx="4463444" cy="5539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. . .   -   . . .     . . .      . . .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4420999" y="2159858"/>
            <a:ext cx="792088" cy="792088"/>
            <a:chOff x="4219608" y="2492896"/>
            <a:chExt cx="792088" cy="792088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4219608" y="3284984"/>
              <a:ext cx="79208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V="1">
              <a:off x="5011696" y="2492896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4348991" y="2159858"/>
            <a:ext cx="1872208" cy="1152128"/>
            <a:chOff x="4219608" y="2492896"/>
            <a:chExt cx="792088" cy="79208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4219608" y="3284984"/>
              <a:ext cx="79208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5011696" y="2492896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4348991" y="2159858"/>
            <a:ext cx="2880320" cy="1584176"/>
            <a:chOff x="4219608" y="2492896"/>
            <a:chExt cx="792088" cy="792088"/>
          </a:xfrm>
        </p:grpSpPr>
        <p:cxnSp>
          <p:nvCxnSpPr>
            <p:cNvPr id="40" name="Connecteur droit 39"/>
            <p:cNvCxnSpPr/>
            <p:nvPr/>
          </p:nvCxnSpPr>
          <p:spPr>
            <a:xfrm>
              <a:off x="4219608" y="3284984"/>
              <a:ext cx="79208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5011696" y="2492896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4348991" y="2159858"/>
            <a:ext cx="3888432" cy="3816424"/>
            <a:chOff x="4219608" y="2492896"/>
            <a:chExt cx="792088" cy="792088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4219608" y="3284984"/>
              <a:ext cx="79208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5011696" y="2492896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980839" y="4037003"/>
            <a:ext cx="31662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Pompes et compresseurs : P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Actionneurs : 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Moteurs d’entraînement : 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Capteurs : 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Distributeurs : 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21565" y="5688250"/>
            <a:ext cx="26709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fr-FR" sz="2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fr-FR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fr-FR" sz="2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composant</a:t>
            </a:r>
          </a:p>
        </p:txBody>
      </p:sp>
      <p:sp>
        <p:nvSpPr>
          <p:cNvPr id="19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1619672" y="116632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000" b="1" dirty="0">
                <a:ea typeface="Segoe UI" panose="020B0502040204020203" pitchFamily="34" charset="0"/>
              </a:rPr>
              <a:t>REPERAGE NORMALISE DES COMPOSANTS PNEUMATIQUES (NORME ISO 1219-2)</a:t>
            </a:r>
          </a:p>
          <a:p>
            <a:pPr marL="247650" lvl="1" indent="0" algn="r" fontAlgn="auto">
              <a:spcAft>
                <a:spcPts val="0"/>
              </a:spcAft>
              <a:buNone/>
            </a:pP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he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3"/>
            <a:ext cx="8352928" cy="5379247"/>
          </a:xfrm>
          <a:prstGeom prst="rect">
            <a:avLst/>
          </a:prstGeom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251520" y="116632"/>
            <a:ext cx="8928992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</a:t>
            </a:r>
            <a:r>
              <a:rPr lang="fr-FR" sz="2000" b="1" dirty="0">
                <a:ea typeface="Segoe UI" panose="020B0502040204020203" pitchFamily="34" charset="0"/>
              </a:rPr>
              <a:t>REPERAGE NORMALISE </a:t>
            </a:r>
            <a:r>
              <a:rPr lang="fr-FR" sz="2000" b="1" dirty="0" smtClean="0">
                <a:ea typeface="Segoe UI" panose="020B0502040204020203" pitchFamily="34" charset="0"/>
              </a:rPr>
              <a:t>(</a:t>
            </a:r>
            <a:r>
              <a:rPr lang="fr-FR" sz="2000" b="1" dirty="0">
                <a:ea typeface="Segoe UI" panose="020B0502040204020203" pitchFamily="34" charset="0"/>
              </a:rPr>
              <a:t>NORME ISO 1219-2</a:t>
            </a:r>
            <a:r>
              <a:rPr lang="fr-FR" sz="2000" b="1" dirty="0" smtClean="0">
                <a:ea typeface="Segoe UI" panose="020B0502040204020203" pitchFamily="34" charset="0"/>
              </a:rPr>
              <a:t>)</a:t>
            </a:r>
          </a:p>
          <a:p>
            <a:pPr lvl="2" algn="r" fontAlgn="auto">
              <a:spcAft>
                <a:spcPts val="0"/>
              </a:spcAft>
            </a:pPr>
            <a:r>
              <a:rPr lang="fr-FR" sz="1800" b="1" dirty="0" smtClean="0">
                <a:ea typeface="Segoe UI" panose="020B0502040204020203" pitchFamily="34" charset="0"/>
              </a:rPr>
              <a:t> </a:t>
            </a:r>
            <a:r>
              <a:rPr lang="fr-FR" sz="1800" dirty="0" smtClean="0">
                <a:ea typeface="Segoe UI" panose="020B0502040204020203" pitchFamily="34" charset="0"/>
              </a:rPr>
              <a:t>Exemple de repérage</a:t>
            </a:r>
            <a:endParaRPr lang="fr-FR" sz="1800" dirty="0">
              <a:ea typeface="Segoe UI" panose="020B0502040204020203" pitchFamily="34" charset="0"/>
            </a:endParaRPr>
          </a:p>
          <a:p>
            <a:pPr marL="247650" lvl="1" indent="0" algn="r" fontAlgn="auto">
              <a:spcAft>
                <a:spcPts val="0"/>
              </a:spcAft>
              <a:buNone/>
            </a:pP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0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0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103" name="ShockwaveFlash1" r:id="rId2" imgW="8209080" imgH="5256360"/>
        </mc:Choice>
        <mc:Fallback>
          <p:control name="ShockwaveFlash1" r:id="rId2" imgW="8209080" imgH="5256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196975"/>
                  <a:ext cx="8208962" cy="5256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21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6" name="ShockwaveFlash1" r:id="rId2" imgW="8209080" imgH="5256360"/>
        </mc:Choice>
        <mc:Fallback>
          <p:control name="ShockwaveFlash1" r:id="rId2" imgW="8209080" imgH="5256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196975"/>
                  <a:ext cx="8208962" cy="5256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74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499" r="84122" b="50000"/>
          <a:stretch/>
        </p:blipFill>
        <p:spPr bwMode="auto">
          <a:xfrm>
            <a:off x="1952776" y="1638092"/>
            <a:ext cx="1426773" cy="19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595618" y="1210747"/>
            <a:ext cx="2070544" cy="531932"/>
            <a:chOff x="595619" y="1106160"/>
            <a:chExt cx="2070544" cy="531932"/>
          </a:xfrm>
        </p:grpSpPr>
        <p:cxnSp>
          <p:nvCxnSpPr>
            <p:cNvPr id="3" name="Connecteur droit avec flèche 2"/>
            <p:cNvCxnSpPr>
              <a:endCxn id="9" idx="0"/>
            </p:cNvCxnSpPr>
            <p:nvPr/>
          </p:nvCxnSpPr>
          <p:spPr bwMode="auto">
            <a:xfrm>
              <a:off x="2149350" y="1350060"/>
              <a:ext cx="516813" cy="28803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ZoneTexte 4"/>
            <p:cNvSpPr txBox="1"/>
            <p:nvPr/>
          </p:nvSpPr>
          <p:spPr>
            <a:xfrm>
              <a:off x="595619" y="1106160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Réglage débit</a:t>
              </a:r>
              <a:endPara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95536" y="3150260"/>
            <a:ext cx="189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Côté distributeur</a:t>
            </a:r>
            <a:endParaRPr lang="fr-FR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41417" y="3671992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Côté vérin</a:t>
            </a:r>
            <a:endParaRPr lang="fr-FR" b="1" i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385" t="6858" r="26113" b="59023"/>
          <a:stretch/>
        </p:blipFill>
        <p:spPr bwMode="auto">
          <a:xfrm>
            <a:off x="5618749" y="2031949"/>
            <a:ext cx="2021887" cy="19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546741" y="1730945"/>
            <a:ext cx="12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74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Côté vérin</a:t>
            </a:r>
            <a:endParaRPr lang="fr-FR" b="1" i="1" dirty="0">
              <a:solidFill>
                <a:srgbClr val="FF74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31423" y="3756461"/>
            <a:ext cx="189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Côté distributeur</a:t>
            </a:r>
            <a:endParaRPr lang="fr-FR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4970677" y="2668692"/>
            <a:ext cx="1152128" cy="208374"/>
          </a:xfrm>
          <a:prstGeom prst="straightConnector1">
            <a:avLst/>
          </a:prstGeom>
          <a:noFill/>
          <a:ln w="57150" cap="flat" cmpd="sng" algn="ctr">
            <a:solidFill>
              <a:srgbClr val="FF740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7202926" y="2163085"/>
            <a:ext cx="720079" cy="609794"/>
          </a:xfrm>
          <a:prstGeom prst="straightConnector1">
            <a:avLst/>
          </a:prstGeom>
          <a:noFill/>
          <a:ln w="57150" cap="flat" cmpd="sng" algn="ctr">
            <a:solidFill>
              <a:srgbClr val="FF740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3851920" y="2276872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Restriction réglable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98542" y="1556792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Clapet </a:t>
            </a:r>
          </a:p>
          <a:p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anti-retour</a:t>
            </a:r>
            <a:endParaRPr lang="fr-F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779" t="57101" r="83324" b="4264"/>
          <a:stretch/>
        </p:blipFill>
        <p:spPr bwMode="auto">
          <a:xfrm>
            <a:off x="1777229" y="4221088"/>
            <a:ext cx="1568439" cy="216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1547664" y="6322098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Débit réduit</a:t>
            </a:r>
            <a:endParaRPr lang="fr-FR" b="1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7465" t="60483" r="6817" b="4524"/>
          <a:stretch/>
        </p:blipFill>
        <p:spPr bwMode="auto">
          <a:xfrm>
            <a:off x="4710596" y="4322952"/>
            <a:ext cx="1412209" cy="195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4250296" y="6322098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Débit maximum</a:t>
            </a:r>
            <a:endParaRPr lang="fr-FR" b="1" i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Les réducteurs de débit unidirectionnel (RDU)</a:t>
            </a:r>
            <a:endParaRPr lang="fr-FR" sz="20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Fonctionnement d’un RDU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31" grpId="0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e 56"/>
          <p:cNvGrpSpPr/>
          <p:nvPr/>
        </p:nvGrpSpPr>
        <p:grpSpPr>
          <a:xfrm>
            <a:off x="5084441" y="2204864"/>
            <a:ext cx="4024064" cy="3861859"/>
            <a:chOff x="5084441" y="2204864"/>
            <a:chExt cx="4024064" cy="3861859"/>
          </a:xfrm>
        </p:grpSpPr>
        <p:pic>
          <p:nvPicPr>
            <p:cNvPr id="31" name="Image 30" descr="regleur.jpg"/>
            <p:cNvPicPr/>
            <p:nvPr/>
          </p:nvPicPr>
          <p:blipFill rotWithShape="1">
            <a:blip r:embed="rId3" cstate="print"/>
            <a:srcRect l="52067" t="3846" r="1516" b="6435"/>
            <a:stretch/>
          </p:blipFill>
          <p:spPr>
            <a:xfrm>
              <a:off x="5084441" y="2319671"/>
              <a:ext cx="4024064" cy="3747052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 bwMode="auto">
            <a:xfrm>
              <a:off x="7903775" y="2924944"/>
              <a:ext cx="788878" cy="4748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881261" y="2204864"/>
              <a:ext cx="788878" cy="4748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Image 6" descr="regleur.jpg"/>
          <p:cNvPicPr/>
          <p:nvPr/>
        </p:nvPicPr>
        <p:blipFill rotWithShape="1">
          <a:blip r:embed="rId3" cstate="print"/>
          <a:srcRect l="1848" t="3370" r="56192" b="6197"/>
          <a:stretch/>
        </p:blipFill>
        <p:spPr>
          <a:xfrm>
            <a:off x="553269" y="2319670"/>
            <a:ext cx="3910745" cy="3989649"/>
          </a:xfrm>
          <a:prstGeom prst="rect">
            <a:avLst/>
          </a:prstGeom>
        </p:spPr>
      </p:pic>
      <p:sp>
        <p:nvSpPr>
          <p:cNvPr id="5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Les réducteurs de débit unidirectionnel (RDU)</a:t>
            </a:r>
            <a:endParaRPr lang="fr-FR" sz="20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Fonctionnement d’un RDU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07504" y="1052736"/>
            <a:ext cx="4824536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/>
              <a:t>Réglage uniquement de la vitesse de  </a:t>
            </a:r>
          </a:p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sortie de tige</a:t>
            </a:r>
            <a:endParaRPr lang="fr-FR" sz="2000" b="1" dirty="0" smtClean="0">
              <a:ea typeface="Segoe UI" panose="020B0502040204020203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H="1" flipV="1">
            <a:off x="1043608" y="4911959"/>
            <a:ext cx="216024" cy="93610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en angle 16"/>
          <p:cNvCxnSpPr/>
          <p:nvPr/>
        </p:nvCxnSpPr>
        <p:spPr bwMode="auto">
          <a:xfrm rot="16200000" flipV="1">
            <a:off x="539554" y="3543806"/>
            <a:ext cx="1512168" cy="1224137"/>
          </a:xfrm>
          <a:prstGeom prst="bentConnector3">
            <a:avLst>
              <a:gd name="adj1" fmla="val 1582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en angle 23"/>
          <p:cNvCxnSpPr/>
          <p:nvPr/>
        </p:nvCxnSpPr>
        <p:spPr bwMode="auto">
          <a:xfrm rot="5400000">
            <a:off x="1913281" y="3981432"/>
            <a:ext cx="1512169" cy="348884"/>
          </a:xfrm>
          <a:prstGeom prst="bentConnector3">
            <a:avLst>
              <a:gd name="adj1" fmla="val 82207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1547664" y="4926462"/>
            <a:ext cx="0" cy="92772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Espace réservé du contenu 4"/>
          <p:cNvSpPr txBox="1">
            <a:spLocks/>
          </p:cNvSpPr>
          <p:nvPr/>
        </p:nvSpPr>
        <p:spPr>
          <a:xfrm>
            <a:off x="5084440" y="1052736"/>
            <a:ext cx="409607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24"/>
              </a:spcBef>
              <a:spcAft>
                <a:spcPts val="0"/>
              </a:spcAft>
            </a:pPr>
            <a:r>
              <a:rPr lang="fr-FR" sz="2000" b="1" dirty="0" smtClean="0">
                <a:ea typeface="Segoe UI" panose="020B0502040204020203" pitchFamily="34" charset="0"/>
              </a:rPr>
              <a:t> </a:t>
            </a:r>
            <a:r>
              <a:rPr lang="fr-FR" sz="2000" b="1" dirty="0" smtClean="0"/>
              <a:t>Réglage des vitesses de rentrée </a:t>
            </a:r>
          </a:p>
          <a:p>
            <a:pPr marL="0" lvl="1" indent="0" fontAlgn="auto">
              <a:spcBef>
                <a:spcPts val="24"/>
              </a:spcBef>
              <a:spcAft>
                <a:spcPts val="0"/>
              </a:spcAft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et de sortie de tige</a:t>
            </a:r>
            <a:endParaRPr lang="fr-FR" sz="2000" b="1" dirty="0" smtClean="0">
              <a:ea typeface="Segoe UI" panose="020B0502040204020203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7380312" y="3284984"/>
            <a:ext cx="720082" cy="2448272"/>
            <a:chOff x="7380312" y="3284984"/>
            <a:chExt cx="720082" cy="2448272"/>
          </a:xfrm>
        </p:grpSpPr>
        <p:grpSp>
          <p:nvGrpSpPr>
            <p:cNvPr id="50" name="Groupe 49"/>
            <p:cNvGrpSpPr/>
            <p:nvPr/>
          </p:nvGrpSpPr>
          <p:grpSpPr>
            <a:xfrm>
              <a:off x="7380312" y="3284984"/>
              <a:ext cx="720082" cy="2448272"/>
              <a:chOff x="7380312" y="3284984"/>
              <a:chExt cx="720082" cy="2448272"/>
            </a:xfrm>
          </p:grpSpPr>
          <p:cxnSp>
            <p:nvCxnSpPr>
              <p:cNvPr id="33" name="Connecteur droit avec flèche 32"/>
              <p:cNvCxnSpPr/>
              <p:nvPr/>
            </p:nvCxnSpPr>
            <p:spPr bwMode="auto">
              <a:xfrm flipV="1">
                <a:off x="7380312" y="4805536"/>
                <a:ext cx="0" cy="92772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Connecteur en angle 35"/>
              <p:cNvCxnSpPr/>
              <p:nvPr/>
            </p:nvCxnSpPr>
            <p:spPr bwMode="auto">
              <a:xfrm rot="5400000">
                <a:off x="7229926" y="4306262"/>
                <a:ext cx="649661" cy="348885"/>
              </a:xfrm>
              <a:prstGeom prst="bentConnector3">
                <a:avLst>
                  <a:gd name="adj1" fmla="val 57649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Connecteur en angle 37"/>
              <p:cNvCxnSpPr/>
              <p:nvPr/>
            </p:nvCxnSpPr>
            <p:spPr bwMode="auto">
              <a:xfrm rot="16200000" flipH="1">
                <a:off x="7468330" y="3523809"/>
                <a:ext cx="870890" cy="393239"/>
              </a:xfrm>
              <a:prstGeom prst="bentConnector3">
                <a:avLst>
                  <a:gd name="adj1" fmla="val 41797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1" name="Connecteur droit 40"/>
            <p:cNvCxnSpPr/>
            <p:nvPr/>
          </p:nvCxnSpPr>
          <p:spPr bwMode="auto">
            <a:xfrm>
              <a:off x="7729198" y="4155874"/>
              <a:ext cx="371194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1" name="Connecteur en angle 50"/>
          <p:cNvCxnSpPr/>
          <p:nvPr/>
        </p:nvCxnSpPr>
        <p:spPr bwMode="auto">
          <a:xfrm rot="16200000" flipV="1">
            <a:off x="5539917" y="3469196"/>
            <a:ext cx="1520552" cy="1152127"/>
          </a:xfrm>
          <a:prstGeom prst="bentConnector3">
            <a:avLst>
              <a:gd name="adj1" fmla="val 19932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09" y="3009432"/>
            <a:ext cx="852764" cy="41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5452" y="2204864"/>
            <a:ext cx="785021" cy="4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/>
          <p:nvPr/>
        </p:nvSpPr>
        <p:spPr bwMode="auto">
          <a:xfrm>
            <a:off x="6084168" y="3573016"/>
            <a:ext cx="792089" cy="58285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328475" y="3577010"/>
            <a:ext cx="792089" cy="58285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019180" y="360842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Réglage de 1A1</a:t>
            </a:r>
            <a:endParaRPr lang="fr-FR" sz="1600" dirty="0"/>
          </a:p>
        </p:txBody>
      </p:sp>
      <p:sp>
        <p:nvSpPr>
          <p:cNvPr id="90" name="ZoneTexte 89"/>
          <p:cNvSpPr txBox="1"/>
          <p:nvPr/>
        </p:nvSpPr>
        <p:spPr>
          <a:xfrm>
            <a:off x="8255285" y="358021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Réglage de 1A2</a:t>
            </a:r>
            <a:endParaRPr lang="fr-FR" sz="1600" dirty="0"/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6876256" y="4797152"/>
            <a:ext cx="0" cy="92772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Connecteur en angle 90"/>
          <p:cNvCxnSpPr/>
          <p:nvPr/>
        </p:nvCxnSpPr>
        <p:spPr bwMode="auto">
          <a:xfrm rot="5400000" flipH="1" flipV="1">
            <a:off x="6782749" y="3874167"/>
            <a:ext cx="1528936" cy="333803"/>
          </a:xfrm>
          <a:prstGeom prst="bentConnector3">
            <a:avLst>
              <a:gd name="adj1" fmla="val 18228"/>
            </a:avLst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28" name="Groupe 1027"/>
          <p:cNvGrpSpPr/>
          <p:nvPr/>
        </p:nvGrpSpPr>
        <p:grpSpPr>
          <a:xfrm>
            <a:off x="5358513" y="3284984"/>
            <a:ext cx="1523321" cy="2376264"/>
            <a:chOff x="5358513" y="3284984"/>
            <a:chExt cx="1523321" cy="2376264"/>
          </a:xfrm>
        </p:grpSpPr>
        <p:grpSp>
          <p:nvGrpSpPr>
            <p:cNvPr id="83" name="Groupe 82"/>
            <p:cNvGrpSpPr/>
            <p:nvPr/>
          </p:nvGrpSpPr>
          <p:grpSpPr>
            <a:xfrm>
              <a:off x="5358513" y="3284984"/>
              <a:ext cx="1523321" cy="2376264"/>
              <a:chOff x="5358513" y="3284984"/>
              <a:chExt cx="1523321" cy="2376264"/>
            </a:xfrm>
          </p:grpSpPr>
          <p:cxnSp>
            <p:nvCxnSpPr>
              <p:cNvPr id="60" name="Connecteur droit avec flèche 59"/>
              <p:cNvCxnSpPr/>
              <p:nvPr/>
            </p:nvCxnSpPr>
            <p:spPr bwMode="auto">
              <a:xfrm flipH="1" flipV="1">
                <a:off x="6012161" y="4805536"/>
                <a:ext cx="504056" cy="85571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Connecteur en angle 67"/>
              <p:cNvCxnSpPr/>
              <p:nvPr/>
            </p:nvCxnSpPr>
            <p:spPr bwMode="auto">
              <a:xfrm>
                <a:off x="5652120" y="4155873"/>
                <a:ext cx="1229714" cy="357274"/>
              </a:xfrm>
              <a:prstGeom prst="bentConnector3">
                <a:avLst>
                  <a:gd name="adj1" fmla="val 5462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Connecteur en angle 68"/>
              <p:cNvCxnSpPr/>
              <p:nvPr/>
            </p:nvCxnSpPr>
            <p:spPr bwMode="auto">
              <a:xfrm rot="5400000">
                <a:off x="5108666" y="3540409"/>
                <a:ext cx="870890" cy="360040"/>
              </a:xfrm>
              <a:prstGeom prst="bentConnector3">
                <a:avLst>
                  <a:gd name="adj1" fmla="val 42891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 flipH="1">
                <a:off x="5358513" y="4155874"/>
                <a:ext cx="371194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25" name="Connecteur droit 1024"/>
            <p:cNvCxnSpPr/>
            <p:nvPr/>
          </p:nvCxnSpPr>
          <p:spPr bwMode="auto">
            <a:xfrm flipV="1">
              <a:off x="6881834" y="4513147"/>
              <a:ext cx="0" cy="284005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29" name="Rectangle 1028"/>
          <p:cNvSpPr/>
          <p:nvPr/>
        </p:nvSpPr>
        <p:spPr bwMode="auto">
          <a:xfrm>
            <a:off x="3491880" y="3720428"/>
            <a:ext cx="864096" cy="50066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455902" y="373390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Réglage de 1A2</a:t>
            </a:r>
            <a:endParaRPr lang="fr-FR" sz="1600" dirty="0"/>
          </a:p>
        </p:txBody>
      </p:sp>
      <p:cxnSp>
        <p:nvCxnSpPr>
          <p:cNvPr id="104" name="Connecteur droit avec flèche 103"/>
          <p:cNvCxnSpPr/>
          <p:nvPr/>
        </p:nvCxnSpPr>
        <p:spPr bwMode="auto">
          <a:xfrm flipH="1">
            <a:off x="6012161" y="4821311"/>
            <a:ext cx="504056" cy="85571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6" grpId="0"/>
      <p:bldP spid="86" grpId="1"/>
      <p:bldP spid="9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DU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2" y="955936"/>
            <a:ext cx="5973068" cy="5353384"/>
          </a:xfrm>
          <a:prstGeom prst="rect">
            <a:avLst/>
          </a:prstGeom>
          <a:noFill/>
          <a:ln>
            <a:noFill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1628800"/>
            <a:ext cx="5996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 le sens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740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distributeur vérin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l’air d’alimentation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soulève la jupe anti-retour et circule librement.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43767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 le sens </a:t>
            </a:r>
            <a:r>
              <a:rPr lang="fr-FR" sz="2000" b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vérin distributeur</a:t>
            </a: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la jupe bloque le passage de l’air à l’échappement. </a:t>
            </a:r>
            <a:endParaRPr lang="fr-F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67544" y="3212976"/>
            <a:ext cx="5472608" cy="2520280"/>
            <a:chOff x="467544" y="3212976"/>
            <a:chExt cx="5472608" cy="2520280"/>
          </a:xfrm>
        </p:grpSpPr>
        <p:sp>
          <p:nvSpPr>
            <p:cNvPr id="8" name="Rectangle 7"/>
            <p:cNvSpPr/>
            <p:nvPr/>
          </p:nvSpPr>
          <p:spPr>
            <a:xfrm>
              <a:off x="467544" y="3814340"/>
              <a:ext cx="252028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000" b="1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Anti-retour: </a:t>
              </a:r>
            </a:p>
            <a:p>
              <a:r>
                <a:rPr lang="fr-FR" sz="3000" b="1" dirty="0" smtClean="0">
                  <a:solidFill>
                    <a:srgbClr val="FFC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Jupe souple</a:t>
              </a:r>
              <a:endParaRPr lang="fr-FR" sz="3000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2915816" y="3212976"/>
              <a:ext cx="3024336" cy="122413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915816" y="4437112"/>
              <a:ext cx="2520280" cy="129614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Les réducteurs de débit unidirectionnel (RDU)</a:t>
            </a:r>
            <a:endParaRPr lang="fr-FR" sz="20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Fonctionnement d’un RDU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  <p:sp>
        <p:nvSpPr>
          <p:cNvPr id="14" name="Bouton d'action : Vidéo 13">
            <a:hlinkClick r:id="rId8" action="ppaction://program" highlightClick="1"/>
          </p:cNvPr>
          <p:cNvSpPr/>
          <p:nvPr/>
        </p:nvSpPr>
        <p:spPr bwMode="auto">
          <a:xfrm>
            <a:off x="6804248" y="6351179"/>
            <a:ext cx="792088" cy="456038"/>
          </a:xfrm>
          <a:prstGeom prst="actionButtonMovie">
            <a:avLst/>
          </a:prstGeom>
          <a:solidFill>
            <a:srgbClr val="FF740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DU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597672" cy="4165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416" y="6503991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1619672" y="44624"/>
            <a:ext cx="756084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fontAlgn="auto">
              <a:spcAft>
                <a:spcPts val="0"/>
              </a:spcAft>
            </a:pPr>
            <a:r>
              <a:rPr lang="fr-FR" sz="2400" dirty="0" smtClean="0">
                <a:ea typeface="Segoe UI" panose="020B0502040204020203" pitchFamily="34" charset="0"/>
              </a:rPr>
              <a:t> </a:t>
            </a:r>
            <a:r>
              <a:rPr lang="fr-FR" sz="2400" b="1" dirty="0">
                <a:ea typeface="Segoe UI" panose="020B0502040204020203" pitchFamily="34" charset="0"/>
              </a:rPr>
              <a:t>Les réducteurs de débit unidirectionnel (RDU)</a:t>
            </a:r>
            <a:endParaRPr lang="fr-FR" sz="2000" b="1" dirty="0">
              <a:ea typeface="Segoe UI" panose="020B0502040204020203" pitchFamily="34" charset="0"/>
            </a:endParaRPr>
          </a:p>
          <a:p>
            <a:pPr lvl="2" algn="r" fontAlgn="auto">
              <a:spcBef>
                <a:spcPts val="24"/>
              </a:spcBef>
              <a:spcAft>
                <a:spcPts val="0"/>
              </a:spcAft>
            </a:pPr>
            <a:r>
              <a:rPr lang="fr-FR" sz="2000" dirty="0" smtClean="0">
                <a:ea typeface="Segoe UI" panose="020B0502040204020203" pitchFamily="34" charset="0"/>
              </a:rPr>
              <a:t> Implantation d’un RDU</a:t>
            </a:r>
            <a:endParaRPr lang="fr-FR" sz="2000" dirty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  <a:p>
            <a:pPr marL="520700" lvl="2" indent="0" algn="r" fontAlgn="auto">
              <a:spcBef>
                <a:spcPts val="24"/>
              </a:spcBef>
              <a:spcAft>
                <a:spcPts val="0"/>
              </a:spcAft>
              <a:buNone/>
            </a:pPr>
            <a:endParaRPr lang="fr-FR" sz="2400" dirty="0" smtClean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641</Words>
  <Application>Microsoft Office PowerPoint</Application>
  <PresentationFormat>Affichage à l'écran (4:3)</PresentationFormat>
  <Paragraphs>143</Paragraphs>
  <Slides>31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eni</dc:creator>
  <cp:lastModifiedBy>Sandrine</cp:lastModifiedBy>
  <cp:revision>415</cp:revision>
  <dcterms:created xsi:type="dcterms:W3CDTF">2008-09-12T11:51:08Z</dcterms:created>
  <dcterms:modified xsi:type="dcterms:W3CDTF">2015-02-08T19:19:58Z</dcterms:modified>
</cp:coreProperties>
</file>