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8" r:id="rId2"/>
    <p:sldId id="376" r:id="rId3"/>
    <p:sldId id="379" r:id="rId4"/>
    <p:sldId id="386" r:id="rId5"/>
    <p:sldId id="352" r:id="rId6"/>
    <p:sldId id="380" r:id="rId7"/>
    <p:sldId id="258" r:id="rId8"/>
    <p:sldId id="259" r:id="rId9"/>
    <p:sldId id="368" r:id="rId10"/>
    <p:sldId id="345" r:id="rId11"/>
    <p:sldId id="381" r:id="rId12"/>
    <p:sldId id="346" r:id="rId13"/>
    <p:sldId id="261" r:id="rId14"/>
    <p:sldId id="382" r:id="rId15"/>
    <p:sldId id="385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59C"/>
    <a:srgbClr val="EE8A1C"/>
    <a:srgbClr val="96D4E5"/>
    <a:srgbClr val="96D481"/>
    <a:srgbClr val="EEA512"/>
    <a:srgbClr val="FF913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4245" autoAdjust="0"/>
  </p:normalViewPr>
  <p:slideViewPr>
    <p:cSldViewPr>
      <p:cViewPr>
        <p:scale>
          <a:sx n="100" d="100"/>
          <a:sy n="100" d="100"/>
        </p:scale>
        <p:origin x="-98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2A6A5A-F6BB-4720-9F68-37CBC49C0D44}" type="datetimeFigureOut">
              <a:rPr lang="fr-FR"/>
              <a:pPr>
                <a:defRPr/>
              </a:pPr>
              <a:t>19/09/2017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2A1433-A78E-4627-98B6-EB42C8C49C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849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GDA-Le lubrificateur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A1433-A78E-4627-98B6-EB42C8C49CB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GDA-Vanne </a:t>
            </a:r>
            <a:r>
              <a:rPr lang="fr-FR" smtClean="0"/>
              <a:t>à boisseau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A1433-A78E-4627-98B6-EB42C8C49CB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5A3E-A99C-4CD0-883A-FBED092255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24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B7482-578C-4954-849F-8AB8390A8F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00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6B7F3-F0CB-46CD-ACBF-E597241F26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9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27D7-74B9-4210-8197-C4799CC8C3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0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4D08F-9891-4AA5-982C-27F32C9134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6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5551B-5A34-4857-B334-DD6BA6E506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84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3CA3-5B5F-4412-B9F5-52BE0233F7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6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1F0D4-FD1A-4363-977C-10E8CAC6D3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9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83E3-4B99-44D9-A024-2ECD8DADE2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7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05292-44A6-48AF-83F4-033A96F647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95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9043C-8EAC-4A5A-AA75-64405B30DD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59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4"/>
          <a:stretch/>
        </p:blipFill>
        <p:spPr bwMode="auto">
          <a:xfrm>
            <a:off x="2" y="0"/>
            <a:ext cx="877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tephane\_travail\- elle &amp; lui -\ENIB\ENIB PTT JPG\LOGO ENI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09563"/>
            <a:ext cx="14208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 userDrawn="1"/>
        </p:nvCxnSpPr>
        <p:spPr bwMode="auto">
          <a:xfrm>
            <a:off x="1577977" y="908720"/>
            <a:ext cx="7566025" cy="0"/>
          </a:xfrm>
          <a:prstGeom prst="line">
            <a:avLst/>
          </a:prstGeom>
          <a:noFill/>
          <a:ln w="28575" cap="flat" cmpd="sng" algn="ctr">
            <a:solidFill>
              <a:srgbClr val="EE8A1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 userDrawn="1"/>
        </p:nvSpPr>
        <p:spPr>
          <a:xfrm>
            <a:off x="8244408" y="654683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A5C73C-0524-459F-A087-CD5FF8683565}" type="slidenum">
              <a:rPr lang="fr-FR" sz="1600" smtClean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‹N°›</a:t>
            </a:fld>
            <a:endParaRPr lang="fr-FR" sz="1600" dirty="0">
              <a:solidFill>
                <a:srgbClr val="FF99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8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10" Type="http://schemas.openxmlformats.org/officeDocument/2006/relationships/slide" Target="slide2.xml"/><Relationship Id="rId4" Type="http://schemas.openxmlformats.org/officeDocument/2006/relationships/image" Target="../media/image19.jpe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wmf"/><Relationship Id="rId7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14"/>
          <p:cNvSpPr txBox="1">
            <a:spLocks noChangeArrowheads="1"/>
          </p:cNvSpPr>
          <p:nvPr/>
        </p:nvSpPr>
        <p:spPr bwMode="auto">
          <a:xfrm>
            <a:off x="320675" y="1143000"/>
            <a:ext cx="49688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4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AUTOMATISMES</a:t>
            </a:r>
          </a:p>
          <a:p>
            <a:pPr algn="ctr" eaLnBrk="1" hangingPunct="1"/>
            <a:r>
              <a:rPr lang="fr-FR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TECHNOLOGIE </a:t>
            </a:r>
          </a:p>
          <a:p>
            <a:pPr algn="ctr" eaLnBrk="1" hangingPunct="1"/>
            <a:r>
              <a:rPr lang="fr-FR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PNEUMATIQUE </a:t>
            </a:r>
          </a:p>
          <a:p>
            <a:pPr eaLnBrk="1" hangingPunct="1"/>
            <a:r>
              <a:rPr lang="fr-FR" sz="4400" b="1" dirty="0" smtClean="0"/>
              <a:t> </a:t>
            </a:r>
            <a:endParaRPr lang="fr-FR" sz="4400" b="1" dirty="0"/>
          </a:p>
        </p:txBody>
      </p:sp>
      <p:pic>
        <p:nvPicPr>
          <p:cNvPr id="13317" name="Image 16" descr="vérin0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7271" r="6445" b="7896"/>
          <a:stretch>
            <a:fillRect/>
          </a:stretch>
        </p:blipFill>
        <p:spPr bwMode="auto">
          <a:xfrm>
            <a:off x="5500688" y="1143000"/>
            <a:ext cx="3214687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4"/>
          <p:cNvSpPr txBox="1">
            <a:spLocks/>
          </p:cNvSpPr>
          <p:nvPr/>
        </p:nvSpPr>
        <p:spPr>
          <a:xfrm>
            <a:off x="799828" y="3789040"/>
            <a:ext cx="7920880" cy="24663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800" b="1" dirty="0" smtClean="0">
                <a:ea typeface="Segoe UI" panose="020B0502040204020203" pitchFamily="34" charset="0"/>
              </a:rPr>
              <a:t>OBJECTIFS</a:t>
            </a:r>
            <a:endParaRPr lang="fr-FR" sz="1800" b="1" dirty="0">
              <a:ea typeface="Segoe UI" panose="020B0502040204020203" pitchFamily="34" charset="0"/>
            </a:endParaRPr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Connaître </a:t>
            </a:r>
            <a:r>
              <a:rPr lang="fr-FR" sz="1800" dirty="0" smtClean="0"/>
              <a:t>le </a:t>
            </a:r>
            <a:r>
              <a:rPr lang="fr-FR" sz="1800" dirty="0"/>
              <a:t>principe de fonctionnement et la symbolisation des composants pneumatiques habituellement utilisés en automatismes TOR.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fr-FR" sz="1800" dirty="0" smtClean="0"/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/>
              <a:t>Savoir </a:t>
            </a:r>
            <a:r>
              <a:rPr lang="fr-FR" sz="1800" dirty="0"/>
              <a:t>dimensionner un actionneur pneumatique suivant les efforts à vaincre et les problèmes d’amortissement en fin de course</a:t>
            </a:r>
            <a:r>
              <a:rPr lang="fr-FR" sz="1800" dirty="0" smtClean="0"/>
              <a:t>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fr-FR" sz="1800" dirty="0"/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/>
              <a:t>Savoir </a:t>
            </a:r>
            <a:r>
              <a:rPr lang="fr-FR" sz="1800" dirty="0"/>
              <a:t>proposer un schéma de câblage pneumatique répondant à un cahier des charges simple.</a:t>
            </a:r>
          </a:p>
          <a:p>
            <a:pPr marL="247650" lvl="1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 16" descr="pneum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620838"/>
            <a:ext cx="19589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ZoneTexte 1"/>
          <p:cNvSpPr txBox="1">
            <a:spLocks noChangeArrowheads="1"/>
          </p:cNvSpPr>
          <p:nvPr/>
        </p:nvSpPr>
        <p:spPr bwMode="auto">
          <a:xfrm>
            <a:off x="6846888" y="1420813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/>
              <a:t>Symbole</a:t>
            </a:r>
          </a:p>
        </p:txBody>
      </p:sp>
      <p:grpSp>
        <p:nvGrpSpPr>
          <p:cNvPr id="34821" name="Group 2"/>
          <p:cNvGrpSpPr>
            <a:grpSpLocks/>
          </p:cNvGrpSpPr>
          <p:nvPr/>
        </p:nvGrpSpPr>
        <p:grpSpPr bwMode="auto">
          <a:xfrm>
            <a:off x="6359525" y="3746500"/>
            <a:ext cx="2447925" cy="1681163"/>
            <a:chOff x="3913" y="13248"/>
            <a:chExt cx="2520" cy="1598"/>
          </a:xfrm>
        </p:grpSpPr>
        <p:pic>
          <p:nvPicPr>
            <p:cNvPr id="34823" name="Picture 3" descr="position lubrificateu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13248"/>
              <a:ext cx="2520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824" name="AutoShape 4"/>
            <p:cNvCxnSpPr>
              <a:cxnSpLocks noChangeShapeType="1"/>
            </p:cNvCxnSpPr>
            <p:nvPr/>
          </p:nvCxnSpPr>
          <p:spPr bwMode="auto">
            <a:xfrm flipH="1">
              <a:off x="4196" y="13596"/>
              <a:ext cx="21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5" name="AutoShape 5"/>
            <p:cNvCxnSpPr>
              <a:cxnSpLocks noChangeShapeType="1"/>
            </p:cNvCxnSpPr>
            <p:nvPr/>
          </p:nvCxnSpPr>
          <p:spPr bwMode="auto">
            <a:xfrm flipH="1">
              <a:off x="6166" y="13596"/>
              <a:ext cx="220" cy="5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482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3" y="1150735"/>
            <a:ext cx="55594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91880" y="11874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Vis pointeau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79912" y="42838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Tube plongeur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lubrificateur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6" name="AutoShape 2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72227" y="648000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lubrificateur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6" name="ShockwaveFlash1" r:id="rId2" imgW="7632720" imgH="5111640"/>
        </mc:Choice>
        <mc:Fallback>
          <p:control name="ShockwaveFlash1" r:id="rId2" imgW="7632720" imgH="51116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1550" y="1341438"/>
                  <a:ext cx="7632700" cy="5111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424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R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44563"/>
            <a:ext cx="6624637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Ensemble de conditionnement d’air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712888"/>
            <a:ext cx="4443412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e 26"/>
          <p:cNvGrpSpPr>
            <a:grpSpLocks/>
          </p:cNvGrpSpPr>
          <p:nvPr/>
        </p:nvGrpSpPr>
        <p:grpSpPr bwMode="auto">
          <a:xfrm>
            <a:off x="468313" y="2489051"/>
            <a:ext cx="2341562" cy="838200"/>
            <a:chOff x="467544" y="2014101"/>
            <a:chExt cx="2342747" cy="838835"/>
          </a:xfrm>
        </p:grpSpPr>
        <p:sp>
          <p:nvSpPr>
            <p:cNvPr id="36885" name="ZoneTexte 15"/>
            <p:cNvSpPr txBox="1">
              <a:spLocks noChangeArrowheads="1"/>
            </p:cNvSpPr>
            <p:nvPr/>
          </p:nvSpPr>
          <p:spPr bwMode="auto">
            <a:xfrm>
              <a:off x="467544" y="2014101"/>
              <a:ext cx="2342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Vanne d’isolement</a:t>
              </a: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>
              <a:off x="2124144" y="2352494"/>
              <a:ext cx="287483" cy="5004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>
            <a:grpSpLocks/>
          </p:cNvGrpSpPr>
          <p:nvPr/>
        </p:nvGrpSpPr>
        <p:grpSpPr bwMode="auto">
          <a:xfrm>
            <a:off x="3346450" y="1801663"/>
            <a:ext cx="1370013" cy="1276350"/>
            <a:chOff x="3346153" y="1326686"/>
            <a:chExt cx="1369863" cy="1276109"/>
          </a:xfrm>
        </p:grpSpPr>
        <p:sp>
          <p:nvSpPr>
            <p:cNvPr id="36883" name="ZoneTexte 15"/>
            <p:cNvSpPr txBox="1">
              <a:spLocks noChangeArrowheads="1"/>
            </p:cNvSpPr>
            <p:nvPr/>
          </p:nvSpPr>
          <p:spPr bwMode="auto">
            <a:xfrm>
              <a:off x="3836682" y="1326686"/>
              <a:ext cx="879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Filtre</a:t>
              </a: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H="1">
              <a:off x="3346153" y="1677458"/>
              <a:ext cx="563501" cy="9253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>
            <a:grpSpLocks/>
          </p:cNvGrpSpPr>
          <p:nvPr/>
        </p:nvGrpSpPr>
        <p:grpSpPr bwMode="auto">
          <a:xfrm>
            <a:off x="5853113" y="2290613"/>
            <a:ext cx="2606675" cy="898525"/>
            <a:chOff x="5436916" y="1815525"/>
            <a:chExt cx="2607115" cy="898900"/>
          </a:xfrm>
        </p:grpSpPr>
        <p:sp>
          <p:nvSpPr>
            <p:cNvPr id="36881" name="ZoneTexte 15"/>
            <p:cNvSpPr txBox="1">
              <a:spLocks noChangeArrowheads="1"/>
            </p:cNvSpPr>
            <p:nvPr/>
          </p:nvSpPr>
          <p:spPr bwMode="auto">
            <a:xfrm>
              <a:off x="6315839" y="1815525"/>
              <a:ext cx="17281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Lubrificateur</a:t>
              </a: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>
              <a:off x="5436916" y="2088689"/>
              <a:ext cx="865333" cy="6257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3584575" y="3759051"/>
            <a:ext cx="2816225" cy="995362"/>
            <a:chOff x="3585140" y="3284984"/>
            <a:chExt cx="2816204" cy="995548"/>
          </a:xfrm>
        </p:grpSpPr>
        <p:sp>
          <p:nvSpPr>
            <p:cNvPr id="36879" name="ZoneTexte 15"/>
            <p:cNvSpPr txBox="1">
              <a:spLocks noChangeArrowheads="1"/>
            </p:cNvSpPr>
            <p:nvPr/>
          </p:nvSpPr>
          <p:spPr bwMode="auto">
            <a:xfrm>
              <a:off x="3585140" y="3911200"/>
              <a:ext cx="28162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Régulateur de pression</a:t>
              </a: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V="1">
              <a:off x="3780402" y="3284984"/>
              <a:ext cx="279398" cy="6541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5110163" y="1733401"/>
            <a:ext cx="2054225" cy="979487"/>
            <a:chOff x="4821312" y="1259468"/>
            <a:chExt cx="2054944" cy="979107"/>
          </a:xfrm>
        </p:grpSpPr>
        <p:cxnSp>
          <p:nvCxnSpPr>
            <p:cNvPr id="29" name="Connecteur droit avec flèche 28"/>
            <p:cNvCxnSpPr/>
            <p:nvPr/>
          </p:nvCxnSpPr>
          <p:spPr>
            <a:xfrm flipH="1">
              <a:off x="4821312" y="1533998"/>
              <a:ext cx="470064" cy="7045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78" name="ZoneTexte 15"/>
            <p:cNvSpPr txBox="1">
              <a:spLocks noChangeArrowheads="1"/>
            </p:cNvSpPr>
            <p:nvPr/>
          </p:nvSpPr>
          <p:spPr bwMode="auto">
            <a:xfrm>
              <a:off x="5277392" y="1259468"/>
              <a:ext cx="15988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Manomètre</a:t>
              </a:r>
            </a:p>
          </p:txBody>
        </p:sp>
      </p:grpSp>
      <p:sp>
        <p:nvSpPr>
          <p:cNvPr id="30" name="ZoneTexte 15"/>
          <p:cNvSpPr txBox="1">
            <a:spLocks noChangeArrowheads="1"/>
          </p:cNvSpPr>
          <p:nvPr/>
        </p:nvSpPr>
        <p:spPr bwMode="auto">
          <a:xfrm>
            <a:off x="6190555" y="1238846"/>
            <a:ext cx="270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sz="2400" b="1" dirty="0" smtClean="0">
                <a:solidFill>
                  <a:srgbClr val="ED75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Unité FRL</a:t>
            </a:r>
            <a:endParaRPr lang="fr-FR" sz="2400" b="1" dirty="0">
              <a:solidFill>
                <a:srgbClr val="ED759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Ensemble de conditionnement d’air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34" name="Espace réservé du contenu 4"/>
          <p:cNvSpPr txBox="1">
            <a:spLocks/>
          </p:cNvSpPr>
          <p:nvPr/>
        </p:nvSpPr>
        <p:spPr>
          <a:xfrm>
            <a:off x="468313" y="1269009"/>
            <a:ext cx="3045024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 dirty="0" smtClean="0">
                <a:ea typeface="Segoe UI" panose="020B0502040204020203" pitchFamily="34" charset="0"/>
              </a:rPr>
              <a:t> Symbole détaillé</a:t>
            </a:r>
            <a:endParaRPr lang="fr-FR" sz="2400" b="1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35" name="Espace réservé du contenu 4"/>
          <p:cNvSpPr txBox="1">
            <a:spLocks/>
          </p:cNvSpPr>
          <p:nvPr/>
        </p:nvSpPr>
        <p:spPr>
          <a:xfrm>
            <a:off x="468313" y="4725144"/>
            <a:ext cx="3045024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 dirty="0" smtClean="0">
                <a:ea typeface="Segoe UI" panose="020B0502040204020203" pitchFamily="34" charset="0"/>
              </a:rPr>
              <a:t> Symbole simplifié</a:t>
            </a:r>
            <a:endParaRPr lang="fr-FR" sz="2400" b="1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583668" y="3384388"/>
            <a:ext cx="453180" cy="33890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>
            <a:grpSpLocks/>
          </p:cNvGrpSpPr>
          <p:nvPr/>
        </p:nvGrpSpPr>
        <p:grpSpPr bwMode="auto">
          <a:xfrm>
            <a:off x="323528" y="3861048"/>
            <a:ext cx="2341562" cy="658685"/>
            <a:chOff x="467544" y="1724249"/>
            <a:chExt cx="2342747" cy="659184"/>
          </a:xfrm>
        </p:grpSpPr>
        <p:sp>
          <p:nvSpPr>
            <p:cNvPr id="37" name="ZoneTexte 15"/>
            <p:cNvSpPr txBox="1">
              <a:spLocks noChangeArrowheads="1"/>
            </p:cNvSpPr>
            <p:nvPr/>
          </p:nvSpPr>
          <p:spPr bwMode="auto">
            <a:xfrm>
              <a:off x="467544" y="2014101"/>
              <a:ext cx="2342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Source d’air</a:t>
              </a:r>
              <a:endParaRPr lang="fr-FR" b="1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8" name="Connecteur droit avec flèche 37"/>
            <p:cNvCxnSpPr>
              <a:stCxn id="37" idx="0"/>
            </p:cNvCxnSpPr>
            <p:nvPr/>
          </p:nvCxnSpPr>
          <p:spPr>
            <a:xfrm flipV="1">
              <a:off x="1638918" y="1724249"/>
              <a:ext cx="144858" cy="2898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5229200"/>
            <a:ext cx="4800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Ensemble de conditionnement d’air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0" name="ShockwaveFlash1" r:id="rId2" imgW="7848720" imgH="5040360"/>
        </mc:Choice>
        <mc:Fallback>
          <p:control name="ShockwaveFlash1" r:id="rId2" imgW="7848720" imgH="50403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1412875"/>
                  <a:ext cx="7848600" cy="5040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972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91466"/>
            <a:ext cx="5976664" cy="53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Ensemble de conditionnement d’air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  <p:grpSp>
        <p:nvGrpSpPr>
          <p:cNvPr id="1025" name="Groupe 1024"/>
          <p:cNvGrpSpPr/>
          <p:nvPr/>
        </p:nvGrpSpPr>
        <p:grpSpPr>
          <a:xfrm>
            <a:off x="1043608" y="4918955"/>
            <a:ext cx="1872208" cy="782363"/>
            <a:chOff x="1043608" y="4918955"/>
            <a:chExt cx="1872208" cy="782363"/>
          </a:xfrm>
        </p:grpSpPr>
        <p:sp>
          <p:nvSpPr>
            <p:cNvPr id="4" name="ZoneTexte 3"/>
            <p:cNvSpPr txBox="1"/>
            <p:nvPr/>
          </p:nvSpPr>
          <p:spPr>
            <a:xfrm>
              <a:off x="1043608" y="5301208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ED759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Arrivée d’air</a:t>
              </a:r>
              <a:endParaRPr lang="fr-FR" sz="2000" b="1" dirty="0">
                <a:solidFill>
                  <a:srgbClr val="ED75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V="1">
              <a:off x="2195736" y="4918955"/>
              <a:ext cx="468052" cy="444969"/>
            </a:xfrm>
            <a:prstGeom prst="straightConnector1">
              <a:avLst/>
            </a:prstGeom>
            <a:ln w="57150">
              <a:solidFill>
                <a:srgbClr val="ED759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1" name="Groupe 1040"/>
          <p:cNvGrpSpPr/>
          <p:nvPr/>
        </p:nvGrpSpPr>
        <p:grpSpPr>
          <a:xfrm>
            <a:off x="359532" y="1806404"/>
            <a:ext cx="2852700" cy="1677727"/>
            <a:chOff x="359532" y="1806404"/>
            <a:chExt cx="2852700" cy="1677727"/>
          </a:xfrm>
        </p:grpSpPr>
        <p:sp>
          <p:nvSpPr>
            <p:cNvPr id="10" name="ZoneTexte 9"/>
            <p:cNvSpPr txBox="1"/>
            <p:nvPr/>
          </p:nvSpPr>
          <p:spPr>
            <a:xfrm>
              <a:off x="359532" y="1806404"/>
              <a:ext cx="230425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</a:t>
              </a:r>
              <a:r>
                <a:rPr lang="fr-FR" sz="2000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anne</a:t>
              </a:r>
              <a:endParaRPr lang="fr-FR" sz="2000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fr-FR" sz="1600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(mise </a:t>
              </a:r>
              <a:r>
                <a:rPr lang="fr-FR" sz="1600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 et hors pression </a:t>
              </a:r>
              <a:r>
                <a:rPr lang="fr-FR" sz="1600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naturelle)</a:t>
              </a:r>
              <a:endParaRPr lang="fr-FR" sz="1600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1691680" y="2636912"/>
              <a:ext cx="1520552" cy="847219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0" name="Groupe 1039"/>
          <p:cNvGrpSpPr/>
          <p:nvPr/>
        </p:nvGrpSpPr>
        <p:grpSpPr>
          <a:xfrm>
            <a:off x="1993454" y="1276112"/>
            <a:ext cx="2304256" cy="1373483"/>
            <a:chOff x="1993454" y="1276112"/>
            <a:chExt cx="2304256" cy="1373483"/>
          </a:xfrm>
        </p:grpSpPr>
        <p:sp>
          <p:nvSpPr>
            <p:cNvPr id="16" name="ZoneTexte 15"/>
            <p:cNvSpPr txBox="1"/>
            <p:nvPr/>
          </p:nvSpPr>
          <p:spPr>
            <a:xfrm>
              <a:off x="1993454" y="1276112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Régulateur de pression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3335685" y="1855766"/>
              <a:ext cx="576064" cy="793829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" name="Groupe 1026"/>
          <p:cNvGrpSpPr/>
          <p:nvPr/>
        </p:nvGrpSpPr>
        <p:grpSpPr>
          <a:xfrm>
            <a:off x="395536" y="5949280"/>
            <a:ext cx="2664296" cy="718339"/>
            <a:chOff x="395536" y="5949280"/>
            <a:chExt cx="2664296" cy="718339"/>
          </a:xfrm>
        </p:grpSpPr>
        <p:sp>
          <p:nvSpPr>
            <p:cNvPr id="20" name="ZoneTexte 19"/>
            <p:cNvSpPr txBox="1"/>
            <p:nvPr/>
          </p:nvSpPr>
          <p:spPr>
            <a:xfrm>
              <a:off x="395536" y="6021288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Silencieux d’échappement</a:t>
              </a: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V="1">
              <a:off x="2267744" y="5949280"/>
              <a:ext cx="792088" cy="360040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0" name="Groupe 1029"/>
          <p:cNvGrpSpPr/>
          <p:nvPr/>
        </p:nvGrpSpPr>
        <p:grpSpPr>
          <a:xfrm>
            <a:off x="4280055" y="6271181"/>
            <a:ext cx="1235056" cy="369332"/>
            <a:chOff x="4280055" y="6271181"/>
            <a:chExt cx="1235056" cy="369332"/>
          </a:xfrm>
        </p:grpSpPr>
        <p:sp>
          <p:nvSpPr>
            <p:cNvPr id="26" name="ZoneTexte 25"/>
            <p:cNvSpPr txBox="1"/>
            <p:nvPr/>
          </p:nvSpPr>
          <p:spPr>
            <a:xfrm>
              <a:off x="4753719" y="6271181"/>
              <a:ext cx="761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Filtre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 flipH="1" flipV="1">
              <a:off x="4280055" y="6290250"/>
              <a:ext cx="520638" cy="165597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Groupe 1028"/>
          <p:cNvGrpSpPr/>
          <p:nvPr/>
        </p:nvGrpSpPr>
        <p:grpSpPr>
          <a:xfrm>
            <a:off x="5635538" y="5563979"/>
            <a:ext cx="2608870" cy="369332"/>
            <a:chOff x="5635538" y="5563979"/>
            <a:chExt cx="2608870" cy="369332"/>
          </a:xfrm>
        </p:grpSpPr>
        <p:sp>
          <p:nvSpPr>
            <p:cNvPr id="31" name="ZoneTexte 30"/>
            <p:cNvSpPr txBox="1"/>
            <p:nvPr/>
          </p:nvSpPr>
          <p:spPr>
            <a:xfrm>
              <a:off x="6156176" y="5563979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Lubrificateur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 flipV="1">
              <a:off x="5635538" y="5583048"/>
              <a:ext cx="520638" cy="165597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8" name="Groupe 1037"/>
          <p:cNvGrpSpPr/>
          <p:nvPr/>
        </p:nvGrpSpPr>
        <p:grpSpPr>
          <a:xfrm>
            <a:off x="4355976" y="916182"/>
            <a:ext cx="2304256" cy="926901"/>
            <a:chOff x="4355976" y="916182"/>
            <a:chExt cx="2304256" cy="926901"/>
          </a:xfrm>
        </p:grpSpPr>
        <p:sp>
          <p:nvSpPr>
            <p:cNvPr id="33" name="ZoneTexte 32"/>
            <p:cNvSpPr txBox="1"/>
            <p:nvPr/>
          </p:nvSpPr>
          <p:spPr>
            <a:xfrm>
              <a:off x="4355976" y="916182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Sectionneur à pilotage électrique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5515111" y="1491466"/>
              <a:ext cx="209017" cy="351617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9" name="Groupe 1038"/>
          <p:cNvGrpSpPr/>
          <p:nvPr/>
        </p:nvGrpSpPr>
        <p:grpSpPr>
          <a:xfrm>
            <a:off x="3851920" y="1713002"/>
            <a:ext cx="1872208" cy="1157864"/>
            <a:chOff x="3851920" y="1713002"/>
            <a:chExt cx="1872208" cy="1157864"/>
          </a:xfrm>
        </p:grpSpPr>
        <p:sp>
          <p:nvSpPr>
            <p:cNvPr id="38" name="ZoneTexte 37"/>
            <p:cNvSpPr txBox="1"/>
            <p:nvPr/>
          </p:nvSpPr>
          <p:spPr>
            <a:xfrm>
              <a:off x="3851920" y="171300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96D4E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Sortie d’air </a:t>
              </a:r>
            </a:p>
            <a:p>
              <a:pPr algn="ctr"/>
              <a:r>
                <a:rPr lang="fr-FR" b="1" dirty="0" smtClean="0">
                  <a:solidFill>
                    <a:srgbClr val="96D4E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non lubrifié</a:t>
              </a:r>
              <a:endParaRPr lang="fr-FR" b="1" dirty="0">
                <a:solidFill>
                  <a:srgbClr val="96D4E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V="1">
              <a:off x="4716016" y="2348880"/>
              <a:ext cx="0" cy="521986"/>
            </a:xfrm>
            <a:prstGeom prst="straightConnector1">
              <a:avLst/>
            </a:prstGeom>
            <a:ln w="57150">
              <a:solidFill>
                <a:srgbClr val="96D4E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7" name="Groupe 1036"/>
          <p:cNvGrpSpPr/>
          <p:nvPr/>
        </p:nvGrpSpPr>
        <p:grpSpPr>
          <a:xfrm>
            <a:off x="6444208" y="908720"/>
            <a:ext cx="1872208" cy="1071290"/>
            <a:chOff x="6444208" y="908720"/>
            <a:chExt cx="1872208" cy="1071290"/>
          </a:xfrm>
        </p:grpSpPr>
        <p:sp>
          <p:nvSpPr>
            <p:cNvPr id="45" name="ZoneTexte 44"/>
            <p:cNvSpPr txBox="1"/>
            <p:nvPr/>
          </p:nvSpPr>
          <p:spPr>
            <a:xfrm>
              <a:off x="6444208" y="90872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96D4E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Sortie d’air </a:t>
              </a:r>
            </a:p>
            <a:p>
              <a:pPr algn="ctr"/>
              <a:r>
                <a:rPr lang="fr-FR" b="1" dirty="0" smtClean="0">
                  <a:solidFill>
                    <a:srgbClr val="96D4E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lubrifié</a:t>
              </a:r>
              <a:endParaRPr lang="fr-FR" b="1" dirty="0">
                <a:solidFill>
                  <a:srgbClr val="96D4E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 flipV="1">
              <a:off x="7380312" y="1458024"/>
              <a:ext cx="0" cy="521986"/>
            </a:xfrm>
            <a:prstGeom prst="straightConnector1">
              <a:avLst/>
            </a:prstGeom>
            <a:ln w="57150">
              <a:solidFill>
                <a:srgbClr val="96D4E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8" name="Groupe 1027"/>
          <p:cNvGrpSpPr/>
          <p:nvPr/>
        </p:nvGrpSpPr>
        <p:grpSpPr>
          <a:xfrm>
            <a:off x="5994158" y="4620003"/>
            <a:ext cx="2538282" cy="876323"/>
            <a:chOff x="5994158" y="4620003"/>
            <a:chExt cx="2538282" cy="876323"/>
          </a:xfrm>
        </p:grpSpPr>
        <p:sp>
          <p:nvSpPr>
            <p:cNvPr id="51" name="ZoneTexte 50"/>
            <p:cNvSpPr txBox="1"/>
            <p:nvPr/>
          </p:nvSpPr>
          <p:spPr>
            <a:xfrm>
              <a:off x="6228184" y="4849995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Silencieux d’échappement</a:t>
              </a: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 flipH="1" flipV="1">
              <a:off x="5994158" y="4620003"/>
              <a:ext cx="756084" cy="535993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6" name="Groupe 1035"/>
          <p:cNvGrpSpPr/>
          <p:nvPr/>
        </p:nvGrpSpPr>
        <p:grpSpPr>
          <a:xfrm>
            <a:off x="6804248" y="2609874"/>
            <a:ext cx="2448272" cy="1179166"/>
            <a:chOff x="6804248" y="2609874"/>
            <a:chExt cx="2448272" cy="1179166"/>
          </a:xfrm>
        </p:grpSpPr>
        <p:sp>
          <p:nvSpPr>
            <p:cNvPr id="55" name="ZoneTexte 54"/>
            <p:cNvSpPr txBox="1"/>
            <p:nvPr/>
          </p:nvSpPr>
          <p:spPr>
            <a:xfrm>
              <a:off x="7780895" y="3142709"/>
              <a:ext cx="1471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Démarreur progressif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6" name="Connecteur droit avec flèche 55"/>
            <p:cNvCxnSpPr/>
            <p:nvPr/>
          </p:nvCxnSpPr>
          <p:spPr>
            <a:xfrm flipH="1" flipV="1">
              <a:off x="6804248" y="2609874"/>
              <a:ext cx="1008112" cy="781546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e 1030"/>
          <p:cNvGrpSpPr/>
          <p:nvPr/>
        </p:nvGrpSpPr>
        <p:grpSpPr>
          <a:xfrm>
            <a:off x="6804249" y="4283804"/>
            <a:ext cx="1944215" cy="369332"/>
            <a:chOff x="6804249" y="4283804"/>
            <a:chExt cx="1944215" cy="369332"/>
          </a:xfrm>
        </p:grpSpPr>
        <p:sp>
          <p:nvSpPr>
            <p:cNvPr id="60" name="ZoneTexte 59"/>
            <p:cNvSpPr txBox="1"/>
            <p:nvPr/>
          </p:nvSpPr>
          <p:spPr>
            <a:xfrm>
              <a:off x="7508595" y="4283804"/>
              <a:ext cx="1239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Pressostat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 flipH="1" flipV="1">
              <a:off x="6804249" y="4338067"/>
              <a:ext cx="704346" cy="140967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Groupe 1034"/>
          <p:cNvGrpSpPr/>
          <p:nvPr/>
        </p:nvGrpSpPr>
        <p:grpSpPr>
          <a:xfrm>
            <a:off x="899592" y="4067780"/>
            <a:ext cx="3856756" cy="794736"/>
            <a:chOff x="899592" y="4067780"/>
            <a:chExt cx="3856756" cy="794736"/>
          </a:xfrm>
        </p:grpSpPr>
        <p:cxnSp>
          <p:nvCxnSpPr>
            <p:cNvPr id="72" name="Connecteur droit avec flèche 71"/>
            <p:cNvCxnSpPr/>
            <p:nvPr/>
          </p:nvCxnSpPr>
          <p:spPr>
            <a:xfrm>
              <a:off x="2267744" y="4283804"/>
              <a:ext cx="2488604" cy="578712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899592" y="406778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Manomètre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4" name="AutoShape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72227" y="648000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11" y="1356765"/>
            <a:ext cx="4066551" cy="366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4"/>
          <p:cNvSpPr txBox="1">
            <a:spLocks/>
          </p:cNvSpPr>
          <p:nvPr/>
        </p:nvSpPr>
        <p:spPr>
          <a:xfrm>
            <a:off x="921848" y="1818143"/>
            <a:ext cx="7538584" cy="44911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7650" lvl="1" indent="0" fontAlgn="auto">
              <a:lnSpc>
                <a:spcPct val="200000"/>
              </a:lnSpc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  <a:p>
            <a:pPr marL="0" lvl="1" fontAlgn="auto">
              <a:lnSpc>
                <a:spcPct val="200000"/>
              </a:lnSpc>
              <a:spcAft>
                <a:spcPts val="0"/>
              </a:spcAft>
            </a:pPr>
            <a:r>
              <a:rPr lang="fr-FR" sz="2200" b="1" dirty="0" smtClean="0">
                <a:ea typeface="Segoe UI" panose="020B0502040204020203" pitchFamily="34" charset="0"/>
              </a:rPr>
              <a:t> G</a:t>
            </a:r>
            <a:r>
              <a:rPr lang="fr-FR" sz="2200" b="1" dirty="0" smtClean="0">
                <a:latin typeface="Segoe UI"/>
                <a:ea typeface="Segoe UI"/>
                <a:cs typeface="Segoe UI"/>
              </a:rPr>
              <a:t>É</a:t>
            </a:r>
            <a:r>
              <a:rPr lang="fr-FR" sz="2200" b="1" dirty="0" smtClean="0">
                <a:ea typeface="Segoe UI" panose="020B0502040204020203" pitchFamily="34" charset="0"/>
              </a:rPr>
              <a:t>N</a:t>
            </a:r>
            <a:r>
              <a:rPr lang="fr-FR" sz="2200" b="1" dirty="0" smtClean="0">
                <a:latin typeface="Segoe UI"/>
                <a:ea typeface="Segoe UI"/>
                <a:cs typeface="Segoe UI"/>
              </a:rPr>
              <a:t>É</a:t>
            </a:r>
            <a:r>
              <a:rPr lang="fr-FR" sz="2200" b="1" dirty="0" smtClean="0">
                <a:ea typeface="Segoe UI" panose="020B0502040204020203" pitchFamily="34" charset="0"/>
              </a:rPr>
              <a:t>RALIT</a:t>
            </a:r>
            <a:r>
              <a:rPr lang="fr-FR" sz="2200" b="1" dirty="0">
                <a:latin typeface="Segoe UI"/>
                <a:ea typeface="Segoe UI"/>
                <a:cs typeface="Segoe UI"/>
              </a:rPr>
              <a:t>É</a:t>
            </a:r>
            <a:r>
              <a:rPr lang="fr-FR" sz="2200" b="1" dirty="0" smtClean="0">
                <a:ea typeface="Segoe UI" panose="020B0502040204020203" pitchFamily="34" charset="0"/>
              </a:rPr>
              <a:t>S</a:t>
            </a:r>
          </a:p>
          <a:p>
            <a:pPr marL="0" lvl="1" fontAlgn="auto">
              <a:lnSpc>
                <a:spcPct val="200000"/>
              </a:lnSpc>
              <a:spcAft>
                <a:spcPts val="0"/>
              </a:spcAft>
            </a:pPr>
            <a:r>
              <a:rPr lang="fr-FR" sz="2200" b="1" dirty="0">
                <a:ea typeface="Segoe UI" panose="020B0502040204020203" pitchFamily="34" charset="0"/>
              </a:rPr>
              <a:t> </a:t>
            </a:r>
            <a:r>
              <a:rPr lang="fr-FR" sz="2200" b="1" dirty="0" smtClean="0">
                <a:ea typeface="Segoe UI" panose="020B0502040204020203" pitchFamily="34" charset="0"/>
              </a:rPr>
              <a:t>FILTRE</a:t>
            </a:r>
          </a:p>
          <a:p>
            <a:pPr marL="0" lvl="1" fontAlgn="auto">
              <a:lnSpc>
                <a:spcPct val="200000"/>
              </a:lnSpc>
              <a:spcAft>
                <a:spcPts val="0"/>
              </a:spcAft>
            </a:pPr>
            <a:r>
              <a:rPr lang="fr-FR" sz="2200" b="1" dirty="0" smtClean="0">
                <a:ea typeface="Segoe UI" panose="020B0502040204020203" pitchFamily="34" charset="0"/>
              </a:rPr>
              <a:t> REGULATEUR DE PRESSION</a:t>
            </a:r>
          </a:p>
          <a:p>
            <a:pPr marL="0" lvl="1" fontAlgn="auto">
              <a:lnSpc>
                <a:spcPct val="200000"/>
              </a:lnSpc>
              <a:spcAft>
                <a:spcPts val="0"/>
              </a:spcAft>
            </a:pPr>
            <a:r>
              <a:rPr lang="fr-FR" sz="2200" b="1" dirty="0">
                <a:ea typeface="Segoe UI" panose="020B0502040204020203" pitchFamily="34" charset="0"/>
              </a:rPr>
              <a:t> </a:t>
            </a:r>
            <a:r>
              <a:rPr lang="fr-FR" sz="2200" b="1" dirty="0" smtClean="0">
                <a:ea typeface="Segoe UI" panose="020B0502040204020203" pitchFamily="34" charset="0"/>
              </a:rPr>
              <a:t>LUBRIFICATEUR</a:t>
            </a:r>
          </a:p>
          <a:p>
            <a:pPr marL="0" lvl="1" fontAlgn="auto">
              <a:lnSpc>
                <a:spcPct val="200000"/>
              </a:lnSpc>
              <a:spcAft>
                <a:spcPts val="0"/>
              </a:spcAft>
            </a:pPr>
            <a:r>
              <a:rPr lang="fr-FR" sz="2200" b="1" dirty="0">
                <a:ea typeface="Segoe UI" panose="020B0502040204020203" pitchFamily="34" charset="0"/>
              </a:rPr>
              <a:t> </a:t>
            </a:r>
            <a:r>
              <a:rPr lang="fr-FR" sz="2200" b="1" dirty="0" smtClean="0">
                <a:ea typeface="Segoe UI" panose="020B0502040204020203" pitchFamily="34" charset="0"/>
              </a:rPr>
              <a:t>ENSEMBLE DE CONDITIONNEMENT D’AIR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7544" y="292586"/>
            <a:ext cx="863490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92075" indent="-92075" algn="r" eaLnBrk="1" fontAlgn="auto" hangingPunct="1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</a:pPr>
            <a:r>
              <a:rPr lang="fr-FR" sz="2800" b="1" dirty="0" smtClean="0">
                <a:solidFill>
                  <a:srgbClr val="4D4D4F"/>
                </a:solidFill>
                <a:latin typeface="Segoe UI" pitchFamily="34" charset="0"/>
                <a:ea typeface="Segoe UI" panose="020B0502040204020203" pitchFamily="34" charset="0"/>
                <a:cs typeface="Segoe UI" pitchFamily="34" charset="0"/>
              </a:rPr>
              <a:t> CONDITIONNEMENT DE L’AIR COMPRIM</a:t>
            </a:r>
            <a:r>
              <a:rPr lang="fr-FR" sz="2800" b="1" dirty="0" smtClean="0">
                <a:solidFill>
                  <a:srgbClr val="4D4D4F"/>
                </a:solidFill>
                <a:latin typeface="Segoe UI"/>
                <a:ea typeface="Segoe UI"/>
                <a:cs typeface="Segoe UI"/>
              </a:rPr>
              <a:t>É</a:t>
            </a:r>
            <a:endParaRPr lang="fr-FR" sz="2800" b="1" dirty="0">
              <a:solidFill>
                <a:srgbClr val="4D4D4F"/>
              </a:solidFill>
              <a:latin typeface="Segoe UI" pitchFamily="34" charset="0"/>
              <a:ea typeface="Segoe UI" panose="020B0502040204020203" pitchFamily="34" charset="0"/>
              <a:cs typeface="Segoe UI" pitchFamily="34" charset="0"/>
            </a:endParaRPr>
          </a:p>
        </p:txBody>
      </p:sp>
      <p:sp>
        <p:nvSpPr>
          <p:cNvPr id="22" name="ZoneTexte 21">
            <a:hlinkClick r:id="rId7" action="ppaction://hlinksldjump"/>
          </p:cNvPr>
          <p:cNvSpPr txBox="1"/>
          <p:nvPr/>
        </p:nvSpPr>
        <p:spPr>
          <a:xfrm>
            <a:off x="899592" y="4842479"/>
            <a:ext cx="3220641" cy="14400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4" name="ZoneTexte 33">
            <a:hlinkClick r:id="rId8" action="ppaction://hlinksldjump"/>
          </p:cNvPr>
          <p:cNvSpPr txBox="1"/>
          <p:nvPr/>
        </p:nvSpPr>
        <p:spPr>
          <a:xfrm>
            <a:off x="880009" y="4477494"/>
            <a:ext cx="1367718" cy="2160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5" name="ZoneTexte 34">
            <a:hlinkClick r:id="rId9" action="ppaction://hlinksldjump"/>
          </p:cNvPr>
          <p:cNvSpPr txBox="1"/>
          <p:nvPr/>
        </p:nvSpPr>
        <p:spPr>
          <a:xfrm>
            <a:off x="880008" y="4806467"/>
            <a:ext cx="3115927" cy="2160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6" name="ZoneTexte 35">
            <a:hlinkClick r:id="rId7" action="ppaction://hlinksldjump"/>
          </p:cNvPr>
          <p:cNvSpPr txBox="1"/>
          <p:nvPr/>
        </p:nvSpPr>
        <p:spPr>
          <a:xfrm>
            <a:off x="5364089" y="5301216"/>
            <a:ext cx="2016224" cy="2160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5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1331913" y="1558132"/>
            <a:ext cx="7697787" cy="11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21% d’oxygène,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78% d’azote,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reste réunissant en très faible proportion un ensemble de gaz rares.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331913" y="3943126"/>
            <a:ext cx="74882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suspension des poussières,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 gaz carbonique,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vapeur d’eau,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d’autres gaz nocifs provenant des rejets industriels ou des échappements des moteurs.</a:t>
            </a:r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473596" y="1072952"/>
            <a:ext cx="8086749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 dirty="0" smtClean="0">
                <a:ea typeface="Segoe UI" panose="020B0502040204020203" pitchFamily="34" charset="0"/>
              </a:rPr>
              <a:t> COMPOSITION DE L’AIR</a:t>
            </a:r>
            <a:endParaRPr lang="fr-FR" sz="2400" b="1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351434" y="3356992"/>
            <a:ext cx="8086749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 dirty="0" smtClean="0">
                <a:ea typeface="Segoe UI" panose="020B0502040204020203" pitchFamily="34" charset="0"/>
              </a:rPr>
              <a:t> COMPOSITION DE L’AIR AMBIANT RESPIRE</a:t>
            </a:r>
            <a:endParaRPr lang="fr-FR" sz="2400" b="1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Rappel de la composition de l’air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1331913" y="1889150"/>
            <a:ext cx="7697787" cy="7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eau,</a:t>
            </a:r>
            <a:endParaRPr lang="fr-FR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fr-FR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oussière.</a:t>
            </a:r>
            <a:endParaRPr lang="fr-FR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331913" y="3501008"/>
            <a:ext cx="7488237" cy="11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Filtre,</a:t>
            </a:r>
            <a:endParaRPr lang="fr-FR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Mano-détendeur</a:t>
            </a:r>
            <a:r>
              <a:rPr lang="fr-FR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endParaRPr lang="fr-FR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Lubrificateur,</a:t>
            </a:r>
            <a:endParaRPr lang="fr-FR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473596" y="1072952"/>
            <a:ext cx="8346554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 dirty="0" smtClean="0">
                <a:ea typeface="Segoe UI" panose="020B0502040204020203" pitchFamily="34" charset="0"/>
              </a:rPr>
              <a:t> Deux éléments nuisibles au bon fonctionnement des appareils pneumatiques:</a:t>
            </a:r>
            <a:endParaRPr lang="fr-FR" sz="2400" b="1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351434" y="2780928"/>
            <a:ext cx="8086749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 dirty="0" smtClean="0">
                <a:ea typeface="Segoe UI" panose="020B0502040204020203" pitchFamily="34" charset="0"/>
              </a:rPr>
              <a:t> Eléments pour le conditionnement de l’air</a:t>
            </a:r>
            <a:endParaRPr lang="fr-FR" sz="2400" b="1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2483768" y="-27384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Généralités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Image 15" descr="pneum0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"/>
          <a:stretch>
            <a:fillRect/>
          </a:stretch>
        </p:blipFill>
        <p:spPr bwMode="auto">
          <a:xfrm>
            <a:off x="683517" y="1066824"/>
            <a:ext cx="82089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23155" y="2978943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solidFill>
                  <a:schemeClr val="accent2"/>
                </a:solidFill>
              </a:rPr>
              <a:t>déflecteur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501058" y="3410570"/>
            <a:ext cx="1366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solidFill>
                  <a:schemeClr val="accent2"/>
                </a:solidFill>
              </a:rPr>
              <a:t>cuve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23155" y="4067968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accent2"/>
                </a:solidFill>
              </a:rPr>
              <a:t>séparateur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283570" y="4139232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accent2"/>
                </a:solidFill>
              </a:rPr>
              <a:t>zone calme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12080" y="3626643"/>
            <a:ext cx="1366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solidFill>
                  <a:schemeClr val="accent2"/>
                </a:solidFill>
              </a:rPr>
              <a:t>filtre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75542" y="5364956"/>
            <a:ext cx="1819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accent2"/>
                </a:solidFill>
              </a:rPr>
              <a:t>vis de purge</a:t>
            </a: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filtre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filtre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3" name="ShockwaveFlash1" r:id="rId2" imgW="7488360" imgH="5184720"/>
        </mc:Choice>
        <mc:Fallback>
          <p:control name="ShockwaveFlash1" r:id="rId2" imgW="7488360" imgH="5184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1125538"/>
                  <a:ext cx="7488237" cy="51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640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935038"/>
            <a:ext cx="60483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13"/>
          <p:cNvGrpSpPr>
            <a:grpSpLocks/>
          </p:cNvGrpSpPr>
          <p:nvPr/>
        </p:nvGrpSpPr>
        <p:grpSpPr bwMode="auto">
          <a:xfrm>
            <a:off x="2268538" y="3789363"/>
            <a:ext cx="3222625" cy="1450975"/>
            <a:chOff x="6291" y="14336"/>
            <a:chExt cx="2665" cy="1379"/>
          </a:xfrm>
        </p:grpSpPr>
        <p:pic>
          <p:nvPicPr>
            <p:cNvPr id="30725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5" t="9520" r="4996" b="8815"/>
            <a:stretch>
              <a:fillRect/>
            </a:stretch>
          </p:blipFill>
          <p:spPr bwMode="auto">
            <a:xfrm>
              <a:off x="6291" y="14336"/>
              <a:ext cx="2665" cy="1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726" name="AutoShape 15"/>
            <p:cNvCxnSpPr>
              <a:cxnSpLocks noChangeShapeType="1"/>
            </p:cNvCxnSpPr>
            <p:nvPr/>
          </p:nvCxnSpPr>
          <p:spPr bwMode="auto">
            <a:xfrm>
              <a:off x="7730" y="14640"/>
              <a:ext cx="390" cy="19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7" name="AutoShape 16"/>
            <p:cNvCxnSpPr>
              <a:cxnSpLocks noChangeShapeType="1"/>
            </p:cNvCxnSpPr>
            <p:nvPr/>
          </p:nvCxnSpPr>
          <p:spPr bwMode="auto">
            <a:xfrm flipH="1">
              <a:off x="6380" y="14640"/>
              <a:ext cx="135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72227" y="648000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filtre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55925"/>
            <a:ext cx="15811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54102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8"/>
          <p:cNvSpPr txBox="1">
            <a:spLocks noChangeArrowheads="1"/>
          </p:cNvSpPr>
          <p:nvPr/>
        </p:nvSpPr>
        <p:spPr bwMode="auto">
          <a:xfrm>
            <a:off x="4602163" y="1341438"/>
            <a:ext cx="44275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sz="2200" b="1" dirty="0">
                <a:solidFill>
                  <a:srgbClr val="FF913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 sortie </a:t>
            </a:r>
            <a:r>
              <a:rPr lang="fr-FR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 P réglage </a:t>
            </a:r>
          </a:p>
          <a:p>
            <a:pPr algn="r" eaLnBrk="1" hangingPunct="1"/>
            <a:r>
              <a:rPr lang="fr-FR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pression distribuée diminue</a:t>
            </a: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régulateur de pression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Imag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8716"/>
            <a:ext cx="460851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19"/>
          <p:cNvSpPr txBox="1">
            <a:spLocks noChangeArrowheads="1"/>
          </p:cNvSpPr>
          <p:nvPr/>
        </p:nvSpPr>
        <p:spPr bwMode="auto">
          <a:xfrm>
            <a:off x="3686175" y="938213"/>
            <a:ext cx="5429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sz="22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 sortie</a:t>
            </a:r>
            <a:r>
              <a:rPr lang="fr-FR" sz="2200" b="1" dirty="0">
                <a:solidFill>
                  <a:srgbClr val="FF913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 P réglage:</a:t>
            </a:r>
          </a:p>
          <a:p>
            <a:pPr algn="r" eaLnBrk="1" hangingPunct="1"/>
            <a:r>
              <a:rPr lang="fr-FR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pression distribuée augmente</a:t>
            </a:r>
          </a:p>
        </p:txBody>
      </p:sp>
      <p:grpSp>
        <p:nvGrpSpPr>
          <p:cNvPr id="32773" name="Group 15"/>
          <p:cNvGrpSpPr>
            <a:grpSpLocks/>
          </p:cNvGrpSpPr>
          <p:nvPr/>
        </p:nvGrpSpPr>
        <p:grpSpPr bwMode="auto">
          <a:xfrm>
            <a:off x="5238750" y="4375150"/>
            <a:ext cx="2725738" cy="1520825"/>
            <a:chOff x="5202" y="6747"/>
            <a:chExt cx="2597" cy="1450"/>
          </a:xfrm>
        </p:grpSpPr>
        <p:pic>
          <p:nvPicPr>
            <p:cNvPr id="32797" name="Picture 16" descr="position regulateu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" y="6747"/>
              <a:ext cx="2597" cy="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798" name="AutoShape 17"/>
            <p:cNvCxnSpPr>
              <a:cxnSpLocks noChangeShapeType="1"/>
            </p:cNvCxnSpPr>
            <p:nvPr/>
          </p:nvCxnSpPr>
          <p:spPr bwMode="auto">
            <a:xfrm>
              <a:off x="6880" y="7050"/>
              <a:ext cx="370" cy="1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AutoShape 18"/>
            <p:cNvCxnSpPr>
              <a:cxnSpLocks noChangeShapeType="1"/>
            </p:cNvCxnSpPr>
            <p:nvPr/>
          </p:nvCxnSpPr>
          <p:spPr bwMode="auto">
            <a:xfrm flipH="1">
              <a:off x="5202" y="7050"/>
              <a:ext cx="167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e 33"/>
          <p:cNvGrpSpPr>
            <a:grpSpLocks/>
          </p:cNvGrpSpPr>
          <p:nvPr/>
        </p:nvGrpSpPr>
        <p:grpSpPr bwMode="auto">
          <a:xfrm>
            <a:off x="5864225" y="2279650"/>
            <a:ext cx="1781175" cy="1847850"/>
            <a:chOff x="5864672" y="2279739"/>
            <a:chExt cx="1781299" cy="1847336"/>
          </a:xfrm>
        </p:grpSpPr>
        <p:grpSp>
          <p:nvGrpSpPr>
            <p:cNvPr id="32776" name="Group 15"/>
            <p:cNvGrpSpPr>
              <a:grpSpLocks/>
            </p:cNvGrpSpPr>
            <p:nvPr/>
          </p:nvGrpSpPr>
          <p:grpSpPr bwMode="auto">
            <a:xfrm>
              <a:off x="6293421" y="2728488"/>
              <a:ext cx="1352550" cy="1398587"/>
              <a:chOff x="3208" y="7448"/>
              <a:chExt cx="1291" cy="1120"/>
            </a:xfrm>
          </p:grpSpPr>
          <p:cxnSp>
            <p:nvCxnSpPr>
              <p:cNvPr id="32778" name="AutoShape 16"/>
              <p:cNvCxnSpPr>
                <a:cxnSpLocks noChangeShapeType="1"/>
              </p:cNvCxnSpPr>
              <p:nvPr/>
            </p:nvCxnSpPr>
            <p:spPr bwMode="auto">
              <a:xfrm>
                <a:off x="3208" y="7861"/>
                <a:ext cx="21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79" name="Rectangle 17"/>
              <p:cNvSpPr>
                <a:spLocks noChangeArrowheads="1"/>
              </p:cNvSpPr>
              <p:nvPr/>
            </p:nvSpPr>
            <p:spPr bwMode="auto">
              <a:xfrm>
                <a:off x="3424" y="7566"/>
                <a:ext cx="859" cy="58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32780" name="AutoShape 18"/>
              <p:cNvCxnSpPr>
                <a:cxnSpLocks noChangeShapeType="1"/>
              </p:cNvCxnSpPr>
              <p:nvPr/>
            </p:nvCxnSpPr>
            <p:spPr bwMode="auto">
              <a:xfrm>
                <a:off x="3516" y="7896"/>
                <a:ext cx="65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781" name="Group 19"/>
              <p:cNvGrpSpPr>
                <a:grpSpLocks/>
              </p:cNvGrpSpPr>
              <p:nvPr/>
            </p:nvGrpSpPr>
            <p:grpSpPr bwMode="auto">
              <a:xfrm>
                <a:off x="3696" y="8170"/>
                <a:ext cx="353" cy="398"/>
                <a:chOff x="3837" y="14323"/>
                <a:chExt cx="353" cy="398"/>
              </a:xfrm>
            </p:grpSpPr>
            <p:grpSp>
              <p:nvGrpSpPr>
                <p:cNvPr id="32788" name="Group 20"/>
                <p:cNvGrpSpPr>
                  <a:grpSpLocks/>
                </p:cNvGrpSpPr>
                <p:nvPr/>
              </p:nvGrpSpPr>
              <p:grpSpPr bwMode="auto">
                <a:xfrm>
                  <a:off x="3837" y="14323"/>
                  <a:ext cx="353" cy="261"/>
                  <a:chOff x="3837" y="14459"/>
                  <a:chExt cx="212" cy="184"/>
                </a:xfrm>
              </p:grpSpPr>
              <p:cxnSp>
                <p:nvCxnSpPr>
                  <p:cNvPr id="32792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37" y="14551"/>
                    <a:ext cx="212" cy="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793" name="AutoShape 2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837" y="14599"/>
                    <a:ext cx="212" cy="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32794" name="Group 23"/>
                  <p:cNvGrpSpPr>
                    <a:grpSpLocks/>
                  </p:cNvGrpSpPr>
                  <p:nvPr/>
                </p:nvGrpSpPr>
                <p:grpSpPr bwMode="auto">
                  <a:xfrm flipH="1">
                    <a:off x="3837" y="14459"/>
                    <a:ext cx="212" cy="88"/>
                    <a:chOff x="3837" y="14427"/>
                    <a:chExt cx="212" cy="88"/>
                  </a:xfrm>
                </p:grpSpPr>
                <p:cxnSp>
                  <p:nvCxnSpPr>
                    <p:cNvPr id="32795" name="AutoShape 2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837" y="14471"/>
                      <a:ext cx="212" cy="4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2796" name="AutoShape 25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837" y="14427"/>
                      <a:ext cx="212" cy="4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32789" name="Group 26"/>
                <p:cNvGrpSpPr>
                  <a:grpSpLocks/>
                </p:cNvGrpSpPr>
                <p:nvPr/>
              </p:nvGrpSpPr>
              <p:grpSpPr bwMode="auto">
                <a:xfrm flipH="1">
                  <a:off x="3837" y="14596"/>
                  <a:ext cx="353" cy="125"/>
                  <a:chOff x="3837" y="14427"/>
                  <a:chExt cx="212" cy="88"/>
                </a:xfrm>
              </p:grpSpPr>
              <p:cxnSp>
                <p:nvCxnSpPr>
                  <p:cNvPr id="32790" name="AutoShape 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37" y="14471"/>
                    <a:ext cx="212" cy="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791" name="AutoShape 2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837" y="14427"/>
                    <a:ext cx="212" cy="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cxnSp>
            <p:nvCxnSpPr>
              <p:cNvPr id="32782" name="AutoShape 29"/>
              <p:cNvCxnSpPr>
                <a:cxnSpLocks noChangeShapeType="1"/>
              </p:cNvCxnSpPr>
              <p:nvPr/>
            </p:nvCxnSpPr>
            <p:spPr bwMode="auto">
              <a:xfrm flipV="1">
                <a:off x="3809" y="7448"/>
                <a:ext cx="0" cy="11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83" name="AutoShape 30"/>
              <p:cNvCxnSpPr>
                <a:cxnSpLocks noChangeShapeType="1"/>
              </p:cNvCxnSpPr>
              <p:nvPr/>
            </p:nvCxnSpPr>
            <p:spPr bwMode="auto">
              <a:xfrm>
                <a:off x="3809" y="7448"/>
                <a:ext cx="58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84" name="AutoShape 31"/>
              <p:cNvCxnSpPr>
                <a:cxnSpLocks noChangeShapeType="1"/>
              </p:cNvCxnSpPr>
              <p:nvPr/>
            </p:nvCxnSpPr>
            <p:spPr bwMode="auto">
              <a:xfrm>
                <a:off x="4393" y="7448"/>
                <a:ext cx="0" cy="4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85" name="AutoShape 32"/>
              <p:cNvSpPr>
                <a:spLocks noChangeArrowheads="1"/>
              </p:cNvSpPr>
              <p:nvPr/>
            </p:nvSpPr>
            <p:spPr bwMode="auto">
              <a:xfrm rot="16200000" flipH="1">
                <a:off x="3245" y="7960"/>
                <a:ext cx="188" cy="17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32786" name="AutoShape 33"/>
              <p:cNvCxnSpPr>
                <a:cxnSpLocks noChangeShapeType="1"/>
              </p:cNvCxnSpPr>
              <p:nvPr/>
            </p:nvCxnSpPr>
            <p:spPr bwMode="auto">
              <a:xfrm>
                <a:off x="3597" y="8233"/>
                <a:ext cx="672" cy="21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87" name="AutoShape 34"/>
              <p:cNvCxnSpPr>
                <a:cxnSpLocks noChangeShapeType="1"/>
              </p:cNvCxnSpPr>
              <p:nvPr/>
            </p:nvCxnSpPr>
            <p:spPr bwMode="auto">
              <a:xfrm>
                <a:off x="4283" y="7861"/>
                <a:ext cx="21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777" name="ZoneTexte 19"/>
            <p:cNvSpPr txBox="1">
              <a:spLocks noChangeArrowheads="1"/>
            </p:cNvSpPr>
            <p:nvPr/>
          </p:nvSpPr>
          <p:spPr bwMode="auto">
            <a:xfrm>
              <a:off x="5864672" y="2279739"/>
              <a:ext cx="17280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fr-FR" sz="2200" b="1"/>
                <a:t>Symbole</a:t>
              </a:r>
            </a:p>
          </p:txBody>
        </p:sp>
      </p:grpSp>
      <p:sp>
        <p:nvSpPr>
          <p:cNvPr id="32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régulateur de pression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362</Words>
  <Application>Microsoft Office PowerPoint</Application>
  <PresentationFormat>Affichage à l'écran (4:3)</PresentationFormat>
  <Paragraphs>102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eni</dc:creator>
  <cp:lastModifiedBy>Sandrine</cp:lastModifiedBy>
  <cp:revision>294</cp:revision>
  <dcterms:created xsi:type="dcterms:W3CDTF">2008-09-12T11:51:08Z</dcterms:created>
  <dcterms:modified xsi:type="dcterms:W3CDTF">2017-09-19T10:19:22Z</dcterms:modified>
</cp:coreProperties>
</file>